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558DAA-A597-4EC0-8D78-12EFC772ECA3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1915F-AE27-4B13-A4CB-9CBCBF22E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4352" y="1219200"/>
            <a:ext cx="3905248" cy="3700272"/>
          </a:xfrm>
        </p:spPr>
        <p:txBody>
          <a:bodyPr/>
          <a:lstStyle/>
          <a:p>
            <a:r>
              <a:rPr lang="en-US" dirty="0" smtClean="0"/>
              <a:t>What governmental and economic systems does the United States of America utilize?</a:t>
            </a:r>
            <a:endParaRPr lang="en-US" dirty="0"/>
          </a:p>
        </p:txBody>
      </p:sp>
      <p:pic>
        <p:nvPicPr>
          <p:cNvPr id="1028" name="Picture 4" descr="http://www.wou.edu/~aramoshernandez06/Images/democrac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8218" y="838200"/>
            <a:ext cx="5177875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1-6: What is History?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362448" cy="4727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History?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STORIES</a:t>
            </a:r>
            <a:r>
              <a:rPr lang="en-US" dirty="0" smtClean="0"/>
              <a:t> from the past</a:t>
            </a:r>
          </a:p>
          <a:p>
            <a:r>
              <a:rPr lang="en-US" dirty="0" smtClean="0"/>
              <a:t>Stories?</a:t>
            </a:r>
          </a:p>
          <a:p>
            <a:pPr lvl="1"/>
            <a:r>
              <a:rPr lang="en-US" dirty="0" smtClean="0"/>
              <a:t>Tales of people, places, and events from the past</a:t>
            </a:r>
          </a:p>
          <a:p>
            <a:r>
              <a:rPr lang="en-US" dirty="0" smtClean="0"/>
              <a:t>Where in the Past? </a:t>
            </a:r>
          </a:p>
          <a:p>
            <a:pPr lvl="1"/>
            <a:r>
              <a:rPr lang="en-US" dirty="0" smtClean="0"/>
              <a:t>Timeline</a:t>
            </a:r>
          </a:p>
          <a:p>
            <a:pPr lvl="2"/>
            <a:r>
              <a:rPr lang="en-US" b="1" dirty="0" smtClean="0"/>
              <a:t>Before…</a:t>
            </a:r>
          </a:p>
          <a:p>
            <a:pPr lvl="3"/>
            <a:r>
              <a:rPr lang="en-US" b="1" dirty="0" smtClean="0"/>
              <a:t>BC</a:t>
            </a:r>
            <a:r>
              <a:rPr lang="en-US" dirty="0" smtClean="0"/>
              <a:t>- Before Christ</a:t>
            </a:r>
          </a:p>
          <a:p>
            <a:pPr lvl="3"/>
            <a:r>
              <a:rPr lang="en-US" b="1" dirty="0" smtClean="0"/>
              <a:t>AD</a:t>
            </a:r>
            <a:r>
              <a:rPr lang="en-US" dirty="0" smtClean="0"/>
              <a:t>- Anno Domini </a:t>
            </a:r>
          </a:p>
          <a:p>
            <a:pPr lvl="4"/>
            <a:r>
              <a:rPr lang="en-US" dirty="0" smtClean="0"/>
              <a:t>Latin for </a:t>
            </a:r>
            <a:r>
              <a:rPr lang="en-US" i="1" dirty="0" smtClean="0"/>
              <a:t>“the year of Our Lord”</a:t>
            </a:r>
          </a:p>
          <a:p>
            <a:pPr lvl="2"/>
            <a:r>
              <a:rPr lang="en-US" b="1" dirty="0" smtClean="0"/>
              <a:t>Now…</a:t>
            </a:r>
          </a:p>
          <a:p>
            <a:pPr lvl="3"/>
            <a:r>
              <a:rPr lang="en-US" b="1" dirty="0" smtClean="0"/>
              <a:t>BCE</a:t>
            </a:r>
            <a:r>
              <a:rPr lang="en-US" dirty="0" smtClean="0"/>
              <a:t>- Before Common Era</a:t>
            </a:r>
          </a:p>
          <a:p>
            <a:pPr lvl="3"/>
            <a:r>
              <a:rPr lang="en-US" b="1" dirty="0" smtClean="0"/>
              <a:t>CE</a:t>
            </a:r>
            <a:r>
              <a:rPr lang="en-US" dirty="0" smtClean="0"/>
              <a:t>- Common Era</a:t>
            </a:r>
            <a:endParaRPr lang="en-US" dirty="0"/>
          </a:p>
        </p:txBody>
      </p:sp>
      <p:pic>
        <p:nvPicPr>
          <p:cNvPr id="1026" name="Picture 2" descr="C:\Documents and Settings\kristopher.wazaney\Local Settings\Temporary Internet Files\Content.IE5\ZIPTOZAY\MC90023181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517094" cy="3403498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5943600" y="495147"/>
            <a:ext cx="2620505" cy="1701902"/>
            <a:chOff x="5943600" y="495147"/>
            <a:chExt cx="2620505" cy="1701902"/>
          </a:xfrm>
        </p:grpSpPr>
        <p:sp>
          <p:nvSpPr>
            <p:cNvPr id="2" name="Explosion 2 1"/>
            <p:cNvSpPr/>
            <p:nvPr/>
          </p:nvSpPr>
          <p:spPr>
            <a:xfrm>
              <a:off x="5943600" y="495147"/>
              <a:ext cx="2620505" cy="170190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477000" y="1181580"/>
              <a:ext cx="14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1.) Define!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History Passed?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530352"/>
            <a:ext cx="4115280" cy="48798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Oral Language</a:t>
            </a:r>
          </a:p>
          <a:p>
            <a:pPr lvl="1"/>
            <a:r>
              <a:rPr lang="en-US" dirty="0" smtClean="0"/>
              <a:t>Earliest form of expression</a:t>
            </a:r>
          </a:p>
          <a:p>
            <a:pPr lvl="2"/>
            <a:r>
              <a:rPr lang="en-US" dirty="0" smtClean="0"/>
              <a:t>Stories passed by word of mouth</a:t>
            </a:r>
          </a:p>
          <a:p>
            <a:pPr lvl="2"/>
            <a:r>
              <a:rPr lang="en-US" dirty="0" smtClean="0"/>
              <a:t>What’s the Problem?</a:t>
            </a:r>
          </a:p>
          <a:p>
            <a:pPr lvl="3"/>
            <a:r>
              <a:rPr lang="en-US" dirty="0" smtClean="0"/>
              <a:t>Telephone Game</a:t>
            </a:r>
          </a:p>
          <a:p>
            <a:pPr lvl="4"/>
            <a:r>
              <a:rPr lang="en-US" dirty="0" smtClean="0"/>
              <a:t>Stories Change as retold</a:t>
            </a:r>
          </a:p>
          <a:p>
            <a:pPr lvl="4"/>
            <a:r>
              <a:rPr lang="en-US" dirty="0" smtClean="0"/>
              <a:t>Details Lost or Added</a:t>
            </a:r>
          </a:p>
          <a:p>
            <a:r>
              <a:rPr lang="en-US" dirty="0" smtClean="0"/>
              <a:t>Written Language</a:t>
            </a:r>
          </a:p>
          <a:p>
            <a:pPr lvl="1"/>
            <a:r>
              <a:rPr lang="en-US" dirty="0" smtClean="0"/>
              <a:t>Signifier for a civilization</a:t>
            </a:r>
          </a:p>
          <a:p>
            <a:pPr lvl="2"/>
            <a:r>
              <a:rPr lang="en-US" dirty="0" smtClean="0"/>
              <a:t>Pictographs </a:t>
            </a:r>
          </a:p>
          <a:p>
            <a:pPr lvl="3"/>
            <a:r>
              <a:rPr lang="en-US" dirty="0" smtClean="0"/>
              <a:t>Symbols or characters that represent words or phases</a:t>
            </a:r>
          </a:p>
          <a:p>
            <a:pPr lvl="4"/>
            <a:r>
              <a:rPr lang="en-US" dirty="0" smtClean="0"/>
              <a:t>Cave Paintings</a:t>
            </a:r>
          </a:p>
          <a:p>
            <a:pPr lvl="4"/>
            <a:r>
              <a:rPr lang="en-US" dirty="0" smtClean="0"/>
              <a:t>Alphabets</a:t>
            </a:r>
          </a:p>
          <a:p>
            <a:pPr lvl="2"/>
            <a:r>
              <a:rPr lang="en-US" dirty="0" smtClean="0"/>
              <a:t>What’s the Problem?</a:t>
            </a:r>
          </a:p>
          <a:p>
            <a:pPr lvl="3"/>
            <a:r>
              <a:rPr lang="en-US" dirty="0" smtClean="0"/>
              <a:t>Things get lost or damaged</a:t>
            </a:r>
          </a:p>
          <a:p>
            <a:pPr lvl="3"/>
            <a:r>
              <a:rPr lang="en-US" dirty="0" smtClean="0"/>
              <a:t>Point of View / Perspective</a:t>
            </a:r>
          </a:p>
          <a:p>
            <a:pPr lvl="4"/>
            <a:r>
              <a:rPr lang="en-US" dirty="0" smtClean="0"/>
              <a:t>Interpretation</a:t>
            </a:r>
          </a:p>
          <a:p>
            <a:r>
              <a:rPr lang="en-US" dirty="0" smtClean="0"/>
              <a:t>What’s Best?</a:t>
            </a:r>
          </a:p>
          <a:p>
            <a:pPr lvl="1"/>
            <a:r>
              <a:rPr lang="en-US" dirty="0" smtClean="0"/>
              <a:t>Mixture of Both !</a:t>
            </a:r>
          </a:p>
        </p:txBody>
      </p:sp>
      <p:pic>
        <p:nvPicPr>
          <p:cNvPr id="2050" name="Picture 2" descr="C:\Documents and Settings\kristopher.wazaney\Local Settings\Temporary Internet Files\Content.IE5\1O9K5U4F\MP900402766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2504661" cy="3131591"/>
          </a:xfrm>
          <a:prstGeom prst="rect">
            <a:avLst/>
          </a:prstGeom>
          <a:noFill/>
        </p:spPr>
      </p:pic>
      <p:pic>
        <p:nvPicPr>
          <p:cNvPr id="2051" name="Picture 3" descr="C:\Documents and Settings\kristopher.wazaney\Local Settings\Temporary Internet Files\Content.IE5\ZIPTOZAY\MC9000890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219200"/>
            <a:ext cx="1817827" cy="1824228"/>
          </a:xfrm>
          <a:prstGeom prst="rect">
            <a:avLst/>
          </a:prstGeom>
          <a:noFill/>
        </p:spPr>
      </p:pic>
      <p:pic>
        <p:nvPicPr>
          <p:cNvPr id="2052" name="Picture 4" descr="C:\Documents and Settings\kristopher.wazaney\Local Settings\Temporary Internet Files\Content.IE5\FF4Z5OZW\MP90038779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352800"/>
            <a:ext cx="1358900" cy="1905000"/>
          </a:xfrm>
          <a:prstGeom prst="rect">
            <a:avLst/>
          </a:prstGeom>
          <a:noFill/>
        </p:spPr>
      </p:pic>
      <p:pic>
        <p:nvPicPr>
          <p:cNvPr id="2054" name="Picture 6" descr="C:\Documents and Settings\kristopher.wazaney\Local Settings\Temporary Internet Files\Content.IE5\CKJQ1PUJ\MC9000889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10000"/>
            <a:ext cx="1802282" cy="1489558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2716682" y="992951"/>
            <a:ext cx="2620505" cy="1701902"/>
            <a:chOff x="5943600" y="495147"/>
            <a:chExt cx="2620505" cy="1701902"/>
          </a:xfrm>
        </p:grpSpPr>
        <p:sp>
          <p:nvSpPr>
            <p:cNvPr id="9" name="Explosion 2 8"/>
            <p:cNvSpPr/>
            <p:nvPr/>
          </p:nvSpPr>
          <p:spPr>
            <a:xfrm>
              <a:off x="5943600" y="495147"/>
              <a:ext cx="2620505" cy="170190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51118" y="1217227"/>
              <a:ext cx="1971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2.) Problem?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5868" y="4856829"/>
            <a:ext cx="2620505" cy="1701902"/>
            <a:chOff x="5943600" y="495147"/>
            <a:chExt cx="2620505" cy="1701902"/>
          </a:xfrm>
        </p:grpSpPr>
        <p:sp>
          <p:nvSpPr>
            <p:cNvPr id="12" name="Explosion 2 11"/>
            <p:cNvSpPr/>
            <p:nvPr/>
          </p:nvSpPr>
          <p:spPr>
            <a:xfrm>
              <a:off x="5943600" y="495147"/>
              <a:ext cx="2620505" cy="170190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4600" y="1029137"/>
              <a:ext cx="19999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  <a:r>
                <a:rPr lang="en-US" dirty="0" smtClean="0"/>
                <a:t>.) Defining Characteristic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History Gets Lost?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if History Gets Lost?</a:t>
            </a:r>
          </a:p>
          <a:p>
            <a:pPr lvl="1"/>
            <a:r>
              <a:rPr lang="en-US" dirty="0" smtClean="0"/>
              <a:t>Dig it Up!!!</a:t>
            </a:r>
          </a:p>
          <a:p>
            <a:pPr lvl="2"/>
            <a:r>
              <a:rPr lang="en-US" dirty="0" smtClean="0"/>
              <a:t>Research</a:t>
            </a:r>
          </a:p>
          <a:p>
            <a:pPr lvl="3"/>
            <a:r>
              <a:rPr lang="en-US" dirty="0" smtClean="0"/>
              <a:t>How?</a:t>
            </a:r>
          </a:p>
          <a:p>
            <a:pPr lvl="4"/>
            <a:r>
              <a:rPr lang="en-US" dirty="0" smtClean="0"/>
              <a:t>Books, Libraries, Internet, Etc.</a:t>
            </a:r>
          </a:p>
          <a:p>
            <a:pPr lvl="2"/>
            <a:r>
              <a:rPr lang="en-US" dirty="0" smtClean="0"/>
              <a:t>Physically Dig!</a:t>
            </a:r>
          </a:p>
          <a:p>
            <a:pPr lvl="3"/>
            <a:r>
              <a:rPr lang="en-US" dirty="0" smtClean="0"/>
              <a:t>Archeologists</a:t>
            </a:r>
          </a:p>
          <a:p>
            <a:pPr lvl="4"/>
            <a:r>
              <a:rPr lang="en-US" dirty="0" smtClean="0"/>
              <a:t>Look, search, dig, find </a:t>
            </a:r>
            <a:r>
              <a:rPr lang="en-US" b="1" i="1" dirty="0" smtClean="0"/>
              <a:t>artifacts</a:t>
            </a:r>
          </a:p>
          <a:p>
            <a:pPr lvl="4"/>
            <a:r>
              <a:rPr lang="en-US" dirty="0" smtClean="0"/>
              <a:t>Study them</a:t>
            </a:r>
          </a:p>
          <a:p>
            <a:pPr lvl="4"/>
            <a:r>
              <a:rPr lang="en-US" dirty="0" smtClean="0"/>
              <a:t>Devise stories / explanations</a:t>
            </a:r>
          </a:p>
          <a:p>
            <a:pPr lvl="5"/>
            <a:r>
              <a:rPr lang="en-US" b="1" i="1" dirty="0" smtClean="0"/>
              <a:t>Scientific Method</a:t>
            </a:r>
            <a:endParaRPr lang="en-US" b="1" i="1" dirty="0"/>
          </a:p>
        </p:txBody>
      </p:sp>
      <p:pic>
        <p:nvPicPr>
          <p:cNvPr id="3075" name="Picture 3" descr="C:\Documents and Settings\kristopher.wazaney\Local Settings\Temporary Internet Files\Content.IE5\ZIPTOZAY\MC900289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971800"/>
            <a:ext cx="2987644" cy="2454998"/>
          </a:xfrm>
          <a:prstGeom prst="rect">
            <a:avLst/>
          </a:prstGeom>
          <a:noFill/>
        </p:spPr>
      </p:pic>
      <p:pic>
        <p:nvPicPr>
          <p:cNvPr id="3074" name="Picture 2" descr="C:\Documents and Settings\kristopher.wazaney\Local Settings\Temporary Internet Files\Content.IE5\1O9K5U4F\MC90015008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371600"/>
            <a:ext cx="3014804" cy="2118511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4660419"/>
            <a:ext cx="2620505" cy="1701902"/>
            <a:chOff x="5943600" y="495147"/>
            <a:chExt cx="2620505" cy="1701902"/>
          </a:xfrm>
        </p:grpSpPr>
        <p:sp>
          <p:nvSpPr>
            <p:cNvPr id="7" name="Explosion 2 6"/>
            <p:cNvSpPr/>
            <p:nvPr/>
          </p:nvSpPr>
          <p:spPr>
            <a:xfrm>
              <a:off x="5943600" y="495147"/>
              <a:ext cx="2620505" cy="170190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1181580"/>
              <a:ext cx="1441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  <a:r>
                <a:rPr lang="en-US" dirty="0" smtClean="0"/>
                <a:t>.) Steps?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History is Before Science or Not Scientific?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530352"/>
            <a:ext cx="4420080" cy="4389120"/>
          </a:xfrm>
        </p:spPr>
        <p:txBody>
          <a:bodyPr/>
          <a:lstStyle/>
          <a:p>
            <a:r>
              <a:rPr lang="en-US" dirty="0" smtClean="0"/>
              <a:t>What if the History is Before Science or Not Scientific?</a:t>
            </a:r>
          </a:p>
          <a:p>
            <a:pPr lvl="1"/>
            <a:r>
              <a:rPr lang="en-US" dirty="0" smtClean="0"/>
              <a:t>Blamed it on the GODS!!!</a:t>
            </a:r>
          </a:p>
          <a:p>
            <a:pPr lvl="2"/>
            <a:r>
              <a:rPr lang="en-US" b="1" u="sng" dirty="0" smtClean="0"/>
              <a:t>Example</a:t>
            </a:r>
            <a:r>
              <a:rPr lang="en-US" dirty="0" smtClean="0"/>
              <a:t>: Thunder was the Gods showing their anger</a:t>
            </a:r>
          </a:p>
          <a:p>
            <a:pPr lvl="2"/>
            <a:r>
              <a:rPr lang="en-US" dirty="0" smtClean="0"/>
              <a:t>Developed Stories to explain the unexplainable</a:t>
            </a:r>
          </a:p>
          <a:p>
            <a:pPr lvl="3"/>
            <a:r>
              <a:rPr lang="en-US" i="1" dirty="0" smtClean="0"/>
              <a:t>“Creation Myths”</a:t>
            </a:r>
            <a:endParaRPr lang="en-US" i="1" dirty="0"/>
          </a:p>
        </p:txBody>
      </p:sp>
      <p:pic>
        <p:nvPicPr>
          <p:cNvPr id="4098" name="Picture 2" descr="C:\Documents and Settings\kristopher.wazaney\Local Settings\Temporary Internet Files\Content.IE5\FF4Z5OZW\MC90041494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3932238" cy="3151053"/>
          </a:xfrm>
          <a:prstGeom prst="rect">
            <a:avLst/>
          </a:prstGeom>
          <a:noFill/>
        </p:spPr>
      </p:pic>
      <p:pic>
        <p:nvPicPr>
          <p:cNvPr id="4099" name="Picture 3" descr="C:\Documents and Settings\kristopher.wazaney\Local Settings\Temporary Internet Files\Content.IE5\CKJQ1PUJ\MC9004353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23184"/>
            <a:ext cx="1600200" cy="2245691"/>
          </a:xfrm>
          <a:prstGeom prst="rect">
            <a:avLst/>
          </a:prstGeom>
          <a:noFill/>
        </p:spPr>
      </p:pic>
      <p:pic>
        <p:nvPicPr>
          <p:cNvPr id="4100" name="Picture 4" descr="C:\Documents and Settings\kristopher.wazaney\Local Settings\Temporary Internet Files\Content.IE5\1O9K5U4F\MC9000581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1144594" cy="2829208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6163159" y="4370273"/>
            <a:ext cx="2620505" cy="1701902"/>
            <a:chOff x="5943600" y="495147"/>
            <a:chExt cx="2620505" cy="1701902"/>
          </a:xfrm>
        </p:grpSpPr>
        <p:sp>
          <p:nvSpPr>
            <p:cNvPr id="8" name="Explosion 2 7"/>
            <p:cNvSpPr/>
            <p:nvPr/>
          </p:nvSpPr>
          <p:spPr>
            <a:xfrm>
              <a:off x="5943600" y="495147"/>
              <a:ext cx="2620505" cy="1701902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32925" y="1110464"/>
              <a:ext cx="1441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.) Create Example?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reatpeace.org/overview/pics/creation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</TotalTime>
  <Words>265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Warm-Up</vt:lpstr>
      <vt:lpstr>1-6: What is History?</vt:lpstr>
      <vt:lpstr>What is History?</vt:lpstr>
      <vt:lpstr>How is History Passed?</vt:lpstr>
      <vt:lpstr>What if History Gets Lost?</vt:lpstr>
      <vt:lpstr>What if History is Before Science or Not Scientific?</vt:lpstr>
      <vt:lpstr>Slide 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History?</dc:title>
  <dc:creator>kristopher.wazaney</dc:creator>
  <cp:lastModifiedBy>kristopher.wazaney</cp:lastModifiedBy>
  <cp:revision>40</cp:revision>
  <dcterms:created xsi:type="dcterms:W3CDTF">2012-08-30T15:20:06Z</dcterms:created>
  <dcterms:modified xsi:type="dcterms:W3CDTF">2015-09-03T22:12:26Z</dcterms:modified>
</cp:coreProperties>
</file>