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5CB3-82A1-4000-8344-9C82D932D8A8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4A77F-D32A-4C29-AA64-C103D9A1D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D2BF-9C2D-4A78-8329-79F608668C4D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A187-2639-4FD1-86DB-CB2F056F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Pearl Harbor Attack </a:t>
            </a:r>
            <a:r>
              <a:rPr lang="en-US" smtClean="0"/>
              <a:t>Scene (6:53)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Private Ryan- Omaha</a:t>
            </a:r>
            <a:r>
              <a:rPr lang="en-US" baseline="0" dirty="0" smtClean="0"/>
              <a:t> Beach Scene (4:35)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6E030B-6170-4DFE-AD6C-70AA5B484D76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17BB1-B83F-4CB3-9BE6-463EA360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yMrrflkfyn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_cytrCXTH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txBody>
          <a:bodyPr/>
          <a:lstStyle/>
          <a:p>
            <a:r>
              <a:rPr lang="en-US" dirty="0" smtClean="0"/>
              <a:t>What is your </a:t>
            </a:r>
            <a:r>
              <a:rPr lang="en-US" dirty="0" smtClean="0"/>
              <a:t>“3</a:t>
            </a:r>
            <a:r>
              <a:rPr lang="en-US" baseline="30000" dirty="0" smtClean="0"/>
              <a:t>rd</a:t>
            </a:r>
            <a:r>
              <a:rPr lang="en-US" dirty="0" smtClean="0"/>
              <a:t> Quarter” grades </a:t>
            </a:r>
            <a:r>
              <a:rPr lang="en-US" dirty="0" smtClean="0"/>
              <a:t>in </a:t>
            </a:r>
            <a:r>
              <a:rPr lang="en-US" dirty="0" smtClean="0"/>
              <a:t>your classes???</a:t>
            </a:r>
            <a:endParaRPr lang="en-US" dirty="0" smtClean="0"/>
          </a:p>
          <a:p>
            <a:pPr lvl="1"/>
            <a:r>
              <a:rPr lang="en-US" dirty="0" smtClean="0"/>
              <a:t>Don’t know…</a:t>
            </a:r>
          </a:p>
          <a:p>
            <a:pPr lvl="2"/>
            <a:r>
              <a:rPr lang="en-US" dirty="0" smtClean="0"/>
              <a:t>LOOK IT UP, </a:t>
            </a:r>
            <a:r>
              <a:rPr lang="en-US" dirty="0"/>
              <a:t>Y</a:t>
            </a:r>
            <a:r>
              <a:rPr lang="en-US" dirty="0" smtClean="0"/>
              <a:t>’ALL!!!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603892">
            <a:off x="6629400" y="4800600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April 1945- FDR dies</a:t>
            </a:r>
          </a:p>
          <a:p>
            <a:pPr lvl="1"/>
            <a:r>
              <a:rPr lang="en-US" dirty="0" smtClean="0"/>
              <a:t>VP Harry S. Truman takes over</a:t>
            </a:r>
          </a:p>
          <a:p>
            <a:pPr lvl="1"/>
            <a:r>
              <a:rPr lang="en-US" dirty="0" smtClean="0"/>
              <a:t>Truman quickly picks up war effort</a:t>
            </a:r>
          </a:p>
          <a:p>
            <a:r>
              <a:rPr lang="en-US" dirty="0" smtClean="0"/>
              <a:t>Late April- Soviets reached Berlin, the German capital</a:t>
            </a:r>
          </a:p>
          <a:p>
            <a:pPr lvl="1"/>
            <a:r>
              <a:rPr lang="en-US" dirty="0" smtClean="0"/>
              <a:t>Hitler hid in under-ground bunker and…</a:t>
            </a:r>
          </a:p>
          <a:p>
            <a:pPr lvl="2"/>
            <a:r>
              <a:rPr lang="en-US" dirty="0" smtClean="0"/>
              <a:t>30 April 1945- Hitler commits suicide</a:t>
            </a:r>
          </a:p>
          <a:p>
            <a:r>
              <a:rPr lang="en-US" dirty="0" smtClean="0"/>
              <a:t>2 May 1945- </a:t>
            </a:r>
          </a:p>
          <a:p>
            <a:pPr lvl="1"/>
            <a:r>
              <a:rPr lang="en-US" dirty="0" smtClean="0"/>
              <a:t>USSR takes Berlin</a:t>
            </a:r>
          </a:p>
          <a:p>
            <a:r>
              <a:rPr lang="en-US" dirty="0" smtClean="0"/>
              <a:t>7 May 1945-</a:t>
            </a:r>
          </a:p>
          <a:p>
            <a:pPr lvl="1"/>
            <a:r>
              <a:rPr lang="en-US" dirty="0" smtClean="0"/>
              <a:t>Nazi leaders sign unconditional surrender @ Eisenhower’s HQ in France</a:t>
            </a:r>
          </a:p>
          <a:p>
            <a:r>
              <a:rPr lang="en-US" dirty="0" smtClean="0"/>
              <a:t>8 May 1945-</a:t>
            </a:r>
          </a:p>
          <a:p>
            <a:pPr lvl="1"/>
            <a:r>
              <a:rPr lang="en-US" dirty="0" smtClean="0"/>
              <a:t>Declared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V-E Day</a:t>
            </a:r>
            <a:r>
              <a:rPr lang="en-US" dirty="0" smtClean="0"/>
              <a:t>!!!</a:t>
            </a:r>
          </a:p>
          <a:p>
            <a:pPr lvl="2"/>
            <a:r>
              <a:rPr lang="en-US" dirty="0" smtClean="0"/>
              <a:t>Victory in Europe Day</a:t>
            </a:r>
          </a:p>
          <a:p>
            <a:r>
              <a:rPr lang="en-US" dirty="0" smtClean="0"/>
              <a:t>War in Europe finally over!!!</a:t>
            </a:r>
          </a:p>
          <a:p>
            <a:endParaRPr lang="en-US" dirty="0"/>
          </a:p>
        </p:txBody>
      </p:sp>
      <p:pic>
        <p:nvPicPr>
          <p:cNvPr id="2050" name="Picture 2" descr="http://4.bp.blogspot.com/_9Y05z-68P0o/S-YXitGdakI/AAAAAAAAANA/bCT4hEgbqJQ/s1600/Victory+in+Europ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495800" cy="2600325"/>
          </a:xfrm>
          <a:prstGeom prst="rect">
            <a:avLst/>
          </a:prstGeom>
          <a:noFill/>
        </p:spPr>
      </p:pic>
      <p:pic>
        <p:nvPicPr>
          <p:cNvPr id="2054" name="Picture 6" descr="German Surrender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0"/>
            <a:ext cx="4419600" cy="38100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603892">
            <a:off x="6580873" y="4553331"/>
            <a:ext cx="2584901" cy="20717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V.E. day means… and how did it happen?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Horrors of the Holocaust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910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 Allies fought toward Berlin</a:t>
            </a:r>
          </a:p>
          <a:p>
            <a:pPr lvl="1"/>
            <a:r>
              <a:rPr lang="en-US" dirty="0" smtClean="0"/>
              <a:t>Horrifying discovery… Nazi Death Camps</a:t>
            </a:r>
          </a:p>
          <a:p>
            <a:pPr lvl="2"/>
            <a:r>
              <a:rPr lang="en-US" dirty="0" smtClean="0"/>
              <a:t>Jews, Gypsies, &amp; homosexuals </a:t>
            </a:r>
          </a:p>
          <a:p>
            <a:pPr lvl="2"/>
            <a:r>
              <a:rPr lang="en-US" dirty="0" smtClean="0"/>
              <a:t>All gathered up from German controlled lands</a:t>
            </a:r>
          </a:p>
          <a:p>
            <a:pPr lvl="2"/>
            <a:r>
              <a:rPr lang="en-US" dirty="0" smtClean="0"/>
              <a:t>Sent to these camps to be worked, beaten, starved, gassed, or burned to death</a:t>
            </a:r>
          </a:p>
          <a:p>
            <a:r>
              <a:rPr lang="en-US" dirty="0" smtClean="0"/>
              <a:t>Est. 11,000,000 killed in these camps!!!</a:t>
            </a:r>
          </a:p>
          <a:p>
            <a:r>
              <a:rPr lang="en-US" dirty="0" smtClean="0"/>
              <a:t>Hitler started these in 1941</a:t>
            </a:r>
          </a:p>
          <a:p>
            <a:pPr lvl="1"/>
            <a:r>
              <a:rPr lang="en-US" dirty="0" smtClean="0"/>
              <a:t>Called these the “final solution of the Jewish problem”</a:t>
            </a:r>
          </a:p>
          <a:p>
            <a:pPr lvl="1"/>
            <a:r>
              <a:rPr lang="en-US" dirty="0" smtClean="0"/>
              <a:t>Really called a genocide- killing off of an entire race</a:t>
            </a:r>
          </a:p>
          <a:p>
            <a:r>
              <a:rPr lang="en-US" dirty="0" smtClean="0"/>
              <a:t>Hitler’s SS Officers rounded up and hunted down every Jew in Nazi Empire</a:t>
            </a:r>
          </a:p>
          <a:p>
            <a:pPr lvl="1"/>
            <a:r>
              <a:rPr lang="en-US" dirty="0" smtClean="0"/>
              <a:t>Kill 100’s at a time in gas chambers, large ovens, or buried in enormous open graves</a:t>
            </a:r>
          </a:p>
          <a:p>
            <a:r>
              <a:rPr lang="en-US" dirty="0" smtClean="0"/>
              <a:t>After Allies freed camps…</a:t>
            </a:r>
          </a:p>
          <a:p>
            <a:pPr lvl="1"/>
            <a:r>
              <a:rPr lang="en-US" dirty="0" smtClean="0"/>
              <a:t>Put Nazi leaders on trial </a:t>
            </a:r>
          </a:p>
          <a:p>
            <a:r>
              <a:rPr lang="en-US" dirty="0" smtClean="0"/>
              <a:t>Called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Nuremberg Trials</a:t>
            </a:r>
          </a:p>
          <a:p>
            <a:pPr lvl="1"/>
            <a:r>
              <a:rPr lang="en-US" dirty="0" smtClean="0"/>
              <a:t>Charged w/ crimes against humanity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3.gstatic.com/images?q=tbn:ANd9GcTZJj2pbygxETVgTmLf22XvPcdWlIw-qrw_ze2i9_P7prsrNwv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62400"/>
            <a:ext cx="4572001" cy="2895600"/>
          </a:xfrm>
          <a:prstGeom prst="rect">
            <a:avLst/>
          </a:prstGeom>
          <a:noFill/>
        </p:spPr>
      </p:pic>
      <p:pic>
        <p:nvPicPr>
          <p:cNvPr id="1028" name="Picture 4" descr="http://imageshack.us/a/img27/4594/tumblrma4rdymgip1qkwqm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447800"/>
            <a:ext cx="3536490" cy="3667125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125502">
            <a:off x="2489188" y="1706516"/>
            <a:ext cx="2794025" cy="20390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Describe the horrors of the </a:t>
            </a:r>
            <a:r>
              <a:rPr lang="en-US" dirty="0" smtClean="0"/>
              <a:t>Holocaust 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7200" cy="1499616"/>
          </a:xfrm>
        </p:spPr>
        <p:txBody>
          <a:bodyPr/>
          <a:lstStyle/>
          <a:p>
            <a:r>
              <a:rPr lang="en-US" dirty="0" smtClean="0"/>
              <a:t>10-11 War </a:t>
            </a:r>
            <a:r>
              <a:rPr lang="en-US" dirty="0" smtClean="0"/>
              <a:t>on the Western Front… Europe and Africa</a:t>
            </a:r>
          </a:p>
        </p:txBody>
      </p:sp>
      <p:pic>
        <p:nvPicPr>
          <p:cNvPr id="1026" name="Picture 2" descr="C:\Users\Wuz\Pictures\Microsoft Clip Organizer\j014951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9036"/>
            <a:ext cx="3757943" cy="3033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1535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2209800"/>
            <a:ext cx="4344988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German tanks &amp; armored troop carriers swept into Poland</a:t>
            </a:r>
          </a:p>
          <a:p>
            <a:r>
              <a:rPr lang="en-US" dirty="0" smtClean="0"/>
              <a:t>Poland resists, but…</a:t>
            </a:r>
          </a:p>
          <a:p>
            <a:pPr lvl="1"/>
            <a:r>
              <a:rPr lang="en-US" dirty="0" smtClean="0"/>
              <a:t>Polish army unprepared for such modern, mechanized warfare</a:t>
            </a:r>
          </a:p>
          <a:p>
            <a:pPr lvl="2"/>
            <a:r>
              <a:rPr lang="en-US" dirty="0" smtClean="0"/>
              <a:t>Polish Calvary: men on horseback</a:t>
            </a:r>
          </a:p>
          <a:p>
            <a:pPr lvl="2"/>
            <a:r>
              <a:rPr lang="en-US" dirty="0" smtClean="0"/>
              <a:t>German Calvary: tanks</a:t>
            </a:r>
          </a:p>
          <a:p>
            <a:r>
              <a:rPr lang="en-US" dirty="0" smtClean="0"/>
              <a:t>Nazi attack so fast and devastating, called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blitzkrieg</a:t>
            </a:r>
          </a:p>
          <a:p>
            <a:pPr lvl="1"/>
            <a:r>
              <a:rPr lang="en-US" dirty="0" smtClean="0"/>
              <a:t>Lightning-fast warfare</a:t>
            </a:r>
          </a:p>
          <a:p>
            <a:r>
              <a:rPr lang="en-US" dirty="0" smtClean="0"/>
              <a:t>USSR attacks Poland on other side</a:t>
            </a:r>
          </a:p>
          <a:p>
            <a:pPr lvl="1"/>
            <a:r>
              <a:rPr lang="en-US" dirty="0" smtClean="0"/>
              <a:t>Remember…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 / Soviet Non-Aggression Pact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just week…</a:t>
            </a:r>
          </a:p>
          <a:p>
            <a:pPr lvl="1"/>
            <a:r>
              <a:rPr lang="en-US" dirty="0" smtClean="0"/>
              <a:t>Poland wiped from map altogether!!!</a:t>
            </a:r>
          </a:p>
          <a:p>
            <a:pPr lvl="1"/>
            <a:r>
              <a:rPr lang="en-US" dirty="0" smtClean="0"/>
              <a:t>Divided b/t USSR &amp; Nazi Germany</a:t>
            </a:r>
          </a:p>
          <a:p>
            <a:r>
              <a:rPr lang="en-US" dirty="0" smtClean="0"/>
              <a:t>Signal of what’s to come!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715355"/>
          </a:xfrm>
        </p:spPr>
        <p:txBody>
          <a:bodyPr/>
          <a:lstStyle/>
          <a:p>
            <a:r>
              <a:rPr lang="en-US" dirty="0" smtClean="0"/>
              <a:t>The Fall of Europe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133600"/>
            <a:ext cx="41148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April 1940- Hitler leashes blitzkrieg again</a:t>
            </a:r>
          </a:p>
          <a:p>
            <a:r>
              <a:rPr lang="en-US" dirty="0" smtClean="0"/>
              <a:t>By May…</a:t>
            </a:r>
          </a:p>
          <a:p>
            <a:pPr lvl="1"/>
            <a:r>
              <a:rPr lang="en-US" dirty="0" smtClean="0"/>
              <a:t>Denmark, Norway, Belgium, Luxembourg, &amp; Netherlands all fall to Nazi’s</a:t>
            </a:r>
          </a:p>
          <a:p>
            <a:r>
              <a:rPr lang="en-US" dirty="0" smtClean="0"/>
              <a:t>Nazi’s turns toward France</a:t>
            </a:r>
          </a:p>
          <a:p>
            <a:r>
              <a:rPr lang="en-US" dirty="0" smtClean="0"/>
              <a:t>Italy declares war on Allies, too!</a:t>
            </a:r>
          </a:p>
          <a:p>
            <a:pPr lvl="1"/>
            <a:r>
              <a:rPr lang="en-US" dirty="0" smtClean="0"/>
              <a:t>Attacks France from south</a:t>
            </a:r>
          </a:p>
          <a:p>
            <a:pPr lvl="1"/>
            <a:r>
              <a:rPr lang="en-US" dirty="0" smtClean="0"/>
              <a:t>Nazi troops take Paris, and France surrenders</a:t>
            </a:r>
          </a:p>
          <a:p>
            <a:r>
              <a:rPr lang="en-US" dirty="0" smtClean="0"/>
              <a:t>By July, only Britain unconquered &amp; willing to fight</a:t>
            </a:r>
          </a:p>
          <a:p>
            <a:pPr lvl="1"/>
            <a:r>
              <a:rPr lang="en-US" dirty="0" smtClean="0"/>
              <a:t>New Brit PM, Winston Churchill vows to “fight on,” and “never surrender!”</a:t>
            </a:r>
          </a:p>
          <a:p>
            <a:pPr lvl="1"/>
            <a:r>
              <a:rPr lang="en-US" dirty="0" smtClean="0"/>
              <a:t>Brit RAF fought German Luftwaffe to standstill</a:t>
            </a:r>
          </a:p>
          <a:p>
            <a:r>
              <a:rPr lang="en-US" dirty="0" smtClean="0"/>
              <a:t>Hitler forced to give up plans of attacking Britain across English Channel</a:t>
            </a:r>
          </a:p>
          <a:p>
            <a:r>
              <a:rPr lang="en-US" dirty="0" smtClean="0"/>
              <a:t>Britain remained, but Hitler controlled rest of Europe!</a:t>
            </a:r>
          </a:p>
          <a:p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 rot="603892">
            <a:off x="6488946" y="205658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Define </a:t>
            </a:r>
            <a:r>
              <a:rPr lang="en-US" dirty="0" err="1" smtClean="0"/>
              <a:t>Blitzkreig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 rot="21158470">
            <a:off x="2484449" y="5103011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3)Nazi/ Soviet Non- Aggression Pact says…</a:t>
            </a:r>
            <a:endParaRPr lang="en-US" sz="1400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uiExpand="1" build="p"/>
      <p:bldP spid="7" grpId="0" build="allAtOnce"/>
      <p:bldP spid="8" grpId="0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 No More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Nazi’s roll Europe in ‘39 and ‘40</a:t>
            </a:r>
          </a:p>
          <a:p>
            <a:pPr lvl="1"/>
            <a:r>
              <a:rPr lang="en-US" dirty="0" smtClean="0"/>
              <a:t>Rest world takes sides</a:t>
            </a:r>
          </a:p>
          <a:p>
            <a:r>
              <a:rPr lang="en-US" dirty="0" smtClean="0"/>
              <a:t>Isolationism strong in US, but…</a:t>
            </a:r>
          </a:p>
          <a:p>
            <a:pPr lvl="1"/>
            <a:r>
              <a:rPr lang="en-US" dirty="0" smtClean="0"/>
              <a:t>FDR convinced have to help Allies</a:t>
            </a:r>
          </a:p>
          <a:p>
            <a:pPr lvl="1"/>
            <a:r>
              <a:rPr lang="en-US" dirty="0" smtClean="0"/>
              <a:t>Stays course though, asks Americans to stay neutral  even if can’t in heart</a:t>
            </a:r>
          </a:p>
          <a:p>
            <a:r>
              <a:rPr lang="en-US" dirty="0" smtClean="0"/>
              <a:t>FDR does get Congress to tweak Neutrality Acts though</a:t>
            </a:r>
          </a:p>
          <a:p>
            <a:pPr lvl="1"/>
            <a:r>
              <a:rPr lang="en-US" dirty="0" smtClean="0"/>
              <a:t>Allows for sale of arms to Allies</a:t>
            </a:r>
          </a:p>
          <a:p>
            <a:r>
              <a:rPr lang="en-US" dirty="0" smtClean="0"/>
              <a:t>Also pushes through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Lend-Lease Act</a:t>
            </a:r>
            <a:r>
              <a:rPr lang="en-US" dirty="0" smtClean="0"/>
              <a:t> in 1941</a:t>
            </a:r>
          </a:p>
          <a:p>
            <a:pPr lvl="1"/>
            <a:r>
              <a:rPr lang="en-US" dirty="0" smtClean="0"/>
              <a:t>Said US could lend or lease raw materials, equip, soldiers, and weapons</a:t>
            </a:r>
          </a:p>
          <a:p>
            <a:pPr lvl="1"/>
            <a:r>
              <a:rPr lang="en-US" dirty="0" smtClean="0"/>
              <a:t>Under LLA, US sent $50 billion worth of war goods to Allies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2cartoons.org/wp-content/uploads/2012/04/A.1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034" y="1600200"/>
            <a:ext cx="3976942" cy="5257801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603892">
            <a:off x="6629400" y="4800600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Lend Lease?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Joins the Party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5105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War starts in Europe in 1939, but…</a:t>
            </a:r>
          </a:p>
          <a:p>
            <a:pPr lvl="1"/>
            <a:r>
              <a:rPr lang="en-US" dirty="0" smtClean="0"/>
              <a:t>Going on in Asia for 2 years!</a:t>
            </a:r>
          </a:p>
          <a:p>
            <a:pPr lvl="1"/>
            <a:r>
              <a:rPr lang="en-US" dirty="0" smtClean="0"/>
              <a:t>1937- Japan declared all-out war on China</a:t>
            </a:r>
          </a:p>
          <a:p>
            <a:r>
              <a:rPr lang="en-US" dirty="0" smtClean="0"/>
              <a:t>1940- Japan sees opportunity to expand further when France falls</a:t>
            </a:r>
          </a:p>
          <a:p>
            <a:r>
              <a:rPr lang="en-US" dirty="0" smtClean="0"/>
              <a:t>Sept 1940- Japan joins Axis of </a:t>
            </a:r>
            <a:r>
              <a:rPr lang="en-US" dirty="0" err="1" smtClean="0"/>
              <a:t>Eee-vil</a:t>
            </a:r>
            <a:endParaRPr lang="en-US" dirty="0" smtClean="0"/>
          </a:p>
          <a:p>
            <a:pPr lvl="1"/>
            <a:r>
              <a:rPr lang="en-US" dirty="0" smtClean="0"/>
              <a:t>Immediately invade French Indochina (modern-day Vietnam)</a:t>
            </a:r>
          </a:p>
          <a:p>
            <a:pPr lvl="1"/>
            <a:r>
              <a:rPr lang="en-US" dirty="0" smtClean="0"/>
              <a:t>Take it all by July 1941!!!</a:t>
            </a:r>
          </a:p>
          <a:p>
            <a:r>
              <a:rPr lang="en-US" dirty="0" smtClean="0"/>
              <a:t>FDR tries to get them to stop by places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embargo</a:t>
            </a:r>
            <a:r>
              <a:rPr lang="en-US" dirty="0" smtClean="0"/>
              <a:t> on Japan</a:t>
            </a:r>
          </a:p>
          <a:p>
            <a:pPr lvl="1"/>
            <a:r>
              <a:rPr lang="en-US" dirty="0" smtClean="0"/>
              <a:t>Forbids any trade of US goods to Japan… including oil!</a:t>
            </a:r>
          </a:p>
          <a:p>
            <a:r>
              <a:rPr lang="en-US" dirty="0" smtClean="0"/>
              <a:t>Doesn’t work…</a:t>
            </a:r>
          </a:p>
          <a:p>
            <a:pPr lvl="1"/>
            <a:r>
              <a:rPr lang="en-US" dirty="0" smtClean="0"/>
              <a:t>Japan invades oil-rich Dutch East Indies</a:t>
            </a:r>
          </a:p>
          <a:p>
            <a:r>
              <a:rPr lang="en-US" dirty="0" smtClean="0"/>
              <a:t>New military </a:t>
            </a:r>
            <a:r>
              <a:rPr lang="en-US" dirty="0" err="1" smtClean="0"/>
              <a:t>gov’t</a:t>
            </a:r>
            <a:r>
              <a:rPr lang="en-US" dirty="0" smtClean="0"/>
              <a:t> controlled by Gen. Hideki </a:t>
            </a:r>
            <a:r>
              <a:rPr lang="en-US" dirty="0" err="1" smtClean="0"/>
              <a:t>Tojo</a:t>
            </a:r>
            <a:endParaRPr lang="en-US" dirty="0" smtClean="0"/>
          </a:p>
          <a:p>
            <a:pPr lvl="1"/>
            <a:r>
              <a:rPr lang="en-US" dirty="0" smtClean="0"/>
              <a:t>Japanese strategists know only one who can stop Japan is US Navy</a:t>
            </a:r>
          </a:p>
          <a:p>
            <a:pPr lvl="2"/>
            <a:r>
              <a:rPr lang="en-US" dirty="0" smtClean="0"/>
              <a:t>To guarantee success… must destroy US Pacific Fleet at Pearl Harbor in Hawaii</a:t>
            </a:r>
          </a:p>
        </p:txBody>
      </p:sp>
      <p:pic>
        <p:nvPicPr>
          <p:cNvPr id="7170" name="Picture 2" descr="http://thescientician.org/content/japan_ww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91436"/>
            <a:ext cx="3657600" cy="504749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603892">
            <a:off x="6488946" y="205658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Define Embargo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day which will live in infamy…”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Morning of 7 Dec 1941</a:t>
            </a:r>
          </a:p>
          <a:p>
            <a:pPr lvl="1"/>
            <a:r>
              <a:rPr lang="en-US" dirty="0" smtClean="0"/>
              <a:t>Japanese “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Zero’s</a:t>
            </a:r>
            <a:r>
              <a:rPr lang="en-US" dirty="0" smtClean="0"/>
              <a:t>” launch all-out attack on US Navy base at Pearl Harbor, Hawaii</a:t>
            </a:r>
          </a:p>
          <a:p>
            <a:r>
              <a:rPr lang="en-US" dirty="0" smtClean="0"/>
              <a:t>B4 over… </a:t>
            </a:r>
          </a:p>
          <a:p>
            <a:pPr lvl="1"/>
            <a:r>
              <a:rPr lang="en-US" dirty="0" smtClean="0"/>
              <a:t>2,400 sailors die</a:t>
            </a:r>
          </a:p>
          <a:p>
            <a:pPr lvl="1"/>
            <a:r>
              <a:rPr lang="en-US" dirty="0" smtClean="0"/>
              <a:t>Most planes &amp; ships destroyed</a:t>
            </a:r>
          </a:p>
          <a:p>
            <a:pPr lvl="1"/>
            <a:r>
              <a:rPr lang="en-US" dirty="0" smtClean="0"/>
              <a:t>Everything else damaged</a:t>
            </a:r>
          </a:p>
          <a:p>
            <a:r>
              <a:rPr lang="en-US" dirty="0" smtClean="0"/>
              <a:t>Luckily… (conspiracy theory here)</a:t>
            </a:r>
          </a:p>
          <a:p>
            <a:pPr lvl="1"/>
            <a:r>
              <a:rPr lang="en-US" dirty="0" smtClean="0"/>
              <a:t>All aircraft carriers were at sea!</a:t>
            </a:r>
          </a:p>
          <a:p>
            <a:r>
              <a:rPr lang="en-US" dirty="0" smtClean="0"/>
              <a:t>FDR reports this to Congress</a:t>
            </a:r>
          </a:p>
          <a:p>
            <a:pPr lvl="1"/>
            <a:r>
              <a:rPr lang="en-US" dirty="0" smtClean="0"/>
              <a:t>Calls for Congress to declare war on Japan</a:t>
            </a:r>
          </a:p>
          <a:p>
            <a:r>
              <a:rPr lang="en-US" dirty="0" smtClean="0"/>
              <a:t>11 Dec 1941- </a:t>
            </a:r>
          </a:p>
          <a:p>
            <a:pPr lvl="1"/>
            <a:r>
              <a:rPr lang="en-US" dirty="0" smtClean="0"/>
              <a:t>Hitler &amp; Mussolini declare war on USA to support their ally Japan</a:t>
            </a:r>
          </a:p>
          <a:p>
            <a:pPr lvl="1"/>
            <a:r>
              <a:rPr lang="en-US" dirty="0" smtClean="0"/>
              <a:t>USA finally pulled in to WW2!</a:t>
            </a:r>
          </a:p>
          <a:p>
            <a:r>
              <a:rPr lang="en-US" dirty="0" smtClean="0"/>
              <a:t>US rushes to prepare for war</a:t>
            </a:r>
          </a:p>
          <a:p>
            <a:pPr lvl="1"/>
            <a:r>
              <a:rPr lang="en-US" dirty="0" smtClean="0"/>
              <a:t>FDR &amp; Churchill plan strategy</a:t>
            </a:r>
          </a:p>
          <a:p>
            <a:pPr lvl="1"/>
            <a:r>
              <a:rPr lang="en-US" dirty="0" smtClean="0"/>
              <a:t>Agree to concentrate on Europe first, then take on Japan</a:t>
            </a:r>
          </a:p>
          <a:p>
            <a:pPr lvl="1"/>
            <a:r>
              <a:rPr lang="en-US" dirty="0" smtClean="0"/>
              <a:t>Also agree to bring in another…</a:t>
            </a:r>
          </a:p>
          <a:p>
            <a:pPr lvl="2"/>
            <a:r>
              <a:rPr lang="en-US" dirty="0" smtClean="0"/>
              <a:t>USSR</a:t>
            </a:r>
            <a:endParaRPr lang="en-US" dirty="0"/>
          </a:p>
        </p:txBody>
      </p:sp>
      <p:pic>
        <p:nvPicPr>
          <p:cNvPr id="6146" name="Picture 2" descr="http://www.homeofheroes.com/pearlharbor/pearl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4152900"/>
            <a:ext cx="4362450" cy="2705100"/>
          </a:xfrm>
          <a:prstGeom prst="rect">
            <a:avLst/>
          </a:prstGeom>
          <a:noFill/>
        </p:spPr>
      </p:pic>
      <p:pic>
        <p:nvPicPr>
          <p:cNvPr id="6148" name="Picture 4" descr="http://latimesphoto.files.wordpress.com/2011/11/fa_487_pearlharbor12_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50" y="1371600"/>
            <a:ext cx="4362450" cy="2838451"/>
          </a:xfrm>
          <a:prstGeom prst="rect">
            <a:avLst/>
          </a:prstGeom>
          <a:noFill/>
        </p:spPr>
      </p:pic>
      <p:pic>
        <p:nvPicPr>
          <p:cNvPr id="6150" name="Picture 6" descr="http://sloblogs.thetribunenews.com/slovault/files/2011/12/1941-12-07-Pearl-Harbo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371600"/>
            <a:ext cx="1676400" cy="2118409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603892">
            <a:off x="6504596" y="924710"/>
            <a:ext cx="2938278" cy="23186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America attacked when and where?!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Pokes “the Bear”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7244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When Hitler couldn’t take Britain…</a:t>
            </a:r>
          </a:p>
          <a:p>
            <a:pPr lvl="1"/>
            <a:r>
              <a:rPr lang="en-US" dirty="0" smtClean="0"/>
              <a:t>22 June 1941- Turns toward USSR</a:t>
            </a:r>
          </a:p>
          <a:p>
            <a:r>
              <a:rPr lang="en-US" dirty="0" smtClean="0"/>
              <a:t>Blitzkrieg very effective against Soviets</a:t>
            </a:r>
          </a:p>
          <a:p>
            <a:pPr lvl="1"/>
            <a:r>
              <a:rPr lang="en-US" dirty="0" smtClean="0"/>
              <a:t>Heavy casualties</a:t>
            </a:r>
          </a:p>
          <a:p>
            <a:pPr lvl="1"/>
            <a:r>
              <a:rPr lang="en-US" dirty="0" smtClean="0"/>
              <a:t>Early success</a:t>
            </a:r>
          </a:p>
          <a:p>
            <a:r>
              <a:rPr lang="en-US" dirty="0" smtClean="0"/>
              <a:t>In fall rains turn ground to mud</a:t>
            </a:r>
          </a:p>
          <a:p>
            <a:pPr lvl="1"/>
            <a:r>
              <a:rPr lang="en-US" dirty="0" smtClean="0"/>
              <a:t>Blitzkrieg slowed to crawl</a:t>
            </a:r>
          </a:p>
          <a:p>
            <a:r>
              <a:rPr lang="en-US" dirty="0" smtClean="0"/>
              <a:t>By December, freezing Russian winter grinds Nazi’s to halt</a:t>
            </a:r>
          </a:p>
          <a:p>
            <a:pPr lvl="1"/>
            <a:r>
              <a:rPr lang="en-US" dirty="0" smtClean="0"/>
              <a:t>Only 18 miles from capital, Moscow!!!</a:t>
            </a:r>
          </a:p>
          <a:p>
            <a:r>
              <a:rPr lang="en-US" dirty="0" smtClean="0"/>
              <a:t>Germans split troops attacking N and S</a:t>
            </a:r>
          </a:p>
          <a:p>
            <a:pPr lvl="1"/>
            <a:r>
              <a:rPr lang="en-US" dirty="0" smtClean="0"/>
              <a:t>Leningrad in north, Crimean oil fields in south</a:t>
            </a:r>
          </a:p>
          <a:p>
            <a:pPr lvl="1"/>
            <a:r>
              <a:rPr lang="en-US" dirty="0" smtClean="0"/>
              <a:t>Nazi’s spend 2.5 years trying to take Leningrad</a:t>
            </a:r>
          </a:p>
          <a:p>
            <a:pPr lvl="2"/>
            <a:r>
              <a:rPr lang="en-US" dirty="0" smtClean="0"/>
              <a:t>1 million+ die (mostly starvation though), but…</a:t>
            </a:r>
          </a:p>
          <a:p>
            <a:pPr lvl="2"/>
            <a:r>
              <a:rPr lang="en-US" dirty="0" smtClean="0"/>
              <a:t>City never falls!</a:t>
            </a:r>
          </a:p>
          <a:p>
            <a:r>
              <a:rPr lang="en-US" dirty="0" smtClean="0"/>
              <a:t>1942- Hitler turns toward Stalingrad</a:t>
            </a:r>
          </a:p>
          <a:p>
            <a:pPr lvl="1"/>
            <a:r>
              <a:rPr lang="en-US" dirty="0" smtClean="0"/>
              <a:t>Ends in disaster</a:t>
            </a:r>
          </a:p>
          <a:p>
            <a:pPr lvl="1"/>
            <a:r>
              <a:rPr lang="en-US" dirty="0" smtClean="0"/>
              <a:t>1943- USSR defeats Nazi’s in largest ever tank battle</a:t>
            </a:r>
          </a:p>
          <a:p>
            <a:pPr lvl="1"/>
            <a:r>
              <a:rPr lang="en-US" dirty="0" smtClean="0"/>
              <a:t>Signals failure of Hitler to take USSR</a:t>
            </a:r>
          </a:p>
          <a:p>
            <a:r>
              <a:rPr lang="en-US" dirty="0" smtClean="0"/>
              <a:t>Allies helped by sending supplies constantly</a:t>
            </a:r>
          </a:p>
          <a:p>
            <a:pPr lvl="1"/>
            <a:r>
              <a:rPr lang="en-US" dirty="0" smtClean="0"/>
              <a:t>Wanted Hitler busy on east while they attack on the west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canadahistory.com/sections/voyager/2012/August/Cartoon%20Images/ww2-germany-russia-britain-stalin-hitler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472921" cy="5334001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603892">
            <a:off x="6328831" y="431099"/>
            <a:ext cx="2780885" cy="20373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7)  How did the Nazis fair against the Soviets?</a:t>
            </a:r>
            <a:endParaRPr lang="en-US" sz="1600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in Africa &amp;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Germans dealt w/ USSR, Britain &amp; US turn toward North Africa!?!</a:t>
            </a:r>
          </a:p>
          <a:p>
            <a:pPr lvl="1"/>
            <a:r>
              <a:rPr lang="en-US" dirty="0" smtClean="0"/>
              <a:t>Why???</a:t>
            </a:r>
          </a:p>
          <a:p>
            <a:pPr lvl="2"/>
            <a:r>
              <a:rPr lang="en-US" dirty="0" smtClean="0"/>
              <a:t>Control Suez Canal </a:t>
            </a:r>
          </a:p>
          <a:p>
            <a:pPr lvl="3"/>
            <a:r>
              <a:rPr lang="en-US" dirty="0" smtClean="0"/>
              <a:t>separates Europe from Asia</a:t>
            </a:r>
          </a:p>
          <a:p>
            <a:pPr lvl="2"/>
            <a:r>
              <a:rPr lang="en-US" dirty="0" smtClean="0"/>
              <a:t>Jump-off point to attack Nazi-controlled Europe from south</a:t>
            </a:r>
          </a:p>
          <a:p>
            <a:r>
              <a:rPr lang="en-US" dirty="0" smtClean="0"/>
              <a:t>May 1942- </a:t>
            </a:r>
          </a:p>
          <a:p>
            <a:pPr lvl="1"/>
            <a:r>
              <a:rPr lang="en-US" dirty="0" smtClean="0"/>
              <a:t>Allies control N. Africa</a:t>
            </a:r>
          </a:p>
          <a:p>
            <a:r>
              <a:rPr lang="en-US" dirty="0" smtClean="0"/>
              <a:t>Summer 1943- </a:t>
            </a:r>
          </a:p>
          <a:p>
            <a:pPr lvl="1"/>
            <a:r>
              <a:rPr lang="en-US" dirty="0" smtClean="0"/>
              <a:t>Allies take Sicily &amp; invade Italy</a:t>
            </a:r>
          </a:p>
          <a:p>
            <a:pPr lvl="1"/>
            <a:r>
              <a:rPr lang="en-US" dirty="0" smtClean="0"/>
              <a:t>Italy soon collapses</a:t>
            </a:r>
          </a:p>
          <a:p>
            <a:pPr lvl="2"/>
            <a:r>
              <a:rPr lang="en-US" dirty="0" smtClean="0"/>
              <a:t>Mussolini is arrested</a:t>
            </a:r>
          </a:p>
          <a:p>
            <a:r>
              <a:rPr lang="en-US" dirty="0" smtClean="0"/>
              <a:t>Nazi’s forced to turn attention to help Italy</a:t>
            </a:r>
          </a:p>
          <a:p>
            <a:pPr lvl="1"/>
            <a:r>
              <a:rPr lang="en-US" dirty="0" smtClean="0"/>
              <a:t>While Germany turns to help Italy…</a:t>
            </a:r>
          </a:p>
          <a:p>
            <a:pPr lvl="2"/>
            <a:r>
              <a:rPr lang="en-US" dirty="0" smtClean="0"/>
              <a:t>Allies plan another invasion of Europe</a:t>
            </a:r>
            <a:endParaRPr lang="en-US" dirty="0"/>
          </a:p>
        </p:txBody>
      </p:sp>
      <p:pic>
        <p:nvPicPr>
          <p:cNvPr id="2050" name="Picture 2" descr="C:\Users\Wuz\Pictures\Microsoft Clip Organizer\j04075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853" y="1752600"/>
            <a:ext cx="4258147" cy="474345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>
            <a:off x="4648200" y="4419600"/>
            <a:ext cx="2903944" cy="21355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8) Europeans had land in Africa because…</a:t>
            </a:r>
            <a:endParaRPr lang="en-US" sz="1600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Advance…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7244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6 June 1944- </a:t>
            </a:r>
          </a:p>
          <a:p>
            <a:pPr lvl="1"/>
            <a:r>
              <a:rPr lang="en-US" dirty="0" smtClean="0"/>
              <a:t>5,000 Allied ships </a:t>
            </a:r>
          </a:p>
          <a:p>
            <a:pPr lvl="1"/>
            <a:r>
              <a:rPr lang="en-US" dirty="0" smtClean="0"/>
              <a:t>130,000 soldiers cross English Channel to coast of Normandy, France</a:t>
            </a:r>
          </a:p>
          <a:p>
            <a:pPr lvl="2"/>
            <a:r>
              <a:rPr lang="en-US" dirty="0" smtClean="0"/>
              <a:t>US, British, &amp; Canadian forces</a:t>
            </a:r>
          </a:p>
          <a:p>
            <a:pPr lvl="1"/>
            <a:r>
              <a:rPr lang="en-US" dirty="0" smtClean="0"/>
              <a:t>Largest sea invasion in history!!!</a:t>
            </a:r>
          </a:p>
          <a:p>
            <a:pPr lvl="1"/>
            <a:r>
              <a:rPr lang="en-US" dirty="0" smtClean="0"/>
              <a:t>Allied Gen. in Command Dwight D. Eisenhower planned it</a:t>
            </a:r>
          </a:p>
          <a:p>
            <a:pPr lvl="1"/>
            <a:r>
              <a:rPr lang="en-US" dirty="0" smtClean="0"/>
              <a:t>Code-named…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D-Day</a:t>
            </a:r>
          </a:p>
          <a:p>
            <a:pPr lvl="1"/>
            <a:r>
              <a:rPr lang="en-US" dirty="0" smtClean="0"/>
              <a:t>Faced horrific task </a:t>
            </a:r>
          </a:p>
          <a:p>
            <a:pPr lvl="2"/>
            <a:r>
              <a:rPr lang="en-US" dirty="0" smtClean="0"/>
              <a:t>10,000+ died when landed but…</a:t>
            </a:r>
          </a:p>
          <a:p>
            <a:pPr lvl="2"/>
            <a:r>
              <a:rPr lang="en-US" dirty="0" smtClean="0"/>
              <a:t>By end of the day they had the beaches and could move inland</a:t>
            </a:r>
          </a:p>
          <a:p>
            <a:pPr lvl="2"/>
            <a:r>
              <a:rPr lang="en-US" dirty="0" smtClean="0"/>
              <a:t>By July… 850,000 Allied troops had arrived</a:t>
            </a:r>
          </a:p>
          <a:p>
            <a:r>
              <a:rPr lang="en-US" dirty="0" smtClean="0"/>
              <a:t>25 Aug 1944- Allied troops freed Paris from Nazi control</a:t>
            </a:r>
          </a:p>
          <a:p>
            <a:pPr lvl="1"/>
            <a:r>
              <a:rPr lang="en-US" dirty="0" smtClean="0"/>
              <a:t>Allied forces push Nazi in from west</a:t>
            </a:r>
          </a:p>
          <a:p>
            <a:pPr lvl="1"/>
            <a:r>
              <a:rPr lang="en-US" dirty="0" smtClean="0"/>
              <a:t>USSR pushing Nazi in from east</a:t>
            </a:r>
          </a:p>
          <a:p>
            <a:pPr lvl="1"/>
            <a:r>
              <a:rPr lang="en-US" dirty="0" smtClean="0"/>
              <a:t>Allied troops pushing Nazi in from south through Italy</a:t>
            </a:r>
          </a:p>
          <a:p>
            <a:r>
              <a:rPr lang="en-US" dirty="0" smtClean="0"/>
              <a:t>Germans make final attempt in Belgium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Bulge </a:t>
            </a:r>
            <a:r>
              <a:rPr lang="en-US" dirty="0" smtClean="0"/>
              <a:t>caught Allies by surprise, but quickly regrouped and defeated the Nazi force again</a:t>
            </a:r>
          </a:p>
          <a:p>
            <a:pPr lvl="1"/>
            <a:r>
              <a:rPr lang="en-US" dirty="0" smtClean="0"/>
              <a:t>Feb 1945- Nazi’s retreating everywhere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battlestory.org/web_images/d-day-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4267200" cy="51054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603892">
            <a:off x="6488946" y="205658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Describe D-Day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295726">
            <a:off x="2895307" y="4921642"/>
            <a:ext cx="25146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Battle of the Bulge?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701</TotalTime>
  <Words>1251</Words>
  <Application>Microsoft Office PowerPoint</Application>
  <PresentationFormat>On-screen Show (4:3)</PresentationFormat>
  <Paragraphs>189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Warm Up</vt:lpstr>
      <vt:lpstr>World War II (1939-1945)</vt:lpstr>
      <vt:lpstr>Setting the Stage</vt:lpstr>
      <vt:lpstr>Isolationism No More</vt:lpstr>
      <vt:lpstr>Japan Joins the Party</vt:lpstr>
      <vt:lpstr>“A day which will live in infamy…”</vt:lpstr>
      <vt:lpstr>Hitler Pokes “the Bear”</vt:lpstr>
      <vt:lpstr>Battles in Africa &amp; Italy</vt:lpstr>
      <vt:lpstr>Allied Advance…</vt:lpstr>
      <vt:lpstr>V-E Day</vt:lpstr>
      <vt:lpstr>The Horrors of the Holocaust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kristopher.wazaney</dc:creator>
  <cp:lastModifiedBy>Wazaney, Kristopher J.</cp:lastModifiedBy>
  <cp:revision>61</cp:revision>
  <dcterms:created xsi:type="dcterms:W3CDTF">2013-05-09T15:16:55Z</dcterms:created>
  <dcterms:modified xsi:type="dcterms:W3CDTF">2016-03-24T15:26:08Z</dcterms:modified>
</cp:coreProperties>
</file>