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6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644EB-BC3F-47EA-8C17-E00795E43B9F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9228C-AC1E-4C8C-BD0D-64E67C2C91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501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113E1-A8B2-4D3A-A965-6E1ECD505B7E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53818-F655-4A13-B621-A55B19B657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948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Mob and </a:t>
            </a:r>
            <a:r>
              <a:rPr lang="en-US" smtClean="0"/>
              <a:t>prohibition 7:30 </a:t>
            </a:r>
            <a:r>
              <a:rPr lang="en-US" dirty="0" smtClean="0"/>
              <a:t>/ Red Scare video 5:00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53818-F655-4A13-B621-A55B19B657E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61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Music video on the stamp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53818-F655-4A13-B621-A55B19B657E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68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Roaring 20’s video summing</a:t>
            </a:r>
            <a:r>
              <a:rPr lang="en-US" baseline="0" dirty="0" smtClean="0"/>
              <a:t> up on pink </a:t>
            </a:r>
            <a:r>
              <a:rPr lang="en-US" baseline="0" dirty="0" err="1" smtClean="0"/>
              <a:t>pic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53818-F655-4A13-B621-A55B19B657E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27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3E9B1-EAC2-42B4-8B85-876D30FD29EC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94FE6-24A3-4998-8653-E5FE46C9D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3E9B1-EAC2-42B4-8B85-876D30FD29EC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94FE6-24A3-4998-8653-E5FE46C9D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3E9B1-EAC2-42B4-8B85-876D30FD29EC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94FE6-24A3-4998-8653-E5FE46C9D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3E9B1-EAC2-42B4-8B85-876D30FD29EC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94FE6-24A3-4998-8653-E5FE46C9D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3E9B1-EAC2-42B4-8B85-876D30FD29EC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94FE6-24A3-4998-8653-E5FE46C9D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3E9B1-EAC2-42B4-8B85-876D30FD29EC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94FE6-24A3-4998-8653-E5FE46C9D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3E9B1-EAC2-42B4-8B85-876D30FD29EC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94FE6-24A3-4998-8653-E5FE46C9D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3E9B1-EAC2-42B4-8B85-876D30FD29EC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94FE6-24A3-4998-8653-E5FE46C9D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3E9B1-EAC2-42B4-8B85-876D30FD29EC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94FE6-24A3-4998-8653-E5FE46C9D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3E9B1-EAC2-42B4-8B85-876D30FD29EC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94FE6-24A3-4998-8653-E5FE46C9D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3E9B1-EAC2-42B4-8B85-876D30FD29EC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94FE6-24A3-4998-8653-E5FE46C9D6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43E9B1-EAC2-42B4-8B85-876D30FD29EC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0294FE6-24A3-4998-8653-E5FE46C9D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clJ94h2oyQ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gif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gCHTFDIZG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youtube.com/watch?v=BDtW5k49BB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YQhRCs9IH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t0.gstatic.com/images?q=tbn:ANd9GcTVk-CfxJH6cF-OyV6Rb9IyDeaoetMyDC6YpqFYDQhY1USFjn5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98693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hQSERQUExQUFRUUFx0ZFxcXGBoYGhYbHBcaFx4aHRgYHCYfGhwjHRwYHzAgJCcpLCwtGB8xNTAqNScrLSkBCQoKDgwOGg8PGikcHRwqLCwpKSkpLCwpKSwpLCkpKSkpLCwpKSwpKSkpKSksLCwsKSwsKSkpKSwpLCkpLCwsLP/AABEIAK4A3AMBIgACEQEDEQH/xAAcAAABBAMBAAAAAAAAAAAAAAAFAwQGBwECCAD/xABEEAACAQEFBQUGBQIDBwQDAAABAhEDAAQSITEFBiJBURMyYXGRByNCgbHBFFJyofCy0TNighUkQ3PC4fEXJZKzNGOi/8QAGAEBAQEBAQAAAAAAAAAAAAAAAgEAAwT/xAAhEQACAwEAAwACAwAAAAAAAAAAAQIRITESQVEicTJhgf/aAAwDAQACEQMRAD8AquvTXs6fCugzgdB62I3W5LCEovwzwjw8LDbw3u6f6R/SLSHZ6ylPyU/sLcGd0jNw2dTL/wCHTOTZFBynwtIKWyKJB9zS1H/DT+1h2zU94f8AX9TY9dl0H+f+5tztjoE3vZdHHTilSALnSmufCx0jyshtjZ9JKDHsqYLFVEIs58R5dFaxS8sMaSR3/wDpazO/f7zgSnopJxEZMThUQPDizP5rbTYRjZ9xpitGBT7smCoIydRMGyN7uyB3GFRDGOEfm5ZWkA2E9GtiYcJUrPOSwYfsDYNe/wDEedcbcuWKzvQ0LVLqklezScKNOFeZUdPOzv8A2ZTke7T/AOC9PK2Vo99jkIpLyIywnzB115xE52JNTGIDnBMeGY+uVo2WiKX65qGIwroPhFmn4cflHoP7WK7QXjPkPpYezcv2tbDQm92X8o9BZuaIHIegs/c8NkHz9bVMlGl3oqT3V9BbZaCyeEankOtlLmvF/OtlMHEfM/U21lowbsp+BdPyi3mui/lX0FnS0QBiqMEXx1Pyzsk1/o8g58Y/uw+ltbNg3FwHRfQW8bso1VfSz+g1KpkjFW6MNfLWfIGyb0cJwkR9/EeH97a2ahtXuyhBwr6CzQ0V6D0Fil8p+7U+NhxtkzNGKdFYPCPQWUWgv5V9BbeivCfOytJbazUIrdVkcI1HIWcG6LHdXU/CP7W8y52UovkZMwcuuYtLZaB/YL+VfQWYX9AGEADLl5mxQrYbtIcQ8vubOIJBbaFGKNE9VH9Isb2cvBT8l+1g+0qvuKH6V/oFjWyxNOkT+VbBjQ+2d/iH/X9TYvXvApIzHKMX0NhuzFirJ0lvqbMd872yqFHdYnSw6xegNs6r295U1Az01aWUfFkQq6/E2EHwJtMbhdUJ2bQel2QpOa17qEKr1ySTwsOJkBxIROU6ZWhW61/WneKWMSjVEkDz0z5Z8rdEXTY1Opd3pH/DxMeEggGSJEk5jNgevSLdG6wFXpXN+vb1adeoJN2/Fm73cEHHCoSWz7yDCxzgqAT1FoFfFPaPhJ7xY4RmoM85kqdY5TlOdrN3vuX4aur0VPZqrBi7Qi1KiGjiE9+phkgQcIGoUxavNok03rArqS0uCJnhlZ7wIWPMZWl+0Wvpi5X8hHplFnIhwYTLmZyYQAMiDllNtrveDVcMWUksFKZZhBjnXSY01JE2bXa/YDi4aizBRhkRMgeYjU6CctbPdn38MWIVaagkZQwGIwToJ1XKQJ8NMUZ7SM1GA8p/nO2lx2TVvD4aFKpVZdQi4o8SdF56kaWS2sWQqiwWMKApxEtpAjMzy58rWpunuXdWoLQe91Becy4o1cGF5KsohcLMpGEmWIIyyInUFsrLa2xq93ha9KpSJ0xrAPkwyJ8AZFhxFrw2hsypd6Zu1/qfibnWYU0qv36ZYhUOLUMGJ5nTECM1NI16ZR2SZKMyk6ThYr9ptTC+zl4p/mosuoC46jd1GMD8xxGB+4Fm+y0g/wA6i3t4auFEXqzMfHikfX9ratL6GTuazS56gDkAeQ6nn1Mc7KCiOUmO9HKJ5jLPrbOxUFWoqcoJOcaZx6/ybXPsLcio1JSKMQOGYpjwIHT5f3FbaCq9lK1qAAGY+Wcnw6ny5RMZSSudc1UZWzqJmCdWGmfjyPWVse3x3WrXaoC9Eq1SRlGFupBkT4ieelo3s26VEqYmUKuEzmOemU+AtOoo6vg9wp8fqTYUwsXv6+5jow/csbCah5c/raIzN6TAKZ622D9CPX+fz1se2HSvFKklVKJKOSMaziaDB4wQF8piATmM7E69WnekYOvvI4WYe8VjkpxZF0xQCHzE5RkGxSJiygWxraWwk/DNeKUr2LKlanqvGWValM6hSykMh0OYMZWAh7Qxh7CNp94fp+5sXIsI2oeIfp+5so9I+BPaVIi70j4L/QLSDZI9zS/Sv1sx2zSX8JQPgn/1ixPZFOKNP9I+to+FQS2awFQYuZb6mznbVxV6DQqzlGQGcgj+3zsH2pexRIfoW/cmzIb3F6lEYSQKiSJ73GuX2sKYrC+8Ps6vFXatcXekKNHtAy1Ghaa8KtKqMzBzgD0m08o7yXe4mqatRQ7BSKSg43LkhcNKSxLEMQJnDGIgFZO16hdsWQGDIHPCIHG05DyM+Rs02Zs+nXquxo09CpqOoZ6ggAjPROWHp0Biycr6GvhCNr3ure6oq1qd2pBJCUGrhr0AYMtSDQJykYZGETkM4ftkGpWdGYjCQoyAyPEAZ111J5eBtd973EubUn7O7XenVUEK6IFKtE6jkRAPgTahtuYu3qsueIww1nJc18cgLXrwyeae2hsTsKAdmbHjClcICwQWzYMfXTIjy3uyoEYkDxC8JIEZZkjPPyzNk6e1sQIknI8OcqYiQBy0mRoM/FpdNmPeKvBks8T8l6iRq3QRPpa/s36GFDa5pXunWwyaNVamEnUowbONJiLXzuncrsLmtOQ9GooaWmHUMQsgyMQGsZ6eYofbGzMExPC7DzAbI5ZZ5+htZ/siu95pB1r02FFIekrnDxOYbCDqDC8JGR+c2WoEeljbyXhexZKoDLUAVAeLj7yL4ywGvPLMNlzyOIYjPFxEn/MZzNuht6tpLdkF4qozJSKmAPjJhMzoZOvIm1EVbzhxOAAWbIQYEktkMiBytzR0EtnUpf5fcW1vtbEHJVeBiBkDOvM6acrONl1sdTugEDUef/iyZu2IXjwc/VrU1CXs+2pTpX3tq8MtKnUdaZ0qOqyiCB1g/wCmeVr/ALjTe9IWqtWDHunGUpkSJKomEgRoSTke8czblytSamwOmeRHKDItevsr3yavcwlVwjXdiuMiQaeEEThAKx1B+ETAt0n9RyQ432utajRwVauOjUpkOM4pVwcVN6RcllBAKkEkZ+M2qzaCe7P6h9LWjvzffxdNad3VqqUZdqn53jUfv65DK1bbST3HzX+m3OzohLaCe5yHMfQ2jT1j2uk55D9rSfatTDQBGXEvh8LazZPdfZGKvRvDLKLUDFD/AMQhiRHhI1slhGXtsjZdKkRg4Xp0+yZgTh0B4qc4RAhpInOJMm1b7w3WlS2giPUpUg1Jk7ULgpM5JhXlyaS4cCl1yBg5DNZDR34UwEohq1JY7RlGWUYjBImB3vHxtBd5Ny6vZNeq1bFVqVJCYYyJJzOpIBXLRQIJ0kx6V2Ft4qf4W5VqVTCtW9FFpoGUns1ftGqQpIC5IFPOcshaFgZWwlwI0VR5fz+R6bdm3hbGEmFhG1V4x+n7mxrAfCwfa68Y/T9zZR6R8JJtdR+DoZ/Cn9AsS2KfcUz4fc2HbZpf7lQP+Wn/AECz/Yv/AOPT/SfqbF8Ej29FGaRPTF9bRahs2qaTV1R+ypMqtUA4VcnEBM65AwOomJEld49t4ppqCIJn5m0/2bu5RqbFd6FJ1atd2ZlLmoHqURhFQKTCAntG5GVTyKji0MulmvWTsg1TJGpMWIGfdFScvAMfQWT3foGnRDVO8RLZAROcZdBl8vHJjs9heNnUGEGadNh0MAHPzsSpVRVdFWcMYmnKADofEnL5HpYdLxCl8ZhdK7nhJSow6jhMfOAPW3Ou1h7+qOjkegFuj951m6V+nZn9s7c7bRuJrXxqSmO0qEExMQhbQdYA+dk+0GLtDaggNZyod8VBgezbSp2YCHI8mzK+HytJNkVaTtToUnGeWckjhLHENZOsGJshuwaNK61XJLErwlVrZzIiErrkcj3efgTZLdrbFHZ1FqwQ1r9WOBECthpAnhVjzxGCVUyZUTbVYuE0o7o0aZNTD2tXCSGqCcMDUU+6snITxSNbSO57MCiGM4wCZJGfEzEEczIMj8os33OuLqjmqTVrMQajCCWcqCwB0hYVBBCwg8rN6+2no3lmqBlR1CHhzomRDYSJYE69eXdsGKx/tu7mrc69F+0YVECLOYDSChJJLAFgoxEZTJtRhvilRNORqAWiOcaaxFr+/wBsJ+EatUIjAzyNIC4spHTTK1Y7n+zireLs9apgBr0ytAPMCSJrtHhOADXFOQiyQeESulZQeBezeRBPGGz7scpyg2XuTj/eTpxH/qP8+trEf2Z3S6UGqXipWqYRLP3MOYAwUk5knLEzcp1gVAlZmr1VTWq+FfmW59BqfK1Ss1hm7bum94VE4ZiQJZj+VV5nx0H7WsvdLcc0VC9xdSkhsRjDiZiNYyyyjLIGy3s92QqUS2vwJ4KM2PmxOf8A3tJttVcNAgEqajpTBBgjG4UkeOHFYOXov9ir3ZaSCZIjT5STJ0AEkzytXHtI3ZC0xVpDCKlVFddAGZoDx8Ochh1g5EmLJRMHezIAzzjWQoABJPOAD1iQIiftbdRcFRyaSmqkR38pbIA984cgeeZ0Jtl0xAtiU0vTrSp0alU5cTLKlvAHJcpIxTpn1EsTc68KWVaRJQhWwEEAlQ2s9Co8LZ9id3evVr3hp7KkBSpBmLmWh3LMdWIwSfEgAARazdgcRvFTlUrth8QgWlPqpt08LB50QrdTdFUoAukO7kOAc2IdoDNyVY0HjE2j2/NyqsHoB0HEVpoi4A4BVuz5tmWQ4SSCwBzgxZVGKdJGGhd3Hk7Ow+oNqI25vxWrXmo9JsChmCEBcXe72KDqRIHKetgkO7I5/M9baG25tqbIJrhFh20e8PL7mxE2HbQ7w8vubKPSS4HNo7XLXamhQcKoJk5woAsc3dabtTnmD/URaMmnjposjQZ6RllaQ7Gq4LsNOHFoZHeNjLF/okAduUcNVoM5n6m1+ey7ZTUtm0krCDxMVP5XcvB+TAH0MWo7ZFL8Xf6FN4K1a6Iw5FS4xD5gEW6T3ZUNRWpkRUJZTpKliVPzEGLVhbAeya1O40KtGo6olB2VMRzKd5AAc24WC5TOE+Ni+621qF4p4qTSzGSCIOXKDrHgeZ62hO10O0dq1qTM3Y3UBFCnLEdT0yPh06WcbM3Or0L5SppVY0C3aMVyICFTBXkSYGWRmx94V/x0sHbYBu1acx2T/wBJtz9dXjaq6jFUZdetKenh/Jt0DtrK7V/+W/8AQbUA6/8AutP/AJ4/+o2rxhhwB3C61ExKtQhVoiqvAzZGOHhHUgScs7ST2TbE/GX+pUckpQQsDAyq1BgQjxA7Rx4pYUt4KISNTcz6YqJ9LSf2AXxFq3xWIBwUnE5QENVGbPkO0HqLJfSy+F13DZyUlhBHU6k+Ztve7olQQ6qw5SJjy6fKzBN6buTAqT5KxHqFsvS21QcwKizOh4T6NBNlaOdMge1tnrX2UKC8JringXVlWVJnyUR4my+0d/7pcFFIio9VEAWkiywWOEFu6uXUzlppI7aF7qXCiEek3aSaaPlgqBRKurAzBWOEiQQR42hD0sTs7wzMZYkDM/a3H9nfojvDvNeL+/aVeCkplKKk4VPJmMcTwTmc9ICiwDdG5GpeatQ6IDH6mMD0GI+Fim3r0FWMsv2sV3SuIS6oYzfjbqSxn6ACyTwlaWjujd4ulPkZMeeIz62e7b2Z29CpSzBZeBtcLjiRuuThT8rbbDuxShTA1wLMAkmQDl4Z/tZ09ODly5Qc/UZfI2AgZsW9F0oVxijCQ6HVCeFwY1ZWBU+Rjxhft0vANCgQwKmoTkZBhY1HnaWG/i63go+SXlsdNwDh7SQrJi0DHJlE5yw1GcQ9rlFXpUky1Z4kTphy6iTPytV0ge9nm0guwruKELUqMaIPSs1RlZzORgS/jhi0+o0FoUQqA4aacI1JwjqcyTzPM2oXczfT8NdLtTRA70atWpDEhcTgqpbKYVWY5amNOcy/9Ur0CpalRwGZ4ai+XGWIHpbr5JHLxZNNrUIuwRTmAoU+IgL6mPW3MbUChKnIocLeBU4T+4NrmuXtXQOPxFFgqd1qTBguXeKsAZjKZznS1W71Mr3uvVTOlWqu9NgCAQTJyOamZkHO3ND3gJJtgtbxtrZGPF7DdoHiHl9zZ+TYffu8PL7myj0LHpvFVVXukYQclXSOcjpaQUqmK6Fl5ltddenraPVWZaS5zIEHmogZWN7DL16dO70UxVKhaFmABqWY/CoAJJOlo1ZUNN2tm1a95p06Kkv2gaQYwBXDFyfhAiZ8OpFr9vO8puN1JVVYUE4icXEVAUKNMyco+psz3V3US43cU6QxVKkNVqRnUPLxVfyjkMzmxjWpTS81xTEGjd24jAipUXkOqq0/MLyXMSeiS+nt1NhvQpm8O5WrWmrVnNcTQzAjIxMREEYRrzk2zNoYJaqDjc69AMgsHTmfmbMaDdrVIX/CpRI6tqPkAPpYpUoiBAEdI8c/XOxtias127tVGu1UK2ZUjTQkdPHTKbUmwjatI/8A7x6dkx5Wte/UPdVBGqE+ilvqPrao70uLaKLMYnInoTQYT8ptbthUaQPqgdmoORe6kDxzo9dcgfrbPspuvaX4Uj8ScjBMOhIHUkDlmBJyiylO/U1oEVaQJakzBgApUDCoCqJBJJzkgQI10l/sB2IGqXi9Mo4QKVMkZiZZ46ZYRl42a4Rv2W9T2JQAgUkgeFmd/wB0bvUBEFJ5of8ApYFfUWNC2Gs2lRxTdlPb37Nr3fBRZ+0os80SSBDRhwmTwRi1nDHSLBb7ss06ppY0cqAWZCSoJE4cUQWHQf8AiabT3YqXutWrdrliAprhkKuWpJEZyxgTnz5Ddq3W4Xe6gs3vIjJpfGCQR2U4QA05ECAdRbgehFW737PqqASpKsYDKZEmYGWhPjrabXdAiKkyEUKPHCAvzJ6dT5TFrntutVvIpLh7MiagwqZVSG1IgHEFiLWluLsHGwruJUH3YjUgwXg8gch45/CJT4kZPWyTbBov2algRA0PKPE69PlYtVoGOf1s4prkfT0ysso0tqA5kH3p2C1emacEYipE93GrYlnoDmLRbaN1Z1ZMLtUPDhObSORnmI+UWtutSnL+H/uNbV9vtU7GpVamvaHApqIJksJwoI+JxBMGQBOWVo0JSsB7hbni6mrXvRJKvSpIKb4QHqsoYYlzJEpoQMn1yi1/9h0YgqT5u5nzls7VLtfa7JcrtdyIquv4msRojkcKeY7xHKF62uei0gHqJ+9usTnMh22Nx7lXd6LUFpv2eNHpe7c5lWg6EqcBzEe8WRapN8d3WuVAUahDMlQEOMgwctDgHMSBBHIjpa7d77z2Bu15+GlWCVD0p1fdn5Buzb/TaOe0rdH8c9ALVChDFZBJZkkEEEAwynHr+cnlaSRotlPbA3aNd6OMlEqtCwJLkZ4RmAJAOc5QbO9t7omhJ94oxFcLhSyZAjEBmR3oYTOHymxNubG/BPdase4oVlqEz/hL2bU3VgTmIKEMNMLAxIJi2+3tOSuRTu1IMFMiu8iOcqupHn42Gs6YiAXm7MhhhqJBGjDSQfOR1BEEWE3/ALw8vubGr5f2qABogEkAACCcifPQWDX8cQ8vubdIgkb1q4wgDos+mdrq9m+6gu13WpUyqVgpefhTvBIOQAADHxOfdFqn3Q2V+JvlCkRKlgX58CjE3kCBHzt0FRQVSwLQoJBExiJy05iD/NLGbrBRXsQ23tZyuBOEPmSJDxlInVZJjLMCedvXG7ijRVBqdfnYFsi+i8v2iYjTJhMWpUaEjlJk2OXmqVk8zko8SYAtyOgxW9PRYVocqKjThzlTTKlY0JxRExmBpFpbd9t0KlNaiVUZWAKwcyDpC6/LlaNJuLRq1qpL1sZpqgK1GRcQB4sKEScweKYnxEBvZtWZaNa7uvvKNcppnDQxzPIHH6jrZUEn1ZTVGEiFaRyJ6T+4tSt8MbUT/mfv2JtdFG8gaaSEHyGIn6elqN32v4o7Vqx8FU/uh+xtIlYhsTduvtKrTo0VyVFFSoZw0lIzxHnPJdTA6EjoPdnYyXOmKNIHAkATqQFALNAzZjJPicsshCvZ77Rdk07ulCmxuuEZivAxNGbtWHAWMDM4egGQAlu0ttU61NFu1ZX7YyWpsrEUwJYiDlpgnqwGpt0eHG7YavW00SRMkDQfc6CzCteS4mocKclGc9P1eQ/ezAFKay2SiIHWNIsnu9tWneLxVxMuKgQoSRwkjEcubAYTlpi65A25D8VFHt4WrUrs1SkEpqCMiMTQSATEgAx1xeRtRm2GqYnao5d2Y4nY5t0Ppy0000t0ZvHQx3Wsv+Qn04vtbn7e65kHwOX3H7R+9s1Rou0Cd0NoA3g0oOKuyKrDUZwfDIEt/pi3S+y7oEUKBAUAADQKJUD0tzD7PqH/ALtdF61Y9Va3VNAaHw/n0spLUHywXpxGVt4sOq7bu9ElKlakjDMh6iqQDJ0JmLZG26biaZ7Rdca9z5Po3+mdM4s8S0FNm2170UpOy94KcOklohQJ5zFoNsjZows1d3DozOwYmVP5gpmSfWYtIdq3xKSGpXeOkyT1wqoEyfAT52D3i+1rxDtS7KhGMmqCGdQYkqpxU0HCTUmQGBwkTHGX5M6r8URrbe3a61ex7GnXXCMYYGmtPF3RocTxGIKSOUyLWVu/vFQr01wVFxKoxKeFlMRmrZgTOeh5E2he911irRcqKfaAUnA4kWMwy6SCCYEDNYOtnVHcylBl6plRniWJgE8GHBE8iD56RVLxM4+SJhtdqdVGpHC+ICV7wiQRPIDTXWwbtnLdldwpf46rTgTzjvMfy88+hsD3h3ipXC74Uimuk6STlAjUnqIgdALRHdXfP8Hfw1erFG9BhVmcKFCeycAZgaqcs5BOYm1vyZq8VhY//p/RrKwvjPemY6tNNaf/AC0QwhH5pLeNq5329kQutJ613PaU14mNRgr016zktSPkc9CdbIuntG2fUaEvdAnPvMUjCJJ4wBAtXu/O8L7UD0qYZLsp92WOE1HH/EZdcM6Kc8pMHIXgNsqppmAMR1gAk9fn1mw+/qcQy5fc2kJ2fUutQK4XEygqQZAw1FIY5TAZRIynOI5BdssO0OEEASAJnCAzDDPONJ5xNlErJD7Nr6lK+LjOE1F7NWmApZl58iQCAepFrW2cpSk5GNnNOoQWZnaQhCgFiYznIdbUOjZDyH0tMd1PaXVuuFaqCsiCBxYXA1jFBDchnnlrYyjbEnROvZ8VF0pNqMA06gQf3FjIJrVC47lLQ/mqEQAPIEk/Ic7Vvcd8bghfCNoUabmTRSpTNOScwDAdR5NaUUfazs8LhArooZYXshkFAnMPmT/5Ng4sXkg/tas4vuGnUen7pTwMVmWccj/lHlHnaK3TblTZl9rJezip3mXS8YTIc5DEeWWTcxgXxsRuG9t3v98xUcfDSVTjUKScbtIAYyOLXrbPtI2SK13YlsKqcWLCWwwNYUExE6Wyx0y91EsuDgGOlQ/OUifIlTam9+9hvU2tecMkEq08lBRQCfnlaTbqb5uqDt1pGmhRUqJUWmSqALmld+JjiGhBPEeVhu/e2UNWpUpGDVVA2kmFIiVJEgdDAxTraq4kdMgW7mzhVvlGgTiFSrTQhZ0NRVaOsKTa5N3trrdb1XoXlVouuJlkgK6NUqOCh0KieWnPQxRKl0bEuJSMwwkEeRGhs82Jt9qN4p1nArYGkrU4gw0I4pzjQ8jbtKNnJSo6UFcXhDVAimoOFvznqP8AL48+XW1X3XaTUb3ee2V2o3hlcOqM4UgYYISQMhh8YGtrH3Z21SvdAGm0qwyPMR8J6EafK1X+1PcHsnN5u4imx96g0Rie+ByQnXoT0OXGPaZ1ldWiVXTfC6IHVKxDVUCYYrCRJOalPQjkSJjKwDey/wBKpSYKWxZFeEgEg6Z55gnlauLncGUyCR1jKz69hiubOf8AUbVpWRPB17P64Xa11JIAWrqTA7rRJPjbqBkapTMNhVlywniM5g4wcgR065G3GlQQTNrN3V9ul4utBKL0adYUlCoxd1aAfiPEGygCAsRzt0cb1HGy77xWR0CUQAjakCMS5cPXPTPkDb192gtJMTcu6ozJOggDU2rjdn2p3apRZqzigwdj2ZMwCSRhYrxCCR1GHQ8yO6G99G/XtmTERRYBcfPEDDgchIYDnoTqI5NS9nZVWE+2PddXq4TXaCy5HslOiDwHM8zNti4FWj4rUp/MYW+lM2j2+e3K9wpVb1QorWIADqzEYUEnHkMwpOYyyJM5Wqa9+3S9uI7G7ghyysvbArMj4aoOhPOD0s4q+HNr6WP7U6fYXFyrU6YUq9It8LK2dMLzkThjTDHSzTd7fJ61Gmq3ev2jAEDAcMET/ingw+Mz4TalN4t57zegorVJQGVRQFUHMSB+bMyZNrI9kO8K1KYpN36MDzT4T8s1+Q620o5YovaBHtOSo1ZMfEVGi90SxmJzyhc4zn5APf8AZxcJCsuBAvEeQzGg8bTj2qbHcUe3psw7NuKDqjGJ8wYz8TasaIUUzj942MQHLZLnOQYeHrYrhWbgrSfjZMjp3j10H3Fnbb2d0KasDIEcIE+Cx4WFVlBjDTpplyk/1Emy1OohrKWUqpK/FOE5CSYEiRMeIsqRrYW2ySKiVJki7seLMqVfLToxHnBtELy5keXTxNpLtyt72qAGJAwElhgwZYcIgGNDqedo3exn8vubWIZByndA6Jke6unkLY/2OpPxC0j2Zs1BSpk5zTUxPVQeWdnS0lHdUen3Nublo0iN093AeZiLD9t7PWlhwyZmfW007MxLWA7XiocswOdqpOzOOArdbaTUL1TcGJYKfEMQPrboKnSx0oImRn6fe3NjoQSOYt0duRtD8Rc6dQ5l0E+eh/e2mvZofCmtvbL7G81aWZQHhB/K2cR0GnyFmdaSQTJjLP1tJt/KcX6p5L9LACtomahtgB6WFX/ZnNM/Cxorbw8LVSojjZpuFvWbpWwsxFKpkf8AI3J/sfA+AtenbLe6DK4BlYeNGUiCfDI/Q2592hsmZZNeY62mPsv3vZagu9Q5jKnPMA9w+QmPCR0spJP8kaLrGA7xdTTdkbvIxU/LKfmIPztqLTX2kbDwut4UcLwr+B+E/MSPkvW0LVbAY0rbOVjmLM7zsQfDYzFs4bJSaC4pgSns09mRzmZ+WkWxu9tt7leVqryyZfzqdR9x4gWNdnYbta4YlxAZiyUvTC41qOjtj7WW93YNkQVBggEEETmNIIOh687Uhvluqt0vTKi+7fjp/wCUEmVk/lOXlh52O+x3euIoMc1yE6FCfqrGPIjpY97Xdn+7pVBoHj/5KZ/cLbm7i6FjRUdehIiLKblbSN1v1MkwGOBvJjH1g/KzlhYZtW65Yxy1/vbpF+gSVadDbdpirc3kSGpsD81P3tQSjIeVrw3Nv/4nZ1NjqyCfMcJ/cfvamGpRlGYy9Mrc1mDejYrbQpNl3FtIsiCTknUknqcz0sOvw4h5fc2KEWHbRHEPL7myj0L4TC6bQQUqYkmKaTH6BlNtm2sc8KhZ65xYVde4n6R/SLKg25tadEL1q7NqxP8AOltMJttEjW3lQ2xQVte5xDD52tH2JbSm7vSPwOY8mAb72g1akGUgxmP5ztLvYvQilXqSMqkR5KpJtfQeMG7/AC/7/V5gYfpNgGD+f97SXfKgGvHaKZDiD4FctfERYD2cHWxQhoRbdKJ6WcMg628AOtqYQND+Cw++3Qo6VqeToynLnnkfPKPnY1iFt9n3gU6yuyYlpywBMAtELOpgZnIDS1TojRYG3ds0BdSK7K4qLGBSCzcwRGkZHFpasOy0z/mVt747El1CkkljIjFOcQO6fDlIEzkN1GZ6E5TP3z+ljVGEzSjO2c+n7WWKiM7YRfAfK1KJFDbRqfz8LOIPOLaoevrbGAzYrpeErp3Q0kDpzX5i14beom+bLeOJlTEpHxYQHBHmo/e1Q35A1OoDphJ9ATl6WtjdK+rTuNEVGAOBRGpICDKBayeBSKjKTbVqUgjkcrSDezZH4euQAArgOsZiCAYn5zHTysENomUsj2QtFwAPKpUH/wDdoBt25GneayHk5Iy1DEsD6GxjYO8DXe7PRFUUKhxOqtT4mFQgoyVCcJknDBAK5nlaI3eoS74nxnIk4i0mYzJ52tbZELMtkzTsuRbwpxztC0NzTsK2mvEP0/c2NlbCNrjjH6fubOPQyWBW69xP0j+kWWAsjdDwJ+kfQWVsWJC6Hwsutmgaykm0KOlw/wAFnO7e06l3u1ammSvVeSPALlESPMEWHq5s6uF5KSNQcyNM8s/MwJtiBA7Rx0yhTiBXET5ZEDy52ahB0si9VmqNUJzYAFRkuWmWuUnnZZXNsU1qUxZsyAZ2dstkai2xhM0x4dbYZBbfs552x2NsYTYC2IJ5+s5f3ssdIsmcvG2IeAjoT/OVsrbywbYJtimS/KbJVF8fXnbby52TxSc7YwutzD4eLhyD8iATmBrIjn42NbxbdGNfwxBKCJ0DHXPLOwCfS3qmnytDD3bu03q9liMjACIAykDIx8srC25H+dPpbYx0/n8i3gs2pDSpUqPhFWoaopjCgZV4RERkM/nZK73TCTGhyA6CZgfOzkU7bYbazUaLSthqcWzbD2xRFj42DbW74z+H7mxp7Bdr98fp+5so9BL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hQSERQUExQUFRUUFx0ZFxcXGBoYGhYbHBcaFx4aHRgYHCYfGhwjHRwYHzAgJCcpLCwtGB8xNTAqNScrLSkBCQoKDgwOGg8PGikcHRwqLCwpKSkpLCwpKSwpLCkpKSkpLCwpKSwpKSkpKSksLCwsKSwsKSkpKSwpLCkpLCwsLP/AABEIAK4A3AMBIgACEQEDEQH/xAAcAAABBAMBAAAAAAAAAAAAAAAFAwQGBwECCAD/xABEEAACAQEFBQUGBQIDBwQDAAABAhEDAAQSITEFBiJBURMyYXGRByNCgbHBFFJyofCy0TNighUkQ3PC4fEXJZKzNGOi/8QAGAEBAQEBAQAAAAAAAAAAAAAAAgEAAwT/xAAhEQACAwEAAwACAwAAAAAAAAAAAQIRITESQVEicTJhgf/aAAwDAQACEQMRAD8AquvTXs6fCugzgdB62I3W5LCEovwzwjw8LDbw3u6f6R/SLSHZ6ylPyU/sLcGd0jNw2dTL/wCHTOTZFBynwtIKWyKJB9zS1H/DT+1h2zU94f8AX9TY9dl0H+f+5tztjoE3vZdHHTilSALnSmufCx0jyshtjZ9JKDHsqYLFVEIs58R5dFaxS8sMaSR3/wDpazO/f7zgSnopJxEZMThUQPDizP5rbTYRjZ9xpitGBT7smCoIydRMGyN7uyB3GFRDGOEfm5ZWkA2E9GtiYcJUrPOSwYfsDYNe/wDEedcbcuWKzvQ0LVLqklezScKNOFeZUdPOzv8A2ZTke7T/AOC9PK2Vo99jkIpLyIywnzB115xE52JNTGIDnBMeGY+uVo2WiKX65qGIwroPhFmn4cflHoP7WK7QXjPkPpYezcv2tbDQm92X8o9BZuaIHIegs/c8NkHz9bVMlGl3oqT3V9BbZaCyeEankOtlLmvF/OtlMHEfM/U21lowbsp+BdPyi3mui/lX0FnS0QBiqMEXx1Pyzsk1/o8g58Y/uw+ltbNg3FwHRfQW8bso1VfSz+g1KpkjFW6MNfLWfIGyb0cJwkR9/EeH97a2ahtXuyhBwr6CzQ0V6D0Fil8p+7U+NhxtkzNGKdFYPCPQWUWgv5V9BbeivCfOytJbazUIrdVkcI1HIWcG6LHdXU/CP7W8y52UovkZMwcuuYtLZaB/YL+VfQWYX9AGEADLl5mxQrYbtIcQ8vubOIJBbaFGKNE9VH9Isb2cvBT8l+1g+0qvuKH6V/oFjWyxNOkT+VbBjQ+2d/iH/X9TYvXvApIzHKMX0NhuzFirJ0lvqbMd872yqFHdYnSw6xegNs6r295U1Az01aWUfFkQq6/E2EHwJtMbhdUJ2bQel2QpOa17qEKr1ySTwsOJkBxIROU6ZWhW61/WneKWMSjVEkDz0z5Z8rdEXTY1Opd3pH/DxMeEggGSJEk5jNgevSLdG6wFXpXN+vb1adeoJN2/Fm73cEHHCoSWz7yDCxzgqAT1FoFfFPaPhJ7xY4RmoM85kqdY5TlOdrN3vuX4aur0VPZqrBi7Qi1KiGjiE9+phkgQcIGoUxavNok03rArqS0uCJnhlZ7wIWPMZWl+0Wvpi5X8hHplFnIhwYTLmZyYQAMiDllNtrveDVcMWUksFKZZhBjnXSY01JE2bXa/YDi4aizBRhkRMgeYjU6CctbPdn38MWIVaagkZQwGIwToJ1XKQJ8NMUZ7SM1GA8p/nO2lx2TVvD4aFKpVZdQi4o8SdF56kaWS2sWQqiwWMKApxEtpAjMzy58rWpunuXdWoLQe91Becy4o1cGF5KsohcLMpGEmWIIyyInUFsrLa2xq93ha9KpSJ0xrAPkwyJ8AZFhxFrw2hsypd6Zu1/qfibnWYU0qv36ZYhUOLUMGJ5nTECM1NI16ZR2SZKMyk6ThYr9ptTC+zl4p/mosuoC46jd1GMD8xxGB+4Fm+y0g/wA6i3t4auFEXqzMfHikfX9ratL6GTuazS56gDkAeQ6nn1Mc7KCiOUmO9HKJ5jLPrbOxUFWoqcoJOcaZx6/ybXPsLcio1JSKMQOGYpjwIHT5f3FbaCq9lK1qAAGY+Wcnw6ny5RMZSSudc1UZWzqJmCdWGmfjyPWVse3x3WrXaoC9Eq1SRlGFupBkT4ieelo3s26VEqYmUKuEzmOemU+AtOoo6vg9wp8fqTYUwsXv6+5jow/csbCah5c/raIzN6TAKZ622D9CPX+fz1se2HSvFKklVKJKOSMaziaDB4wQF8piATmM7E69WnekYOvvI4WYe8VjkpxZF0xQCHzE5RkGxSJiygWxraWwk/DNeKUr2LKlanqvGWValM6hSykMh0OYMZWAh7Qxh7CNp94fp+5sXIsI2oeIfp+5so9I+BPaVIi70j4L/QLSDZI9zS/Sv1sx2zSX8JQPgn/1ixPZFOKNP9I+to+FQS2awFQYuZb6mznbVxV6DQqzlGQGcgj+3zsH2pexRIfoW/cmzIb3F6lEYSQKiSJ73GuX2sKYrC+8Ps6vFXatcXekKNHtAy1Ghaa8KtKqMzBzgD0m08o7yXe4mqatRQ7BSKSg43LkhcNKSxLEMQJnDGIgFZO16hdsWQGDIHPCIHG05DyM+Rs02Zs+nXquxo09CpqOoZ6ggAjPROWHp0Biycr6GvhCNr3ure6oq1qd2pBJCUGrhr0AYMtSDQJykYZGETkM4ftkGpWdGYjCQoyAyPEAZ111J5eBtd973EubUn7O7XenVUEK6IFKtE6jkRAPgTahtuYu3qsueIww1nJc18cgLXrwyeae2hsTsKAdmbHjClcICwQWzYMfXTIjy3uyoEYkDxC8JIEZZkjPPyzNk6e1sQIknI8OcqYiQBy0mRoM/FpdNmPeKvBks8T8l6iRq3QRPpa/s36GFDa5pXunWwyaNVamEnUowbONJiLXzuncrsLmtOQ9GooaWmHUMQsgyMQGsZ6eYofbGzMExPC7DzAbI5ZZ5+htZ/siu95pB1r02FFIekrnDxOYbCDqDC8JGR+c2WoEeljbyXhexZKoDLUAVAeLj7yL4ywGvPLMNlzyOIYjPFxEn/MZzNuht6tpLdkF4qozJSKmAPjJhMzoZOvIm1EVbzhxOAAWbIQYEktkMiBytzR0EtnUpf5fcW1vtbEHJVeBiBkDOvM6acrONl1sdTugEDUef/iyZu2IXjwc/VrU1CXs+2pTpX3tq8MtKnUdaZ0qOqyiCB1g/wCmeVr/ALjTe9IWqtWDHunGUpkSJKomEgRoSTke8czblytSamwOmeRHKDItevsr3yavcwlVwjXdiuMiQaeEEThAKx1B+ETAt0n9RyQ432utajRwVauOjUpkOM4pVwcVN6RcllBAKkEkZ+M2qzaCe7P6h9LWjvzffxdNad3VqqUZdqn53jUfv65DK1bbST3HzX+m3OzohLaCe5yHMfQ2jT1j2uk55D9rSfatTDQBGXEvh8LazZPdfZGKvRvDLKLUDFD/AMQhiRHhI1slhGXtsjZdKkRg4Xp0+yZgTh0B4qc4RAhpInOJMm1b7w3WlS2giPUpUg1Jk7ULgpM5JhXlyaS4cCl1yBg5DNZDR34UwEohq1JY7RlGWUYjBImB3vHxtBd5Ny6vZNeq1bFVqVJCYYyJJzOpIBXLRQIJ0kx6V2Ft4qf4W5VqVTCtW9FFpoGUns1ftGqQpIC5IFPOcshaFgZWwlwI0VR5fz+R6bdm3hbGEmFhG1V4x+n7mxrAfCwfa68Y/T9zZR6R8JJtdR+DoZ/Cn9AsS2KfcUz4fc2HbZpf7lQP+Wn/AECz/Yv/AOPT/SfqbF8Ej29FGaRPTF9bRahs2qaTV1R+ypMqtUA4VcnEBM65AwOomJEld49t4ppqCIJn5m0/2bu5RqbFd6FJ1atd2ZlLmoHqURhFQKTCAntG5GVTyKji0MulmvWTsg1TJGpMWIGfdFScvAMfQWT3foGnRDVO8RLZAROcZdBl8vHJjs9heNnUGEGadNh0MAHPzsSpVRVdFWcMYmnKADofEnL5HpYdLxCl8ZhdK7nhJSow6jhMfOAPW3Ou1h7+qOjkegFuj951m6V+nZn9s7c7bRuJrXxqSmO0qEExMQhbQdYA+dk+0GLtDaggNZyod8VBgezbSp2YCHI8mzK+HytJNkVaTtToUnGeWckjhLHENZOsGJshuwaNK61XJLErwlVrZzIiErrkcj3efgTZLdrbFHZ1FqwQ1r9WOBECthpAnhVjzxGCVUyZUTbVYuE0o7o0aZNTD2tXCSGqCcMDUU+6snITxSNbSO57MCiGM4wCZJGfEzEEczIMj8os33OuLqjmqTVrMQajCCWcqCwB0hYVBBCwg8rN6+2no3lmqBlR1CHhzomRDYSJYE69eXdsGKx/tu7mrc69F+0YVECLOYDSChJJLAFgoxEZTJtRhvilRNORqAWiOcaaxFr+/wBsJ+EatUIjAzyNIC4spHTTK1Y7n+zireLs9apgBr0ytAPMCSJrtHhOADXFOQiyQeESulZQeBezeRBPGGz7scpyg2XuTj/eTpxH/qP8+trEf2Z3S6UGqXipWqYRLP3MOYAwUk5knLEzcp1gVAlZmr1VTWq+FfmW59BqfK1Ss1hm7bum94VE4ZiQJZj+VV5nx0H7WsvdLcc0VC9xdSkhsRjDiZiNYyyyjLIGy3s92QqUS2vwJ4KM2PmxOf8A3tJttVcNAgEqajpTBBgjG4UkeOHFYOXov9ir3ZaSCZIjT5STJ0AEkzytXHtI3ZC0xVpDCKlVFddAGZoDx8Ochh1g5EmLJRMHezIAzzjWQoABJPOAD1iQIiftbdRcFRyaSmqkR38pbIA984cgeeZ0Jtl0xAtiU0vTrSp0alU5cTLKlvAHJcpIxTpn1EsTc68KWVaRJQhWwEEAlQ2s9Co8LZ9id3evVr3hp7KkBSpBmLmWh3LMdWIwSfEgAARazdgcRvFTlUrth8QgWlPqpt08LB50QrdTdFUoAukO7kOAc2IdoDNyVY0HjE2j2/NyqsHoB0HEVpoi4A4BVuz5tmWQ4SSCwBzgxZVGKdJGGhd3Hk7Ow+oNqI25vxWrXmo9JsChmCEBcXe72KDqRIHKetgkO7I5/M9baG25tqbIJrhFh20e8PL7mxE2HbQ7w8vubKPSS4HNo7XLXamhQcKoJk5woAsc3dabtTnmD/URaMmnjposjQZ6RllaQ7Gq4LsNOHFoZHeNjLF/okAduUcNVoM5n6m1+ey7ZTUtm0krCDxMVP5XcvB+TAH0MWo7ZFL8Xf6FN4K1a6Iw5FS4xD5gEW6T3ZUNRWpkRUJZTpKliVPzEGLVhbAeya1O40KtGo6olB2VMRzKd5AAc24WC5TOE+Ni+621qF4p4qTSzGSCIOXKDrHgeZ62hO10O0dq1qTM3Y3UBFCnLEdT0yPh06WcbM3Or0L5SppVY0C3aMVyICFTBXkSYGWRmx94V/x0sHbYBu1acx2T/wBJtz9dXjaq6jFUZdetKenh/Jt0DtrK7V/+W/8AQbUA6/8AutP/AJ4/+o2rxhhwB3C61ExKtQhVoiqvAzZGOHhHUgScs7ST2TbE/GX+pUckpQQsDAyq1BgQjxA7Rx4pYUt4KISNTcz6YqJ9LSf2AXxFq3xWIBwUnE5QENVGbPkO0HqLJfSy+F13DZyUlhBHU6k+Ztve7olQQ6qw5SJjy6fKzBN6buTAqT5KxHqFsvS21QcwKizOh4T6NBNlaOdMge1tnrX2UKC8JringXVlWVJnyUR4my+0d/7pcFFIio9VEAWkiywWOEFu6uXUzlppI7aF7qXCiEek3aSaaPlgqBRKurAzBWOEiQQR42hD0sTs7wzMZYkDM/a3H9nfojvDvNeL+/aVeCkplKKk4VPJmMcTwTmc9ICiwDdG5GpeatQ6IDH6mMD0GI+Fim3r0FWMsv2sV3SuIS6oYzfjbqSxn6ACyTwlaWjujd4ulPkZMeeIz62e7b2Z29CpSzBZeBtcLjiRuuThT8rbbDuxShTA1wLMAkmQDl4Z/tZ09ODly5Qc/UZfI2AgZsW9F0oVxijCQ6HVCeFwY1ZWBU+Rjxhft0vANCgQwKmoTkZBhY1HnaWG/i63go+SXlsdNwDh7SQrJi0DHJlE5yw1GcQ9rlFXpUky1Z4kTphy6iTPytV0ge9nm0guwruKELUqMaIPSs1RlZzORgS/jhi0+o0FoUQqA4aacI1JwjqcyTzPM2oXczfT8NdLtTRA70atWpDEhcTgqpbKYVWY5amNOcy/9Ur0CpalRwGZ4ai+XGWIHpbr5JHLxZNNrUIuwRTmAoU+IgL6mPW3MbUChKnIocLeBU4T+4NrmuXtXQOPxFFgqd1qTBguXeKsAZjKZznS1W71Mr3uvVTOlWqu9NgCAQTJyOamZkHO3ND3gJJtgtbxtrZGPF7DdoHiHl9zZ+TYffu8PL7myj0LHpvFVVXukYQclXSOcjpaQUqmK6Fl5ltddenraPVWZaS5zIEHmogZWN7DL16dO70UxVKhaFmABqWY/CoAJJOlo1ZUNN2tm1a95p06Kkv2gaQYwBXDFyfhAiZ8OpFr9vO8puN1JVVYUE4icXEVAUKNMyco+psz3V3US43cU6QxVKkNVqRnUPLxVfyjkMzmxjWpTS81xTEGjd24jAipUXkOqq0/MLyXMSeiS+nt1NhvQpm8O5WrWmrVnNcTQzAjIxMREEYRrzk2zNoYJaqDjc69AMgsHTmfmbMaDdrVIX/CpRI6tqPkAPpYpUoiBAEdI8c/XOxtias127tVGu1UK2ZUjTQkdPHTKbUmwjatI/8A7x6dkx5Wte/UPdVBGqE+ilvqPrao70uLaKLMYnInoTQYT8ptbthUaQPqgdmoORe6kDxzo9dcgfrbPspuvaX4Uj8ScjBMOhIHUkDlmBJyiylO/U1oEVaQJakzBgApUDCoCqJBJJzkgQI10l/sB2IGqXi9Mo4QKVMkZiZZ46ZYRl42a4Rv2W9T2JQAgUkgeFmd/wB0bvUBEFJ5of8ApYFfUWNC2Gs2lRxTdlPb37Nr3fBRZ+0os80SSBDRhwmTwRi1nDHSLBb7ss06ppY0cqAWZCSoJE4cUQWHQf8AiabT3YqXutWrdrliAprhkKuWpJEZyxgTnz5Ddq3W4Xe6gs3vIjJpfGCQR2U4QA05ECAdRbgehFW737PqqASpKsYDKZEmYGWhPjrabXdAiKkyEUKPHCAvzJ6dT5TFrntutVvIpLh7MiagwqZVSG1IgHEFiLWluLsHGwruJUH3YjUgwXg8gch45/CJT4kZPWyTbBov2algRA0PKPE69PlYtVoGOf1s4prkfT0ysso0tqA5kH3p2C1emacEYipE93GrYlnoDmLRbaN1Z1ZMLtUPDhObSORnmI+UWtutSnL+H/uNbV9vtU7GpVamvaHApqIJksJwoI+JxBMGQBOWVo0JSsB7hbni6mrXvRJKvSpIKb4QHqsoYYlzJEpoQMn1yi1/9h0YgqT5u5nzls7VLtfa7JcrtdyIquv4msRojkcKeY7xHKF62uei0gHqJ+9usTnMh22Nx7lXd6LUFpv2eNHpe7c5lWg6EqcBzEe8WRapN8d3WuVAUahDMlQEOMgwctDgHMSBBHIjpa7d77z2Bu15+GlWCVD0p1fdn5Buzb/TaOe0rdH8c9ALVChDFZBJZkkEEEAwynHr+cnlaSRotlPbA3aNd6OMlEqtCwJLkZ4RmAJAOc5QbO9t7omhJ94oxFcLhSyZAjEBmR3oYTOHymxNubG/BPdase4oVlqEz/hL2bU3VgTmIKEMNMLAxIJi2+3tOSuRTu1IMFMiu8iOcqupHn42Gs6YiAXm7MhhhqJBGjDSQfOR1BEEWE3/ALw8vubGr5f2qABogEkAACCcifPQWDX8cQ8vubdIgkb1q4wgDos+mdrq9m+6gu13WpUyqVgpefhTvBIOQAADHxOfdFqn3Q2V+JvlCkRKlgX58CjE3kCBHzt0FRQVSwLQoJBExiJy05iD/NLGbrBRXsQ23tZyuBOEPmSJDxlInVZJjLMCedvXG7ijRVBqdfnYFsi+i8v2iYjTJhMWpUaEjlJk2OXmqVk8zko8SYAtyOgxW9PRYVocqKjThzlTTKlY0JxRExmBpFpbd9t0KlNaiVUZWAKwcyDpC6/LlaNJuLRq1qpL1sZpqgK1GRcQB4sKEScweKYnxEBvZtWZaNa7uvvKNcppnDQxzPIHH6jrZUEn1ZTVGEiFaRyJ6T+4tSt8MbUT/mfv2JtdFG8gaaSEHyGIn6elqN32v4o7Vqx8FU/uh+xtIlYhsTduvtKrTo0VyVFFSoZw0lIzxHnPJdTA6EjoPdnYyXOmKNIHAkATqQFALNAzZjJPicsshCvZ77Rdk07ulCmxuuEZivAxNGbtWHAWMDM4egGQAlu0ttU61NFu1ZX7YyWpsrEUwJYiDlpgnqwGpt0eHG7YavW00SRMkDQfc6CzCteS4mocKclGc9P1eQ/ezAFKay2SiIHWNIsnu9tWneLxVxMuKgQoSRwkjEcubAYTlpi65A25D8VFHt4WrUrs1SkEpqCMiMTQSATEgAx1xeRtRm2GqYnao5d2Y4nY5t0Ppy0000t0ZvHQx3Wsv+Qn04vtbn7e65kHwOX3H7R+9s1Rou0Cd0NoA3g0oOKuyKrDUZwfDIEt/pi3S+y7oEUKBAUAADQKJUD0tzD7PqH/ALtdF61Y9Va3VNAaHw/n0spLUHywXpxGVt4sOq7bu9ElKlakjDMh6iqQDJ0JmLZG26biaZ7Rdca9z5Po3+mdM4s8S0FNm2170UpOy94KcOklohQJ5zFoNsjZows1d3DozOwYmVP5gpmSfWYtIdq3xKSGpXeOkyT1wqoEyfAT52D3i+1rxDtS7KhGMmqCGdQYkqpxU0HCTUmQGBwkTHGX5M6r8URrbe3a61ex7GnXXCMYYGmtPF3RocTxGIKSOUyLWVu/vFQr01wVFxKoxKeFlMRmrZgTOeh5E2he911irRcqKfaAUnA4kWMwy6SCCYEDNYOtnVHcylBl6plRniWJgE8GHBE8iD56RVLxM4+SJhtdqdVGpHC+ICV7wiQRPIDTXWwbtnLdldwpf46rTgTzjvMfy88+hsD3h3ipXC74Uimuk6STlAjUnqIgdALRHdXfP8Hfw1erFG9BhVmcKFCeycAZgaqcs5BOYm1vyZq8VhY//p/RrKwvjPemY6tNNaf/AC0QwhH5pLeNq5329kQutJ613PaU14mNRgr016zktSPkc9CdbIuntG2fUaEvdAnPvMUjCJJ4wBAtXu/O8L7UD0qYZLsp92WOE1HH/EZdcM6Kc8pMHIXgNsqppmAMR1gAk9fn1mw+/qcQy5fc2kJ2fUutQK4XEygqQZAw1FIY5TAZRIynOI5BdssO0OEEASAJnCAzDDPONJ5xNlErJD7Nr6lK+LjOE1F7NWmApZl58iQCAepFrW2cpSk5GNnNOoQWZnaQhCgFiYznIdbUOjZDyH0tMd1PaXVuuFaqCsiCBxYXA1jFBDchnnlrYyjbEnROvZ8VF0pNqMA06gQf3FjIJrVC47lLQ/mqEQAPIEk/Ic7Vvcd8bghfCNoUabmTRSpTNOScwDAdR5NaUUfazs8LhArooZYXshkFAnMPmT/5Ng4sXkg/tas4vuGnUen7pTwMVmWccj/lHlHnaK3TblTZl9rJezip3mXS8YTIc5DEeWWTcxgXxsRuG9t3v98xUcfDSVTjUKScbtIAYyOLXrbPtI2SK13YlsKqcWLCWwwNYUExE6Wyx0y91EsuDgGOlQ/OUifIlTam9+9hvU2tecMkEq08lBRQCfnlaTbqb5uqDt1pGmhRUqJUWmSqALmld+JjiGhBPEeVhu/e2UNWpUpGDVVA2kmFIiVJEgdDAxTraq4kdMgW7mzhVvlGgTiFSrTQhZ0NRVaOsKTa5N3trrdb1XoXlVouuJlkgK6NUqOCh0KieWnPQxRKl0bEuJSMwwkEeRGhs82Jt9qN4p1nArYGkrU4gw0I4pzjQ8jbtKNnJSo6UFcXhDVAimoOFvznqP8AL48+XW1X3XaTUb3ee2V2o3hlcOqM4UgYYISQMhh8YGtrH3Z21SvdAGm0qwyPMR8J6EafK1X+1PcHsnN5u4imx96g0Rie+ByQnXoT0OXGPaZ1ldWiVXTfC6IHVKxDVUCYYrCRJOalPQjkSJjKwDey/wBKpSYKWxZFeEgEg6Z55gnlauLncGUyCR1jKz69hiubOf8AUbVpWRPB17P64Xa11JIAWrqTA7rRJPjbqBkapTMNhVlywniM5g4wcgR065G3GlQQTNrN3V9ul4utBKL0adYUlCoxd1aAfiPEGygCAsRzt0cb1HGy77xWR0CUQAjakCMS5cPXPTPkDb192gtJMTcu6ozJOggDU2rjdn2p3apRZqzigwdj2ZMwCSRhYrxCCR1GHQ8yO6G99G/XtmTERRYBcfPEDDgchIYDnoTqI5NS9nZVWE+2PddXq4TXaCy5HslOiDwHM8zNti4FWj4rUp/MYW+lM2j2+e3K9wpVb1QorWIADqzEYUEnHkMwpOYyyJM5Wqa9+3S9uI7G7ghyysvbArMj4aoOhPOD0s4q+HNr6WP7U6fYXFyrU6YUq9It8LK2dMLzkThjTDHSzTd7fJ61Gmq3ev2jAEDAcMET/ingw+Mz4TalN4t57zegorVJQGVRQFUHMSB+bMyZNrI9kO8K1KYpN36MDzT4T8s1+Q620o5YovaBHtOSo1ZMfEVGi90SxmJzyhc4zn5APf8AZxcJCsuBAvEeQzGg8bTj2qbHcUe3psw7NuKDqjGJ8wYz8TasaIUUzj942MQHLZLnOQYeHrYrhWbgrSfjZMjp3j10H3Fnbb2d0KasDIEcIE+Cx4WFVlBjDTpplyk/1Emy1OohrKWUqpK/FOE5CSYEiRMeIsqRrYW2ySKiVJki7seLMqVfLToxHnBtELy5keXTxNpLtyt72qAGJAwElhgwZYcIgGNDqedo3exn8vubWIZByndA6Jke6unkLY/2OpPxC0j2Zs1BSpk5zTUxPVQeWdnS0lHdUen3Nublo0iN093AeZiLD9t7PWlhwyZmfW007MxLWA7XiocswOdqpOzOOArdbaTUL1TcGJYKfEMQPrboKnSx0oImRn6fe3NjoQSOYt0duRtD8Rc6dQ5l0E+eh/e2mvZofCmtvbL7G81aWZQHhB/K2cR0GnyFmdaSQTJjLP1tJt/KcX6p5L9LACtomahtgB6WFX/ZnNM/Cxorbw8LVSojjZpuFvWbpWwsxFKpkf8AI3J/sfA+AtenbLe6DK4BlYeNGUiCfDI/Q2592hsmZZNeY62mPsv3vZagu9Q5jKnPMA9w+QmPCR0spJP8kaLrGA7xdTTdkbvIxU/LKfmIPztqLTX2kbDwut4UcLwr+B+E/MSPkvW0LVbAY0rbOVjmLM7zsQfDYzFs4bJSaC4pgSns09mRzmZ+WkWxu9tt7leVqryyZfzqdR9x4gWNdnYbta4YlxAZiyUvTC41qOjtj7WW93YNkQVBggEEETmNIIOh687Uhvluqt0vTKi+7fjp/wCUEmVk/lOXlh52O+x3euIoMc1yE6FCfqrGPIjpY97Xdn+7pVBoHj/5KZ/cLbm7i6FjRUdehIiLKblbSN1v1MkwGOBvJjH1g/KzlhYZtW65Yxy1/vbpF+gSVadDbdpirc3kSGpsD81P3tQSjIeVrw3Nv/4nZ1NjqyCfMcJ/cfvamGpRlGYy9Mrc1mDejYrbQpNl3FtIsiCTknUknqcz0sOvw4h5fc2KEWHbRHEPL7myj0L4TC6bQQUqYkmKaTH6BlNtm2sc8KhZ65xYVde4n6R/SLKg25tadEL1q7NqxP8AOltMJttEjW3lQ2xQVte5xDD52tH2JbSm7vSPwOY8mAb72g1akGUgxmP5ztLvYvQilXqSMqkR5KpJtfQeMG7/AC/7/V5gYfpNgGD+f97SXfKgGvHaKZDiD4FctfERYD2cHWxQhoRbdKJ6WcMg628AOtqYQND+Cw++3Qo6VqeToynLnnkfPKPnY1iFt9n3gU6yuyYlpywBMAtELOpgZnIDS1TojRYG3ds0BdSK7K4qLGBSCzcwRGkZHFpasOy0z/mVt747El1CkkljIjFOcQO6fDlIEzkN1GZ6E5TP3z+ljVGEzSjO2c+n7WWKiM7YRfAfK1KJFDbRqfz8LOIPOLaoevrbGAzYrpeErp3Q0kDpzX5i14beom+bLeOJlTEpHxYQHBHmo/e1Q35A1OoDphJ9ATl6WtjdK+rTuNEVGAOBRGpICDKBayeBSKjKTbVqUgjkcrSDezZH4euQAArgOsZiCAYn5zHTysENomUsj2QtFwAPKpUH/wDdoBt25GneayHk5Iy1DEsD6GxjYO8DXe7PRFUUKhxOqtT4mFQgoyVCcJknDBAK5nlaI3eoS74nxnIk4i0mYzJ52tbZELMtkzTsuRbwpxztC0NzTsK2mvEP0/c2NlbCNrjjH6fubOPQyWBW69xP0j+kWWAsjdDwJ+kfQWVsWJC6Hwsutmgaykm0KOlw/wAFnO7e06l3u1ammSvVeSPALlESPMEWHq5s6uF5KSNQcyNM8s/MwJtiBA7Rx0yhTiBXET5ZEDy52ahB0si9VmqNUJzYAFRkuWmWuUnnZZXNsU1qUxZsyAZ2dstkai2xhM0x4dbYZBbfs552x2NsYTYC2IJ5+s5f3ssdIsmcvG2IeAjoT/OVsrbywbYJtimS/KbJVF8fXnbby52TxSc7YwutzD4eLhyD8iATmBrIjn42NbxbdGNfwxBKCJ0DHXPLOwCfS3qmnytDD3bu03q9liMjACIAykDIx8srC25H+dPpbYx0/n8i3gs2pDSpUqPhFWoaopjCgZV4RERkM/nZK73TCTGhyA6CZgfOzkU7bYbazUaLSthqcWzbD2xRFj42DbW74z+H7mxp7Bdr98fp+5so9BL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hQSERQUExQUFRUUFx0ZFxcXGBoYGhYbHBcaFx4aHRgYHCYfGhwjHRwYHzAgJCcpLCwtGB8xNTAqNScrLSkBCQoKDgwOGg8PGikcHRwqLCwpKSkpLCwpKSwpLCkpKSkpLCwpKSwpKSkpKSksLCwsKSwsKSkpKSwpLCkpLCwsLP/AABEIAK4A3AMBIgACEQEDEQH/xAAcAAABBAMBAAAAAAAAAAAAAAAFAwQGBwECCAD/xABEEAACAQEFBQUGBQIDBwQDAAABAhEDAAQSITEFBiJBURMyYXGRByNCgbHBFFJyofCy0TNighUkQ3PC4fEXJZKzNGOi/8QAGAEBAQEBAQAAAAAAAAAAAAAAAgEAAwT/xAAhEQACAwEAAwACAwAAAAAAAAAAAQIRITESQVEicTJhgf/aAAwDAQACEQMRAD8AquvTXs6fCugzgdB62I3W5LCEovwzwjw8LDbw3u6f6R/SLSHZ6ylPyU/sLcGd0jNw2dTL/wCHTOTZFBynwtIKWyKJB9zS1H/DT+1h2zU94f8AX9TY9dl0H+f+5tztjoE3vZdHHTilSALnSmufCx0jyshtjZ9JKDHsqYLFVEIs58R5dFaxS8sMaSR3/wDpazO/f7zgSnopJxEZMThUQPDizP5rbTYRjZ9xpitGBT7smCoIydRMGyN7uyB3GFRDGOEfm5ZWkA2E9GtiYcJUrPOSwYfsDYNe/wDEedcbcuWKzvQ0LVLqklezScKNOFeZUdPOzv8A2ZTke7T/AOC9PK2Vo99jkIpLyIywnzB115xE52JNTGIDnBMeGY+uVo2WiKX65qGIwroPhFmn4cflHoP7WK7QXjPkPpYezcv2tbDQm92X8o9BZuaIHIegs/c8NkHz9bVMlGl3oqT3V9BbZaCyeEankOtlLmvF/OtlMHEfM/U21lowbsp+BdPyi3mui/lX0FnS0QBiqMEXx1Pyzsk1/o8g58Y/uw+ltbNg3FwHRfQW8bso1VfSz+g1KpkjFW6MNfLWfIGyb0cJwkR9/EeH97a2ahtXuyhBwr6CzQ0V6D0Fil8p+7U+NhxtkzNGKdFYPCPQWUWgv5V9BbeivCfOytJbazUIrdVkcI1HIWcG6LHdXU/CP7W8y52UovkZMwcuuYtLZaB/YL+VfQWYX9AGEADLl5mxQrYbtIcQ8vubOIJBbaFGKNE9VH9Isb2cvBT8l+1g+0qvuKH6V/oFjWyxNOkT+VbBjQ+2d/iH/X9TYvXvApIzHKMX0NhuzFirJ0lvqbMd872yqFHdYnSw6xegNs6r295U1Az01aWUfFkQq6/E2EHwJtMbhdUJ2bQel2QpOa17qEKr1ySTwsOJkBxIROU6ZWhW61/WneKWMSjVEkDz0z5Z8rdEXTY1Opd3pH/DxMeEggGSJEk5jNgevSLdG6wFXpXN+vb1adeoJN2/Fm73cEHHCoSWz7yDCxzgqAT1FoFfFPaPhJ7xY4RmoM85kqdY5TlOdrN3vuX4aur0VPZqrBi7Qi1KiGjiE9+phkgQcIGoUxavNok03rArqS0uCJnhlZ7wIWPMZWl+0Wvpi5X8hHplFnIhwYTLmZyYQAMiDllNtrveDVcMWUksFKZZhBjnXSY01JE2bXa/YDi4aizBRhkRMgeYjU6CctbPdn38MWIVaagkZQwGIwToJ1XKQJ8NMUZ7SM1GA8p/nO2lx2TVvD4aFKpVZdQi4o8SdF56kaWS2sWQqiwWMKApxEtpAjMzy58rWpunuXdWoLQe91Becy4o1cGF5KsohcLMpGEmWIIyyInUFsrLa2xq93ha9KpSJ0xrAPkwyJ8AZFhxFrw2hsypd6Zu1/qfibnWYU0qv36ZYhUOLUMGJ5nTECM1NI16ZR2SZKMyk6ThYr9ptTC+zl4p/mosuoC46jd1GMD8xxGB+4Fm+y0g/wA6i3t4auFEXqzMfHikfX9ratL6GTuazS56gDkAeQ6nn1Mc7KCiOUmO9HKJ5jLPrbOxUFWoqcoJOcaZx6/ybXPsLcio1JSKMQOGYpjwIHT5f3FbaCq9lK1qAAGY+Wcnw6ny5RMZSSudc1UZWzqJmCdWGmfjyPWVse3x3WrXaoC9Eq1SRlGFupBkT4ieelo3s26VEqYmUKuEzmOemU+AtOoo6vg9wp8fqTYUwsXv6+5jow/csbCah5c/raIzN6TAKZ622D9CPX+fz1se2HSvFKklVKJKOSMaziaDB4wQF8piATmM7E69WnekYOvvI4WYe8VjkpxZF0xQCHzE5RkGxSJiygWxraWwk/DNeKUr2LKlanqvGWValM6hSykMh0OYMZWAh7Qxh7CNp94fp+5sXIsI2oeIfp+5so9I+BPaVIi70j4L/QLSDZI9zS/Sv1sx2zSX8JQPgn/1ixPZFOKNP9I+to+FQS2awFQYuZb6mznbVxV6DQqzlGQGcgj+3zsH2pexRIfoW/cmzIb3F6lEYSQKiSJ73GuX2sKYrC+8Ps6vFXatcXekKNHtAy1Ghaa8KtKqMzBzgD0m08o7yXe4mqatRQ7BSKSg43LkhcNKSxLEMQJnDGIgFZO16hdsWQGDIHPCIHG05DyM+Rs02Zs+nXquxo09CpqOoZ6ggAjPROWHp0Biycr6GvhCNr3ure6oq1qd2pBJCUGrhr0AYMtSDQJykYZGETkM4ftkGpWdGYjCQoyAyPEAZ111J5eBtd973EubUn7O7XenVUEK6IFKtE6jkRAPgTahtuYu3qsueIww1nJc18cgLXrwyeae2hsTsKAdmbHjClcICwQWzYMfXTIjy3uyoEYkDxC8JIEZZkjPPyzNk6e1sQIknI8OcqYiQBy0mRoM/FpdNmPeKvBks8T8l6iRq3QRPpa/s36GFDa5pXunWwyaNVamEnUowbONJiLXzuncrsLmtOQ9GooaWmHUMQsgyMQGsZ6eYofbGzMExPC7DzAbI5ZZ5+htZ/siu95pB1r02FFIekrnDxOYbCDqDC8JGR+c2WoEeljbyXhexZKoDLUAVAeLj7yL4ywGvPLMNlzyOIYjPFxEn/MZzNuht6tpLdkF4qozJSKmAPjJhMzoZOvIm1EVbzhxOAAWbIQYEktkMiBytzR0EtnUpf5fcW1vtbEHJVeBiBkDOvM6acrONl1sdTugEDUef/iyZu2IXjwc/VrU1CXs+2pTpX3tq8MtKnUdaZ0qOqyiCB1g/wCmeVr/ALjTe9IWqtWDHunGUpkSJKomEgRoSTke8czblytSamwOmeRHKDItevsr3yavcwlVwjXdiuMiQaeEEThAKx1B+ETAt0n9RyQ432utajRwVauOjUpkOM4pVwcVN6RcllBAKkEkZ+M2qzaCe7P6h9LWjvzffxdNad3VqqUZdqn53jUfv65DK1bbST3HzX+m3OzohLaCe5yHMfQ2jT1j2uk55D9rSfatTDQBGXEvh8LazZPdfZGKvRvDLKLUDFD/AMQhiRHhI1slhGXtsjZdKkRg4Xp0+yZgTh0B4qc4RAhpInOJMm1b7w3WlS2giPUpUg1Jk7ULgpM5JhXlyaS4cCl1yBg5DNZDR34UwEohq1JY7RlGWUYjBImB3vHxtBd5Ny6vZNeq1bFVqVJCYYyJJzOpIBXLRQIJ0kx6V2Ft4qf4W5VqVTCtW9FFpoGUns1ftGqQpIC5IFPOcshaFgZWwlwI0VR5fz+R6bdm3hbGEmFhG1V4x+n7mxrAfCwfa68Y/T9zZR6R8JJtdR+DoZ/Cn9AsS2KfcUz4fc2HbZpf7lQP+Wn/AECz/Yv/AOPT/SfqbF8Ej29FGaRPTF9bRahs2qaTV1R+ypMqtUA4VcnEBM65AwOomJEld49t4ppqCIJn5m0/2bu5RqbFd6FJ1atd2ZlLmoHqURhFQKTCAntG5GVTyKji0MulmvWTsg1TJGpMWIGfdFScvAMfQWT3foGnRDVO8RLZAROcZdBl8vHJjs9heNnUGEGadNh0MAHPzsSpVRVdFWcMYmnKADofEnL5HpYdLxCl8ZhdK7nhJSow6jhMfOAPW3Ou1h7+qOjkegFuj951m6V+nZn9s7c7bRuJrXxqSmO0qEExMQhbQdYA+dk+0GLtDaggNZyod8VBgezbSp2YCHI8mzK+HytJNkVaTtToUnGeWckjhLHENZOsGJshuwaNK61XJLErwlVrZzIiErrkcj3efgTZLdrbFHZ1FqwQ1r9WOBECthpAnhVjzxGCVUyZUTbVYuE0o7o0aZNTD2tXCSGqCcMDUU+6snITxSNbSO57MCiGM4wCZJGfEzEEczIMj8os33OuLqjmqTVrMQajCCWcqCwB0hYVBBCwg8rN6+2no3lmqBlR1CHhzomRDYSJYE69eXdsGKx/tu7mrc69F+0YVECLOYDSChJJLAFgoxEZTJtRhvilRNORqAWiOcaaxFr+/wBsJ+EatUIjAzyNIC4spHTTK1Y7n+zireLs9apgBr0ytAPMCSJrtHhOADXFOQiyQeESulZQeBezeRBPGGz7scpyg2XuTj/eTpxH/qP8+trEf2Z3S6UGqXipWqYRLP3MOYAwUk5knLEzcp1gVAlZmr1VTWq+FfmW59BqfK1Ss1hm7bum94VE4ZiQJZj+VV5nx0H7WsvdLcc0VC9xdSkhsRjDiZiNYyyyjLIGy3s92QqUS2vwJ4KM2PmxOf8A3tJttVcNAgEqajpTBBgjG4UkeOHFYOXov9ir3ZaSCZIjT5STJ0AEkzytXHtI3ZC0xVpDCKlVFddAGZoDx8Ochh1g5EmLJRMHezIAzzjWQoABJPOAD1iQIiftbdRcFRyaSmqkR38pbIA984cgeeZ0Jtl0xAtiU0vTrSp0alU5cTLKlvAHJcpIxTpn1EsTc68KWVaRJQhWwEEAlQ2s9Co8LZ9id3evVr3hp7KkBSpBmLmWh3LMdWIwSfEgAARazdgcRvFTlUrth8QgWlPqpt08LB50QrdTdFUoAukO7kOAc2IdoDNyVY0HjE2j2/NyqsHoB0HEVpoi4A4BVuz5tmWQ4SSCwBzgxZVGKdJGGhd3Hk7Ow+oNqI25vxWrXmo9JsChmCEBcXe72KDqRIHKetgkO7I5/M9baG25tqbIJrhFh20e8PL7mxE2HbQ7w8vubKPSS4HNo7XLXamhQcKoJk5woAsc3dabtTnmD/URaMmnjposjQZ6RllaQ7Gq4LsNOHFoZHeNjLF/okAduUcNVoM5n6m1+ey7ZTUtm0krCDxMVP5XcvB+TAH0MWo7ZFL8Xf6FN4K1a6Iw5FS4xD5gEW6T3ZUNRWpkRUJZTpKliVPzEGLVhbAeya1O40KtGo6olB2VMRzKd5AAc24WC5TOE+Ni+621qF4p4qTSzGSCIOXKDrHgeZ62hO10O0dq1qTM3Y3UBFCnLEdT0yPh06WcbM3Or0L5SppVY0C3aMVyICFTBXkSYGWRmx94V/x0sHbYBu1acx2T/wBJtz9dXjaq6jFUZdetKenh/Jt0DtrK7V/+W/8AQbUA6/8AutP/AJ4/+o2rxhhwB3C61ExKtQhVoiqvAzZGOHhHUgScs7ST2TbE/GX+pUckpQQsDAyq1BgQjxA7Rx4pYUt4KISNTcz6YqJ9LSf2AXxFq3xWIBwUnE5QENVGbPkO0HqLJfSy+F13DZyUlhBHU6k+Ztve7olQQ6qw5SJjy6fKzBN6buTAqT5KxHqFsvS21QcwKizOh4T6NBNlaOdMge1tnrX2UKC8JringXVlWVJnyUR4my+0d/7pcFFIio9VEAWkiywWOEFu6uXUzlppI7aF7qXCiEek3aSaaPlgqBRKurAzBWOEiQQR42hD0sTs7wzMZYkDM/a3H9nfojvDvNeL+/aVeCkplKKk4VPJmMcTwTmc9ICiwDdG5GpeatQ6IDH6mMD0GI+Fim3r0FWMsv2sV3SuIS6oYzfjbqSxn6ACyTwlaWjujd4ulPkZMeeIz62e7b2Z29CpSzBZeBtcLjiRuuThT8rbbDuxShTA1wLMAkmQDl4Z/tZ09ODly5Qc/UZfI2AgZsW9F0oVxijCQ6HVCeFwY1ZWBU+Rjxhft0vANCgQwKmoTkZBhY1HnaWG/i63go+SXlsdNwDh7SQrJi0DHJlE5yw1GcQ9rlFXpUky1Z4kTphy6iTPytV0ge9nm0guwruKELUqMaIPSs1RlZzORgS/jhi0+o0FoUQqA4aacI1JwjqcyTzPM2oXczfT8NdLtTRA70atWpDEhcTgqpbKYVWY5amNOcy/9Ur0CpalRwGZ4ai+XGWIHpbr5JHLxZNNrUIuwRTmAoU+IgL6mPW3MbUChKnIocLeBU4T+4NrmuXtXQOPxFFgqd1qTBguXeKsAZjKZznS1W71Mr3uvVTOlWqu9NgCAQTJyOamZkHO3ND3gJJtgtbxtrZGPF7DdoHiHl9zZ+TYffu8PL7myj0LHpvFVVXukYQclXSOcjpaQUqmK6Fl5ltddenraPVWZaS5zIEHmogZWN7DL16dO70UxVKhaFmABqWY/CoAJJOlo1ZUNN2tm1a95p06Kkv2gaQYwBXDFyfhAiZ8OpFr9vO8puN1JVVYUE4icXEVAUKNMyco+psz3V3US43cU6QxVKkNVqRnUPLxVfyjkMzmxjWpTS81xTEGjd24jAipUXkOqq0/MLyXMSeiS+nt1NhvQpm8O5WrWmrVnNcTQzAjIxMREEYRrzk2zNoYJaqDjc69AMgsHTmfmbMaDdrVIX/CpRI6tqPkAPpYpUoiBAEdI8c/XOxtias127tVGu1UK2ZUjTQkdPHTKbUmwjatI/8A7x6dkx5Wte/UPdVBGqE+ilvqPrao70uLaKLMYnInoTQYT8ptbthUaQPqgdmoORe6kDxzo9dcgfrbPspuvaX4Uj8ScjBMOhIHUkDlmBJyiylO/U1oEVaQJakzBgApUDCoCqJBJJzkgQI10l/sB2IGqXi9Mo4QKVMkZiZZ46ZYRl42a4Rv2W9T2JQAgUkgeFmd/wB0bvUBEFJ5of8ApYFfUWNC2Gs2lRxTdlPb37Nr3fBRZ+0os80SSBDRhwmTwRi1nDHSLBb7ss06ppY0cqAWZCSoJE4cUQWHQf8AiabT3YqXutWrdrliAprhkKuWpJEZyxgTnz5Ddq3W4Xe6gs3vIjJpfGCQR2U4QA05ECAdRbgehFW737PqqASpKsYDKZEmYGWhPjrabXdAiKkyEUKPHCAvzJ6dT5TFrntutVvIpLh7MiagwqZVSG1IgHEFiLWluLsHGwruJUH3YjUgwXg8gch45/CJT4kZPWyTbBov2algRA0PKPE69PlYtVoGOf1s4prkfT0ysso0tqA5kH3p2C1emacEYipE93GrYlnoDmLRbaN1Z1ZMLtUPDhObSORnmI+UWtutSnL+H/uNbV9vtU7GpVamvaHApqIJksJwoI+JxBMGQBOWVo0JSsB7hbni6mrXvRJKvSpIKb4QHqsoYYlzJEpoQMn1yi1/9h0YgqT5u5nzls7VLtfa7JcrtdyIquv4msRojkcKeY7xHKF62uei0gHqJ+9usTnMh22Nx7lXd6LUFpv2eNHpe7c5lWg6EqcBzEe8WRapN8d3WuVAUahDMlQEOMgwctDgHMSBBHIjpa7d77z2Bu15+GlWCVD0p1fdn5Buzb/TaOe0rdH8c9ALVChDFZBJZkkEEEAwynHr+cnlaSRotlPbA3aNd6OMlEqtCwJLkZ4RmAJAOc5QbO9t7omhJ94oxFcLhSyZAjEBmR3oYTOHymxNubG/BPdase4oVlqEz/hL2bU3VgTmIKEMNMLAxIJi2+3tOSuRTu1IMFMiu8iOcqupHn42Gs6YiAXm7MhhhqJBGjDSQfOR1BEEWE3/ALw8vubGr5f2qABogEkAACCcifPQWDX8cQ8vubdIgkb1q4wgDos+mdrq9m+6gu13WpUyqVgpefhTvBIOQAADHxOfdFqn3Q2V+JvlCkRKlgX58CjE3kCBHzt0FRQVSwLQoJBExiJy05iD/NLGbrBRXsQ23tZyuBOEPmSJDxlInVZJjLMCedvXG7ijRVBqdfnYFsi+i8v2iYjTJhMWpUaEjlJk2OXmqVk8zko8SYAtyOgxW9PRYVocqKjThzlTTKlY0JxRExmBpFpbd9t0KlNaiVUZWAKwcyDpC6/LlaNJuLRq1qpL1sZpqgK1GRcQB4sKEScweKYnxEBvZtWZaNa7uvvKNcppnDQxzPIHH6jrZUEn1ZTVGEiFaRyJ6T+4tSt8MbUT/mfv2JtdFG8gaaSEHyGIn6elqN32v4o7Vqx8FU/uh+xtIlYhsTduvtKrTo0VyVFFSoZw0lIzxHnPJdTA6EjoPdnYyXOmKNIHAkATqQFALNAzZjJPicsshCvZ77Rdk07ulCmxuuEZivAxNGbtWHAWMDM4egGQAlu0ttU61NFu1ZX7YyWpsrEUwJYiDlpgnqwGpt0eHG7YavW00SRMkDQfc6CzCteS4mocKclGc9P1eQ/ezAFKay2SiIHWNIsnu9tWneLxVxMuKgQoSRwkjEcubAYTlpi65A25D8VFHt4WrUrs1SkEpqCMiMTQSATEgAx1xeRtRm2GqYnao5d2Y4nY5t0Ppy0000t0ZvHQx3Wsv+Qn04vtbn7e65kHwOX3H7R+9s1Rou0Cd0NoA3g0oOKuyKrDUZwfDIEt/pi3S+y7oEUKBAUAADQKJUD0tzD7PqH/ALtdF61Y9Va3VNAaHw/n0spLUHywXpxGVt4sOq7bu9ElKlakjDMh6iqQDJ0JmLZG26biaZ7Rdca9z5Po3+mdM4s8S0FNm2170UpOy94KcOklohQJ5zFoNsjZows1d3DozOwYmVP5gpmSfWYtIdq3xKSGpXeOkyT1wqoEyfAT52D3i+1rxDtS7KhGMmqCGdQYkqpxU0HCTUmQGBwkTHGX5M6r8URrbe3a61ex7GnXXCMYYGmtPF3RocTxGIKSOUyLWVu/vFQr01wVFxKoxKeFlMRmrZgTOeh5E2he911irRcqKfaAUnA4kWMwy6SCCYEDNYOtnVHcylBl6plRniWJgE8GHBE8iD56RVLxM4+SJhtdqdVGpHC+ICV7wiQRPIDTXWwbtnLdldwpf46rTgTzjvMfy88+hsD3h3ipXC74Uimuk6STlAjUnqIgdALRHdXfP8Hfw1erFG9BhVmcKFCeycAZgaqcs5BOYm1vyZq8VhY//p/RrKwvjPemY6tNNaf/AC0QwhH5pLeNq5329kQutJ613PaU14mNRgr016zktSPkc9CdbIuntG2fUaEvdAnPvMUjCJJ4wBAtXu/O8L7UD0qYZLsp92WOE1HH/EZdcM6Kc8pMHIXgNsqppmAMR1gAk9fn1mw+/qcQy5fc2kJ2fUutQK4XEygqQZAw1FIY5TAZRIynOI5BdssO0OEEASAJnCAzDDPONJ5xNlErJD7Nr6lK+LjOE1F7NWmApZl58iQCAepFrW2cpSk5GNnNOoQWZnaQhCgFiYznIdbUOjZDyH0tMd1PaXVuuFaqCsiCBxYXA1jFBDchnnlrYyjbEnROvZ8VF0pNqMA06gQf3FjIJrVC47lLQ/mqEQAPIEk/Ic7Vvcd8bghfCNoUabmTRSpTNOScwDAdR5NaUUfazs8LhArooZYXshkFAnMPmT/5Ng4sXkg/tas4vuGnUen7pTwMVmWccj/lHlHnaK3TblTZl9rJezip3mXS8YTIc5DEeWWTcxgXxsRuG9t3v98xUcfDSVTjUKScbtIAYyOLXrbPtI2SK13YlsKqcWLCWwwNYUExE6Wyx0y91EsuDgGOlQ/OUifIlTam9+9hvU2tecMkEq08lBRQCfnlaTbqb5uqDt1pGmhRUqJUWmSqALmld+JjiGhBPEeVhu/e2UNWpUpGDVVA2kmFIiVJEgdDAxTraq4kdMgW7mzhVvlGgTiFSrTQhZ0NRVaOsKTa5N3trrdb1XoXlVouuJlkgK6NUqOCh0KieWnPQxRKl0bEuJSMwwkEeRGhs82Jt9qN4p1nArYGkrU4gw0I4pzjQ8jbtKNnJSo6UFcXhDVAimoOFvznqP8AL48+XW1X3XaTUb3ee2V2o3hlcOqM4UgYYISQMhh8YGtrH3Z21SvdAGm0qwyPMR8J6EafK1X+1PcHsnN5u4imx96g0Rie+ByQnXoT0OXGPaZ1ldWiVXTfC6IHVKxDVUCYYrCRJOalPQjkSJjKwDey/wBKpSYKWxZFeEgEg6Z55gnlauLncGUyCR1jKz69hiubOf8AUbVpWRPB17P64Xa11JIAWrqTA7rRJPjbqBkapTMNhVlywniM5g4wcgR065G3GlQQTNrN3V9ul4utBKL0adYUlCoxd1aAfiPEGygCAsRzt0cb1HGy77xWR0CUQAjakCMS5cPXPTPkDb192gtJMTcu6ozJOggDU2rjdn2p3apRZqzigwdj2ZMwCSRhYrxCCR1GHQ8yO6G99G/XtmTERRYBcfPEDDgchIYDnoTqI5NS9nZVWE+2PddXq4TXaCy5HslOiDwHM8zNti4FWj4rUp/MYW+lM2j2+e3K9wpVb1QorWIADqzEYUEnHkMwpOYyyJM5Wqa9+3S9uI7G7ghyysvbArMj4aoOhPOD0s4q+HNr6WP7U6fYXFyrU6YUq9It8LK2dMLzkThjTDHSzTd7fJ61Gmq3ev2jAEDAcMET/ingw+Mz4TalN4t57zegorVJQGVRQFUHMSB+bMyZNrI9kO8K1KYpN36MDzT4T8s1+Q620o5YovaBHtOSo1ZMfEVGi90SxmJzyhc4zn5APf8AZxcJCsuBAvEeQzGg8bTj2qbHcUe3psw7NuKDqjGJ8wYz8TasaIUUzj942MQHLZLnOQYeHrYrhWbgrSfjZMjp3j10H3Fnbb2d0KasDIEcIE+Cx4WFVlBjDTpplyk/1Emy1OohrKWUqpK/FOE5CSYEiRMeIsqRrYW2ySKiVJki7seLMqVfLToxHnBtELy5keXTxNpLtyt72qAGJAwElhgwZYcIgGNDqedo3exn8vubWIZByndA6Jke6unkLY/2OpPxC0j2Zs1BSpk5zTUxPVQeWdnS0lHdUen3Nublo0iN093AeZiLD9t7PWlhwyZmfW007MxLWA7XiocswOdqpOzOOArdbaTUL1TcGJYKfEMQPrboKnSx0oImRn6fe3NjoQSOYt0duRtD8Rc6dQ5l0E+eh/e2mvZofCmtvbL7G81aWZQHhB/K2cR0GnyFmdaSQTJjLP1tJt/KcX6p5L9LACtomahtgB6WFX/ZnNM/Cxorbw8LVSojjZpuFvWbpWwsxFKpkf8AI3J/sfA+AtenbLe6DK4BlYeNGUiCfDI/Q2592hsmZZNeY62mPsv3vZagu9Q5jKnPMA9w+QmPCR0spJP8kaLrGA7xdTTdkbvIxU/LKfmIPztqLTX2kbDwut4UcLwr+B+E/MSPkvW0LVbAY0rbOVjmLM7zsQfDYzFs4bJSaC4pgSns09mRzmZ+WkWxu9tt7leVqryyZfzqdR9x4gWNdnYbta4YlxAZiyUvTC41qOjtj7WW93YNkQVBggEEETmNIIOh687Uhvluqt0vTKi+7fjp/wCUEmVk/lOXlh52O+x3euIoMc1yE6FCfqrGPIjpY97Xdn+7pVBoHj/5KZ/cLbm7i6FjRUdehIiLKblbSN1v1MkwGOBvJjH1g/KzlhYZtW65Yxy1/vbpF+gSVadDbdpirc3kSGpsD81P3tQSjIeVrw3Nv/4nZ1NjqyCfMcJ/cfvamGpRlGYy9Mrc1mDejYrbQpNl3FtIsiCTknUknqcz0sOvw4h5fc2KEWHbRHEPL7myj0L4TC6bQQUqYkmKaTH6BlNtm2sc8KhZ65xYVde4n6R/SLKg25tadEL1q7NqxP8AOltMJttEjW3lQ2xQVte5xDD52tH2JbSm7vSPwOY8mAb72g1akGUgxmP5ztLvYvQilXqSMqkR5KpJtfQeMG7/AC/7/V5gYfpNgGD+f97SXfKgGvHaKZDiD4FctfERYD2cHWxQhoRbdKJ6WcMg628AOtqYQND+Cw++3Qo6VqeToynLnnkfPKPnY1iFt9n3gU6yuyYlpywBMAtELOpgZnIDS1TojRYG3ds0BdSK7K4qLGBSCzcwRGkZHFpasOy0z/mVt747El1CkkljIjFOcQO6fDlIEzkN1GZ6E5TP3z+ljVGEzSjO2c+n7WWKiM7YRfAfK1KJFDbRqfz8LOIPOLaoevrbGAzYrpeErp3Q0kDpzX5i14beom+bLeOJlTEpHxYQHBHmo/e1Q35A1OoDphJ9ATl6WtjdK+rTuNEVGAOBRGpICDKBayeBSKjKTbVqUgjkcrSDezZH4euQAArgOsZiCAYn5zHTysENomUsj2QtFwAPKpUH/wDdoBt25GneayHk5Iy1DEsD6GxjYO8DXe7PRFUUKhxOqtT4mFQgoyVCcJknDBAK5nlaI3eoS74nxnIk4i0mYzJ52tbZELMtkzTsuRbwpxztC0NzTsK2mvEP0/c2NlbCNrjjH6fubOPQyWBW69xP0j+kWWAsjdDwJ+kfQWVsWJC6Hwsutmgaykm0KOlw/wAFnO7e06l3u1ammSvVeSPALlESPMEWHq5s6uF5KSNQcyNM8s/MwJtiBA7Rx0yhTiBXET5ZEDy52ahB0si9VmqNUJzYAFRkuWmWuUnnZZXNsU1qUxZsyAZ2dstkai2xhM0x4dbYZBbfs552x2NsYTYC2IJ5+s5f3ssdIsmcvG2IeAjoT/OVsrbywbYJtimS/KbJVF8fXnbby52TxSc7YwutzD4eLhyD8iATmBrIjn42NbxbdGNfwxBKCJ0DHXPLOwCfS3qmnytDD3bu03q9liMjACIAykDIx8srC25H+dPpbYx0/n8i3gs2pDSpUqPhFWoaopjCgZV4RERkM/nZK73TCTGhyA6CZgfOzkU7bYbazUaLSthqcWzbD2xRFj42DbW74z+H7mxp7Bdr98fp+5so9BL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http://www.learnnc.org/lp/media/uploads/2009/12/flapper20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60992">
            <a:off x="3942348" y="3405740"/>
            <a:ext cx="2857500" cy="289560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935950" y="2492515"/>
            <a:ext cx="45326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1"/>
                </a:solidFill>
                <a:latin typeface="Broadway" panose="04040905080B02020502" pitchFamily="82" charset="0"/>
              </a:rPr>
              <a:t>10-1</a:t>
            </a:r>
            <a:endParaRPr lang="en-US" sz="4000" b="1" dirty="0">
              <a:solidFill>
                <a:schemeClr val="accent1"/>
              </a:solidFill>
              <a:latin typeface="Broadway" panose="04040905080B02020502" pitchFamily="82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Roaring 20’s in North Carolina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4914898" cy="487984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1920’s brought so many changes to south</a:t>
            </a:r>
          </a:p>
          <a:p>
            <a:pPr lvl="1"/>
            <a:r>
              <a:rPr lang="en-US" dirty="0" smtClean="0"/>
              <a:t>Some embraced them, some thought it was a time of loose morals, and people</a:t>
            </a:r>
          </a:p>
          <a:p>
            <a:pPr lvl="1"/>
            <a:r>
              <a:rPr lang="en-US" dirty="0" smtClean="0"/>
              <a:t>Craziness like </a:t>
            </a:r>
          </a:p>
          <a:p>
            <a:pPr lvl="2"/>
            <a:r>
              <a:rPr lang="en-US" dirty="0" smtClean="0"/>
              <a:t>women cutting their hair!</a:t>
            </a:r>
          </a:p>
          <a:p>
            <a:pPr lvl="2"/>
            <a:r>
              <a:rPr lang="en-US" dirty="0" smtClean="0"/>
              <a:t>Wearing skirts that exposed their calves!</a:t>
            </a:r>
          </a:p>
          <a:p>
            <a:pPr lvl="2"/>
            <a:r>
              <a:rPr lang="en-US" dirty="0" smtClean="0"/>
              <a:t>Smoking, drinking, and dancing to the “devil’s music”… jazz!!!</a:t>
            </a:r>
          </a:p>
          <a:p>
            <a:r>
              <a:rPr lang="en-US" dirty="0" smtClean="0"/>
              <a:t>Cars and speakeasies began giving the youth of American more freedom than their parents wanted!!!</a:t>
            </a:r>
            <a:endParaRPr lang="en-US" dirty="0"/>
          </a:p>
        </p:txBody>
      </p:sp>
      <p:sp>
        <p:nvSpPr>
          <p:cNvPr id="16386" name="AutoShape 2" descr="data:image/jpeg;base64,/9j/4AAQSkZJRgABAQAAAQABAAD/2wCEAAkGBxMTEhUUExQWFhUXGBwbGBcYGBseGxoaGxoZGhocGBgaHCggHBwnHRgXITEiJSkrLy4uHx8zODMsNygtLisBCgoKDg0OGhAQGzQkHyQsLCwsNCwsNDQsLDQsLCwsLCwsLCwsLDQsLCwsLCwsLCw0NCwsLCwsLCwsNCwsLDQsLP/AABEIAM8A8wMBIgACEQEDEQH/xAAcAAABBQEBAQAAAAAAAAAAAAAGAgMEBQcBAAj/xABEEAABAgMECAMHAwIFAwMFAAABAhEAAyEEEjFBBQYiUWFxgfATkaEHMkKxwdHhFCPxUmIzcoKSsiQ0okNjwhUXU5Oj/8QAFwEBAQEBAAAAAAAAAAAAAAAAAQACA//EABsRAQEBAQEAAwAAAAAAAAAAAAABESExAkFh/9oADAMBAAIRAxEAPwDNEnHDLLiIuLENhJ7xioGKn7qIurAf2x3mY38nX4pSxsno3lWI8mXtE8AX84dts66hsyr5Uius6Zky+R/alme8VEhKQcKsryjOHT2mZt4pSjaCUtSu0VF//iOkVt1lYMQDiPSDQaFVLtsuzS2mL8O/MPu3XBcKqRgBkAbwwBiLpaVKUJgR78tZSRXIkEl8TTjufB0BScuvl8h9Y6KpNQHOZ4Es5wwhE5Trb16D7mHbMslTUpViHdgXDEMd/SFFILE0agp0PCErO0Tw6V/EPnZWpKyxpjyer88YjS5169xy4ZDiYuJCWXJ+27fDSp27DuvpDqyHrSnPJs6ZiI5W+D9vnBWaUmbHiHc595Q2eTd8O8I9dOHpu9N8DJ4q3QqTTh9YbC6Y8a9GjieDEfJ+eXecPEdQQTi3H14x0KG/v7xy7X5t8t+cOi6A5PIPxG/OHIng+Qzo8LCaOd9O8+UN+IeHEHfzhRmFTVbd+IaUhCmpwd/r8o4pdKYb9+MdlzGAcvw/PfrDqg7KT3WJI4mF690Eelqr23H6QsAdjk8cUmJY5ewrDpVR88PQfmI6Ukb3hxGbH8PxhB5MznDgmP2O98Now3d8o6ondx6/XCJYdKz3/EKvvnDNH9OcOA4PAcJZO5PUfiPQoK/t+UegSDd95uHzi6sCP2x3mYqmx6fM74ubN/ggVd2djz7aC+NxCt868TmKxN0DZyssLzJKVMC20l7vkCrk8VipeONDXzi+1NnpSudeoFSzXiMMK584UvZdmm2ScLQhYmmamilA3rqigJv8cBQp+HewYsdmSuQizM9qtNqKpiyCLqQQpRFKC6Bs0948IObPcXKChdUk4MXBH1gL1yC5cwT0zEyiE3QAf3Jnwm6n+kJLOeW6M9QCtUkeIrga1fh55wxNTj8/s0TLdZiFXm2TgQ2QDgjHziAqYOJrn6fL1jRPz7JMO1dUokgFRq5LBLPVIwx4cIcUCxJSzMHcUIcM4Gf0pDKbbMu3HFx3Y1yanYh5BSXQpheBarAGhBIdylnHMecyq5p/Lch3jErRui/FJJmy5UsNemTCwDuAwxUqjsOp3xp0suyanBkhyTgABm70jWtTdEWGWjwJwlzLQC00XCsJUXZBUElIao5gh3DQUWBqyezmXaJZVZbbKnKTiGYPShZRUl61IgN0poybZ5i5U5NxacRkQcCCKENnG1aS1CkFabRZP2piagIUUoU2677p3FLDFwXgU1+mptNjJX/3FlmplrJABIWGqGYqcB7tHBIZ2FYGbtQMmmdRuwx4QtOPDLLOPFQdgK+f5jyF7Xe/nhURLTglpKiXoGqPPvlCDNq78t4Y/iHVq750hiUXqPOIU7KDsG34fF06+kSZdjVilKiGOWXfzi21Y0b4ikhIUpSjsi65JGIDAq3GnpGiTdVJ6EAy7OSq6xN5ILvmynB5PhlkmMiXm/f4xhdmtG0xwLefTjFnp7RkyRMuzZa0E1YhnDmoGYxFIqVprXvf8okkoIB6c+8o5MZy4o+6Oy3z+XKOrFSTvPfPOIkzJeH3G+HJUklm2juFSeQHCsIbdi/3OG+LGz2pcpKSBdChRVQV1L13UOFKRBDXLKKKSQrc1WL4g8oSC47p+YJ0aR8UXVtMDEXJjqKd5Qp7ySGyblWI9m0XZzNMtUxSJa38KczMphszAzFILpJTgQ7gUiKgUAASTX1esKT+Plw7eJGkbAuTNXLmBlIJBbAirKTwIII4EYQwpVcYQ6VcvOPR4ECPQbDhmWnHp9ekXujVgoDcfrFTKHvDCHrFargYca74fl0wQWKzXpdsSEufCSwYnadxTfj5Q1oHQk1CvEWLiWa6RtqfBgKitXxfI4Rbai2lJE8k1LUbEVZurwQJVd2iySHUVEhk4moPzPlGSj2XS0qzSBfUlSiq6Jcuq1L+IJTvvUJwenCKTTtitM1AtMyzoloBZipfiAXgBeSdkBy+APRhFzovQ1nIKpctQCiDeCylRFDRXvpGfE5ZRK0lqnK8JS5YmeJddN6YtT8CCc8ObQaKzDSU1RVcLXUsRspcOA+014ipzPoIak6HKym9eQhTEEJe8ku5SSQCKHNqGHNLr2xU0SByqaerwmxaUWhNMASWdwDRjdIIo2LZq3vG/pK20y0oUUg3kgkXq7Q5Gu8sY8pKAHLihZm95izuMH3R3SCtq8kjarniTV3xHU88oiupdGyJLHANwwygRWj7Z4M2XNSAoy5iVhBwJSQpjmxYRsurVjlynIWSmaZhSoLDFM1SVprheCCnPNWJrGKlO98KDr9xBrqFpcqayLapCpK2IIb3klQcgKQSAcroDFxEGsWSSJKCJYYOSQ5uuSSTWgcl6UwyjN/astACFIZPjlJWGAJ8JxtBveBUgHikB9+mSpaUS2FaVI6/eM59pejpaLIgkvMXaFLA4KSbwG4AJR1A3wFmgqMhyft8o6JbqHH8d4R5N0NTvDPPCFykOrHDJ8KmsMYx2Ymqg175YQgJywz7fHGH5inWoDEfcYV3xFljHiMYS2vUOZJsNklFN0z50vxFLIUoIllQSgFMsFbEswA2i9aJgkt020qR4sq1KmpUkqHhJlBJABIEsqQtya1c5BquMg1C08mVapf6gvLuiXWoSAUlGOCUqSMMKxtdot6UKUkAqUahAADuGADsMst8ZxAjWa1qmBVktSEqKpCpkif7qkTUh7kxgAXwdIS+6jjKphcUfi3LdgI1T2qLCEShS+VE50ASQWbmQ/LOMxY8HbL6ekJJkFw3H6DvpC5iavTHvrDcje7VxHL7R1YqcRU0HfKIH7FIvrSj+pSRTiQKecbPY9X5SQhBCFyghvDUly7AEuTV2wOZB+ERlupNiK7VLL0l/ucGQxruqW6iNgly5iVG8UqSSVXrzXUu6QG95navnSIs21p0IJaguSialRnXAhQJJUtN5N1bm+HBDGocjJorLRZVJmMpKgUkshQLpdqKAq7AGLHXzTYnTTKSykoIrhtZhI5HGsIseuJYGfZ5c6cikuapRSzDZMxIBEwihyMS0j2hf90EqIKkyZQWBiFXag7sflAwAfWH7XaVzFqmrVeXMVeUeOfTANlhDSTh9e+feKnroz+Z+8ehVeMeg4yclB35RHljrEmSdo8BCbNKvKAN664vFIdkksS3KJoU+z5IVMmDNg3I3n+kFWl7NdloxKFGtCbyyW2uYYOeUUmrFiEi3TpaXCQk3XZ7t7+YIbStUyYmUoFkKMx8i/uDi2277kwGLDRUgJRy4cPxFhZFXZN8uwKlNwClH6RBQkqIQnE4tkMz0+cTtLkS7NNP9MsgcyLqfU/OLprCNKl5yjg93/in5RXTE0B4kegb6xaaZH7qxj7v/FPGIcsghKHYk4kgbhnTfGoKXO0Uq9Lu3wFISslQHuKJYirYZNE6bZ0S5bJFCKvUk4AmkJtyjIUlpiZuwE0Wg3brsHQSaOaFngs1Csa5iDOWhA2tiYp3bO6MBXOhxrBTAbo/VGfO2m8KUAyVzKUqQyPeYkmrNizmkHOr2gZEmaJkpBvAKYm8osQxJBUEkseDU4xeSbOJovS1G6oFSVXUtMJJSFJ3hhQ8sQXifKsyU3EkE3mFA5IADnHABG/cIAc0PaZRQUTL6CC1RQtVwRk7ca+WR+0qzTUaRnJKiRQy7yiWQQGCXJIF69QUd42L9OXF0Xca0UTgalQI8gIzv2rKmJMqaFFNVS1FKiLwG1LJTg/vhxwh0VnRsq3qlXQHhn5+kOWOSQoFQUNzuB5mPTLetvedO8pSf+Q7eFS7QZguKAU6hkzFm+GjH6UiBSU/uLHNvSIi5JdW7nzidLl3ZywqtG5mkes1lMxZb3XLnICtT9okiSUE0Yqy347usa9onWacmSEy/DmTABeJ91JIBNAQdnPIklhQxR6vamlaQS6JasKOtYwfcBUejAwb6J0DLkilHzJAJdhVVMaecBwMW7QEy0KVMnTgpaklmoEYkNebZD0AAx8wi26PmyFqRNSXAoQQyhkoEOGIaNqtACcAN5L4JarjEnIbyYoNZdFifZ1i7tpdcuuBYEimakioahIxi8LKJKvr5th8vOHEySoksRViSMuDmsSrCq4AJcsLURevFJLP/TWgukO+Y4QX6P1cnTLOu0LZCUIUqpCiq6l1AEBgl0vXhjDokUWj5hkgqQbpAxAqSRR3BpziZo21Wq0pWVTCEJFcrxyTTE+kW9r1JtITtJDAe/eDAXXUTni/NoLtB6LSmzyLyQpQSgAZA3QXO8wENaJ0HKRKKjLEyYtw/uqqGKUrxRskuugzfCM9msCRShLNUdD9Y07W6zG8tC5yzLIBKSWS6iQAQlhdFxXo74jNLfZjLU2L1SWYKBz86HiDFBTBAOfpl3lCUJHpCrvfTKPFunyjSLTNHYjkJRhh35x2LgImTWev8QSezueoWkgGipanDO4FRnvaBqaOOf3gg1DSoWkKAJASoE5C8Gr6nswcIqUCi3yifjlXQM9nfxOMX1o2ZgUMwEnk5Y8cfnEXTVnT+1NB2pc0Z4pXsNwqQYXpLSUpCpaZkwIKiN7gPiQHYUIc0eMtLjQSKqmKxVRI4PUtxLeUSNZk/wDSzn/ofDCoh+xhLAoa61CKuMA3Cgj2mwP004Gg8Nbn/SSPpEGF6VklVoKQCSSgADEulOHF6Rc6Bs8qXalCWpd+WpWafdvBveGIB84q7dMu2pwSBeRgWPuJapy+nKGdOhcufMUktXF61SDnjQxpLbWm3JtNrQuaZpkoCSolKS6XTeSm4kYklIc9QYk2rT5t602WzpVLsyW8RWa5aQALwSDcTQAAHFuUCtuXNlnwlLoLpYFxheAy/qw39I1f2c6rAWOWqYLq5qxMUQKlABCEbxQlX+s8IgtdAWU+EAhJoCwfIUAfAYDFhAvpm0T5E9FoKFFSQUqlKBS6DimgoOIGNaxq8mQlAYDzx7/MItVmQtN2YEqG5QBHrAtBWrumkTzMMslSAWAWGUCACoF/8w30aBD2lSFWq1WazyWKyFq4JBOKtwASo1+sG9g0XKlWqcJQZIODk1MuWc6thjxij0BYlDSFsnKNCu4l9wZ7rv8AFeEUpR0+zlCrPLs3iFKELMxa0p25s0i6boJZKWAFTWnOLGdqXo6yyVKXJBSgXlrVeUsjM8D/AJQGfKLnS+s1jsYebOSFZISQqYo/5BXqWHGMe1l1xnW1buZchJ2ZYJq2BWX21YVwBZgCYdZDuk5jzVkUckgOfdeno0FGouhhMnIQugO0vikBwng4B41MC9hleJMSlsTV+GMaj7O7L+7NXuSAOt/6CAwaiU5O4DD6YYd86/SLTLRLksXCFzbz5/4YDAPgtXkOlqElNONKOeDZ/eKPTzy50m0JVW94Kq0CVsoKJJLMpKQP80KWaJQS+ZSxJJYPhWrBvRuERtM2q5ImG6boGLVVyJxqccMS8TJSiJyQpKShqZ7bpZ3peYFuR4RTe01RFjm/6Q/OYgH0MGJlths5UUyZG1MXs3/hD43ODOSvdg0blpiSJdhmS81SjLDYlUweGkAf5lCkZv7HtFS5lomzZlVSUgoGTrKg/QCnONOtKxOtCUApMuQRMmZnxCP2QGps7SzuPhxWhOtst5cxIzSoVHAj6xWEXEyuH0QftE/TD+EQPiKR0Khe9H7eKvTBIluMQ3lmOZDiLDGda2a0JM5UsIStIVtElThrybqVAirKXWvvGBK1WlUxV5dSwD3QAwoBsgCg7pDVonXlFRq5JL7ya/OElWXfGFOlHDv+Y4mo37uUdKqYd8YUMIkQe8fpHocbl5x6HUYWrjnBnqRIKUJP/wCVSv8AbLATTdVah0gImGte+cH+otovykuAPDKwDkyilfniPKC+CeijTNtFnss2YoJUWDBQBDkgB6VAeAA6FtE2X47XyXJSBtJHLrgN+EE2vFsCpMuQghRWp1AH4U1y4kRb6ItSESquFJAcUvAtn+IG0H2b6RnTpq0lhLQgPiXWSkDE4kBRLfaDTWJv0s580EYZkMMOJjug7EJSGYBSzfW1HWewOLPnCdaC1lm5OAHHFSR8oh9sP08wtK8qo/4IeFaxsJkzmg//AMUGGdY/+6WOKMP8iIc1oCkzJrZXW6WeXjkRUw9RnW20INqVcSlDJSKACoQnIUjftWARZpL4+FLY8PDQ3fHjHz3rJdFrm3GYEBNdyEpJfmDGm6paxWufIkyJSB4iUJC1hvdSVCWX90OhKer4QXyJqKDCJksN8oGTYdIJH+KVHgofUARHXpO3SUnxEEhOakOOG0hvOBnEa2TFG12mXeZlIJahYyUNhUA3T5dIC9eNYEyUKs8j3yGKh8O+uRYN/EE0/TtltJKphMmemWpIWlZCFAswUqgLKYi8KEkA1L5Ldeqqk1JJcni8PpRpFkBxxPJ94xGMct6AlgK9anFh6GJpWKlsO8O84prat1VrXto1tS/1UsVDNOLEJ4bz5tT7xpOokpjMOAZIcYVvGvHD1gU0PZ7klCT/AEvuYmsaFqgU/p2zKiS2JPujnQP1gPkWswlyzUxcHfwIA31ivtdlTNQtCjdcYjEHIp3kFj0i0mpJAr+MsjwMR5iM2fgB6l/zADGi54mygVe8KKGaVpLHkQoHsQOe0cqNimhRdihjgT+5Lxr16cYc0rbzZJvjJUDImKQhSAk3kr2nmDF03QHHBxjFfr5pBM6UmXK2qhRI3ZDDg8KVfsdWRbVpy8EvgzBac8vyY0/VlfiSPGYBc5apiuqilHS4lAHLjHz/AKP0guRMUpDBRSUKNfdViKNwfygisGhJs91zJkm8aDxJwfZyAF43RgAwYNBQ2vSHuE4tddufZeKq1J8Q+GkhviO4cP7jgPOMnteip8lylaCKVlTgTgkYAhXDCG9G62WyzG6iaSB/6czaHR6gYYEZRQo2ttmEq2T0igCyQBuVtAdAoCKn5ekWGmLYbTNmWlkpKlJvJBcBkJT63c8K7orscvXvjDAdT2YUIaBesKERKvx6OBIz9Y7Fg1GkWdU2cJaKqUWEaRorRabPLEpNT7y171HcNzUHDiYotTdH3XnEOpQ2R/a9KHMkeQG8wQ6QWUJTKH+JNOP9KR7xPFzT8QWtQzoCyeJaJk5QdI2JfT3iN4fOCBSb6gEh0pbzf5D5nhEFREqSJaKYJHDKsEOjrOEJSkYMG4tm8RKs0yane2OXyMN6wW5SrMoYVqMjUNjhUDCJl00bePJ3+0V2mwfAWDg2P+pPDe0WJkWnQ9sIxdUsf+KBDmsM1M2bOUiqSuhAcEBCUj/jujmkUvpBI3zZPylw9pG0/pLRPTKvXUqUiXemKKUKptXGLkDCp64QpUadnlU5ZpjlhTBt4aNj9kNmULGmYoKBJU14ZPRv7WAbqc4yTSSzarYQhLKmTAkCrE4O1Sl8SMq5R9FaIsolSpUsEm4hKXY1ZIAPpFfGasU4Rwg4x1z20cvfjvnGWQL7Q9BWZclU2YsSVoSbqwMXqEED3nIAzIctjGb6Istk/TTVzzMM8giVLSlQAIBZRmAXM63sA+JjTtbNCJt06WkzFIEoKcJY3iu6/DZus7fErdEDReqdnkT0+Nt3r3hCZVIUDmaAljRx0pC0zey6NSoXVq2j/SeOLsx9YrNJ6tzEFKkHxJSlBF4CqVKvEBeLUBLwce0fSdkkm7ZrqZ7gr8O7duEKBChUAuAaAHflAZoC3z5qykrVcbaSMFMQUgsKgFix3QxcomXNZjRvLDA+Yg41VsM0S0lSbrgEAmgBqHB+Kvq2UVOo2gDNV48wAS0lkA/EsZ/5Ut1NMo0YJ9O/r6QG36QlWbKnm+9suecMz7Go7uf8kRPmJr0Hz/iOBL07w/mFkJae0GZw8MlkqAZWISpKiUEjFsQcaEnGBWdZFpvIUh1JdLBy5cjIVD554xp8yQ/IUPniPQ9mBLWxJQtCkMZi0lJDigSHfFwHLHeEtlWalCWiNSb0+X45Sq8t1SwaBABJvKBcFwAwbGNT0HbkTFTkoSgJkzPDBSNyUgjoq+mlKCAPVbSyUy7RbCkCTJdEsAsVlgWqfiJl0rUmkTPZHNKxaX3y1V4ma/yEDLQFJSKsH5RTTLHKn+PZ56ULYhQDAftrBulwxBChMSCC+yC7mLlUD+mLUZNtssw+5Oezr5khco/7qcjEGd6yau/oxMlglSVJUtBILsSBdNakEN5QI2azKmEpQH30PHDfSNi9pOjJs6zfspBUlV41D3LqgpKXxU9wtjs9CP6L1dNmlpm1WB/igJrdLXigAOq6QKczm0TQcl6DlmzeIlK5hJIKwwSguPhqSHcPFXa7CZaygqqGun4VAgFJCmFCCDWnJo0LU20SpFj2lhkzJibzhiLxbzDHuorrHpuQtajJlm6pN1RVT4rwuD4a40q5wiQcXLILKdJ3F3jsWtm1gUhISJYpz+8ejWVYJ0zfDBIZxvFKAeQ7yjmhJRVMXNXUtj9KbqCIWlUkAF0i+WukV306PFro1GwAM8Yy3DlrSVFOe0DngC5wi+0FpCWSZJICk+6n+12phgaNl5RTWmRMmJUJKghSQkBbmhJBNBwDVptRRax2ObZ58hU6YFpUS8xKEoLHZWKZ3C8QrT1zUp54gCp8hDNuT4iFJUGBST1CXHV2iHZJCQQkOKOXxuhm6GLezEHHM8MqHpFmhiNvb/6khsPHkV//AFH7RW6yzCbXPAr/ANRM/wCZHWJ+lml6QKskTZZOHwhH2/iNJ1B1Nkkm3TCiauapS0JF1SJbqCnzBmAvV2GHGHc6rUH2a6lrky/1NoQUzFkBCTimWSkqKk0ZRKQGxA5xqUpmpyjypLtTP0iqtekFGaqVLF1MsC8rO8WVdTuYEEv/AFBozes+rSbakJG0RyxO/CIE2eqYWAup51iKiSTvbEl69XjsgGasy0Fkp99VH5Jy35b+EWGQqSi6f20lasyCKZYksOUZX7SNZrUsGVdEqXfUlQSp1koNNtqA8Nxrv26RJSgMkMN0Y17QbGRMnkByVqIdqFyotmNknyignWWLlkkdnvGC3UuzJmJTLQbsxcwIUpQDC8FKDZqNxCi1MMQ8CdoVUsPTB++sGHsdkpXpJBUxKZcxQ4bLU/3esbq3K3ix2ZKJaUIASlIYABqAsfvzJMSUIG6FeH36/SPS01Lbh9vpGASpGNI4ENi0PtEe0TAATu76xJE0rPEqUuaKlCCQN5ALB+JYRnFklWi1CZMWQkrUQVXTeCQfcCn2UgOBQ49YOdIzDNSEkbJIoak4u/D7CKmZJRZ38NSQD8JDhycmYguWeu6sTUDmlVyJCDKmyCUhlEAApALi9eqL2JrvIi69nEuyhc/9NMvghBIqLrFbCvM4E4RW64aLmJsyFTL4vTUmYh3cFKvfpWoQAMgE9Kqx+JZZg/SqUhSwF3E1vi8RtIbaSHAfK9iMYV61wp5d/mKLWnRgtEi6aFK0rSoYpIOI4sSOsVkjWy0PLTMkAqW9GWi8P7Ap8jjywvUs7TblAFc0hIY7INMSRjVRwHSgGYDKnO3OVQb6Act1H84qpmlZs1VyyyVkZzVhSZYd6hRDq6ecRdG6UlWq2KkzCWSkqSil1SgapUMyAbzDcdzEySp8svLd3yhqZPrXqfbEKVO2ZySQT4SWIJ/9sOW/uD7y0C9nsK1BahdZCLxc5bgN5yGcfQyDGQ+06dZP1F2Sj94f4q0tcJc0Iaq3xPSpwVAaVNT6n6RyO149P5j0C0S6Rddokg1ZBP8AuU3/AMYKy0uWSaUgWtIEu0SFLLIKCkE4AgvU9YvrMj9QsJBeUk7RFQSHN0HPCrRfjazsM0S7MVqGAvkbyReA8yBWKTX/AExKtFlQAialQmOCoJY7KgQ78Xwyi604g/o55AzB8lpBboI8NEon2VSFgB07KmqlTUIbdAllZlpEkLSsKKxRQLukh3cf216xb2NVU5MgerHvrGa6o6UXJtH6KaUqTtJl0wUpTnopKia4UwwjRdGOW33d24wqsQ1w/wC+tTuGnLD8lED0A9IhaK0vPs6nkTVyyf6VEPucYK6iCrT+r5naQtZcAJmOxpeMxIUwPAG8TgACTAUtgotQEln3PTKGBrOq+vGkJl0zTKWlcqcUftsSqSqSkl0qFCVq6g4YQdaPspCXUSVElSid6seQqwGQYRlE9dlGjbKqVbJabVIlr/acm94s3xlJLYKfzwgw0Braq1SkeDJmAqoVKH7aWx28CxfBzw3Qn4I7dNNUigq+9vKB/VLWU+LbKpWmXNSlk5ISk4HM3r2OJ3BoI7bLVLs6mN5ZSS7Yq4DIOAw+sYto63S7LaFTZM2StCxVCptwnMhyhQqTufEBquJuiNPpdAVKmAKLXhdKU0JdVb12mISWzYOYGtbrMFrm3d480s/mxECSfanLTdJs5KgfgmBQwIxKEl2O6Jide0zZaliQHNSFTkj5BxWLFOMs07ZhKnTJYDgGn+U1TzoRzg19iSP+tWRiJR9VoTv3GBfWjSiZ80LEu5dSE0WFPVZDkAVY+Q8r32Raak2W2LXaJgloVJUm8rBwuWQHHAGNXsFfQZFH3V5d4RDmWqYQDIlhYwdajLDZFOwoqHFgNxMSkyQWUdotjkxrhh9YgTbYWUhNFI2Sd2DMDwIMc/QijS1oKlJ8KUi6WKvEUsPmAPDThhjjC2epUotiSw9Aw3ZQmVJCQ2XeMV9pmmfM8GWSECs1YeiXqkH+o4cMY14cJ0haJ0xCv0qElnHiLomjg3QKqIIbc+cN2TQIvo/UTDOmqSogkbCCLjhMvAjaUKuWgksxQUgSyLqdlmwZqF+kQZiFBUhsEzChXFJQsB+agjq0WpX2uyPImSpabhYpMutwGjXE/CCzpYAEO4BEU+qEwKkrBa8pwsjE5ByMdi6BwaC+3WclJUKKTXJiMSC+FagnCkY5o/TPgWucJJVPlFRU6WJAIGDgXmvXcA7UbCJStOn2hgTujOdctYiFXAXVmMkivru890EBtc+0AqShUuW1VrABPBKMX4nDjhGYaZH7y6Z4dGBJ5NC0lSdIKlLlTUMFJXfT54YYHDzg+/8AudZy/wCzNHIp9NqMzKXbFLfnhxhooIyz3xCtM0zr54ssS7JeTMWNpagxQMSE47WIJwGXAWRodKkVme7uGHuhvUQPy5pGD8xThD9nnG8xJYs9TgSH60+W6BR632cy5ikO7Z8wD9Y9C9LI/dVicK9BHo2Dlm1rnBkTEypqRktD4caV4wQWHX0BgbMAkYXVN6FLQAy0V+0ShKKYxjQ7tmviJklUvwCLwYqKwwcuS12sG2iVpXJSRmARGHGNP9mtsUuSUk+6bofcAD8jEQ9rvZjZ7R4iFTZcxXurQWDVBF4Fwpi3KCHV/W0y/DTPnSZgYhLInJWaOSpQQpKmwNAaZ4xa69aMTOsq6bSUlSWxdIJb6dYxY7+W75fQxTqGWv2lUzJkxSFA3yBSqSAlIUEuAQxSlyz7TYCARQqA1IfnrJqWJ3MB5sOUMAUdo1JxYSpXDvy3Qe+znW5MhX6ab/hzFXkL/oWd5GSujEnI0Ai7VA74wgDf31zgT6okXVpGB3Rk/tX1KulVss6Q2M5AZh/7gHUXmzL7zEz2Za1LXL8BRvTJWDj3pdAHOZBccruNY0i1pRNlsQ6VBlJOBBDEcmeBl8tKS1Gx7b5R64Wrhu8onac0cqRPmyi4KFkJfc7pLkZgjsRBlTunHdWHUbSmuAf6cIcSTj/H4z9Y4urPR/zi+WMeQiEY07Vz2u2iTLuTpSZwSkJlsopU4p+4pV684bJ35wS6qe0BNtnrTNQJCikFKb94KZ7zLupqNksamrYGMOCiIUhDjKv0y+kGLG+az62WWQkSyu9MUzJG52dRHugY7y1IvtBSEplFIbFzQVO8tTBo+ZUgAACmXfD+Y2X2X62CbKEhav3UBq1KkBgFYZEhJruOcSXOn9av/pqWNnVNExRN6/dAVs7J2Sa5cjAuv2sPLINk2ipwUzilqhQwlucuB6tB5rJo1FpkrlzPdUKHNKg7KHEUPlGBaUsMyRNVJXihRDtQgYEVwIizUvtKa92uc4/bQFYlCNouCGKlOcOUVer1tEmclRBuHZNfhLfVvKKlK8x08/nDiVNT574eRY26xMZRA3Y+cZ1rvo9UqaFiiVgf7ksG6gJ8oINQ9IFcoJUpymh35t6EeUPa7WMKkLLB0i8P9NT/AOLwNM2lHMuRz+/MR2YtBOylQ4FT9XAENBRFISs0w749/lZSUpSAoksaXUs71q5ejCHrCmr02Q5pkPnlENC9/nD9ltN0uMCCC2YbP0iSRPlOonxEl82UPml49DASDlHoySRLCTQdYVMFONI4u1pSaBzw+8NeOSRhygacejcIO/ZbbHmTJRzZT+QP0gFUoYdvxgi1Btgl22W2EzZPBw4bqkecKbDpWzjwzns/SPndYcl8vvH0fpRLSVE4XT8o+cXzx3N1iU8MLHfTKEVFWwr5/wAQ+9Nwbtu90dUp61358a/PrCkdZbLnDRqMAD0xiQRUgVf5YfSG5iDVgH7+8OB2xW2ZJWJiCErQrZIrXB69Q0b1qPrMi0ywoUdwpLuUKzHI4g8fLAigb2Pf2i41O09+ktKVfApkzAcLpNFHkTjuffBYhd7YNX7s1FpSmitmYePwHgCHHRMZqC1Hr14+uMfSWntES7ZZlSlMQsUO4g3knfQpHlHzzbrCqUtcmYGWhV1Vc041ORyOYYxBEBepdm5nnz75JWGGI8m3YeZh1IcVJNMyNx/EeTJ597z0hTiVPlhkOWMOSwMWpx58oQS3GtcsPs8eS/l3lEDl2juQTwf6RO1ft4s8+XMfZBqx+E0J40L9Irj07+j5R0IAqO/OLFH0bou3idKZwSAxbMbxvBjOPatYQlcuaAXUCkneA5HoVQ/7MtO1EpZcgAAvUpoEnHJ7vAXIvPahYL1jUtvcUlQ5PdP/AIqJ6QFj6QW4vj5ekeYUY9ISpGIhSQDjXn1hAg1ItdyeE0ZeJ3EYfUeUH2tEomzTDj+0vrsKz8vWMpsc67NlkEDbBpucfSNmmSb9mUD/AEn5Z+cFLFEs/PutI8ohh38usdSzP9WwhIrWrem6NB0b/p9jCkJ4Ry7yHL68Why736ffzgRxNBSPR5hwj0HEr5Rr35xJlCndIYs7PviTKTSkFrbqkDBof0ObtoksQ4mJ87wfOnKOSkxM0JIC7ZISTQzUPwqCfQRJuOl5v/RzC3/pq87pMfPBTR65/KPojS85CJbKIuqDNvoaeUYXpLR4lzFoZgFG7y+Eno0EUVXh4hvTsYwlUvBomCXWh5eubw2tAxqO3pU8Y1qRvDOJApw+8JMoYu7H6UiSAlwxL5EdvCvDY4Pyw+uPeESQlyGI9Ps3rCP0xWQlCXmE3QkNV6ARKUHoxHDfy3xYap25NmneNMlKXcCvDS90X3YFR3BJX67og1KXrdY7NZ2mTSqagMZV1QXeDghTgBNcyd7PGTazaaVbJqp6kJR8KUpHwvS8r4ix975QjTNoXOUuaouuYbzkVL1ch9lLFkjEgZBnhFV5IejGo8wCRu+0UZNpQcftuOfX5R1SGwLd/wAQ7u+r8oVco/Srs/yx73OoxLSoAO+O/Gn5xpCgnvHphjDglsPdA7xjkxBzY9cuXlEjaAcAxbgW7x9Iduu+X85VhAy/PP7Q8lBZ6tvyHeMCS9ATzKtEsh6qAJ3hRA9Mc6gRudvsYtNjVLUxvIKT5Y184+fySWIxBDfRuoj6E0POPgJc1AY8Wo/pFSwFUopJBxBIPAg1HmOENlHD57vSDH2h6H8Kf4qRsTnPAKrUcCADzECBRn5en59YoDahQ1bl1NPSN30OQZIfApD9U1jCiBng/Pm+caZpTWC0yrJelIkJQUJuzEzCtwrNKVS0h6hnej7oqQBpKx+FNmSyWuLKRyenox6xFDvC5toXNUVzFKUo1KlFycPvCkl2iBASG76x3q9c4cu/x33jHky9wiRQAyPrHoWkR6Li6rpKKt35xMloo0RkCrChiWlTYwVuHEgNUxM0VNuWqRMYm6oUGJZ8Ms4g+JnDsi0XJqFgPcLgOz4jcaZ9IDop0treZk4KULsoi6zVSkljljRz1G6IGn7VLnKSUJLBI26ur+N/KFWk2cIWu6CpSClAZq0vLJ4edcIrJNpKglKhUAAVeg6UyiTkyWnED5/TH8RFVZsXdu/OLEJybup+/pDKpbl1O2bbvPtotWKmZKFMRUce8O3jiUbu+/tEnwwaktlX8Dt4YSir1r5b97wg1cq9Ae+ONTCAlxQkvjU1/HfCHxi2HPlhTOEXKt6ev1hZNrll6ON9XjiyQaF/Lzwh8SAQ4eGxJfmPnTzi1GQXycHOo3ZQtAD1NQ1T1p6/OHbpAf65QyE5EbnPnh0iRSZe9/l5x4KYUBbf0x8z3k7MlEAVxqMzQkQyoKP85RJ0OTQV7eEyQVqugEqNAEhyaZJAqaQuYsYs+/hy7zjskfEMRmMuXk0Kqfq5YTNtMuWRS8CoYUBqcquwg61r0v8Ap5ktDqUgJS4J90/Vw2O6Aix6TXLIUgALS+2AxrRjkce2iLbrZMmqUqYsqWSS5G/d0+UHqGms+npU+yISUqfBByFScQajHHjAIVV6b86YRKm28qlS5V0C47Fy5oXHDGI4FMG5c4ksNE2iXKmS5k1HiAE3kg1qGFDTM04RHtE9JWrwryJRJKEkvdGQxYMDxhoPv7p9I6mnfl9IgbQmpP1c0av2hy7yhQT9u/WHQIibSIcSnd6/aOhMdAgLhT3WPRIAj0G1Z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90" name="Picture 6" descr="http://netdna.webdesignerdepot.com/uploads/vintage_magazine_covers/lifefeb1926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1752600"/>
            <a:ext cx="2838450" cy="3743325"/>
          </a:xfrm>
          <a:prstGeom prst="rect">
            <a:avLst/>
          </a:prstGeom>
          <a:noFill/>
        </p:spPr>
      </p:pic>
      <p:pic>
        <p:nvPicPr>
          <p:cNvPr id="16388" name="Picture 4" descr="http://blsciblogs.baruch.cuny.edu/his1005/files/2010/06/flappers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533400"/>
            <a:ext cx="2845076" cy="1828800"/>
          </a:xfrm>
          <a:prstGeom prst="rect">
            <a:avLst/>
          </a:prstGeom>
          <a:noFill/>
        </p:spPr>
      </p:pic>
      <p:sp>
        <p:nvSpPr>
          <p:cNvPr id="7" name="Explosion 1 6"/>
          <p:cNvSpPr/>
          <p:nvPr/>
        </p:nvSpPr>
        <p:spPr>
          <a:xfrm rot="482389">
            <a:off x="6281316" y="182952"/>
            <a:ext cx="2746510" cy="18543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11)Compare youth…</a:t>
            </a:r>
            <a:endParaRPr lang="en-US" sz="1600" dirty="0"/>
          </a:p>
        </p:txBody>
      </p:sp>
      <p:sp>
        <p:nvSpPr>
          <p:cNvPr id="8" name="Explosion 1 7"/>
          <p:cNvSpPr/>
          <p:nvPr/>
        </p:nvSpPr>
        <p:spPr>
          <a:xfrm rot="21210593">
            <a:off x="74414" y="2411029"/>
            <a:ext cx="2294318" cy="1446757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12) Video Facts</a:t>
            </a:r>
            <a:endParaRPr lang="en-US" sz="16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05" y="1854687"/>
            <a:ext cx="3230880" cy="4187952"/>
          </a:xfrm>
        </p:spPr>
        <p:txBody>
          <a:bodyPr/>
          <a:lstStyle/>
          <a:p>
            <a:r>
              <a:rPr lang="en-US" dirty="0" smtClean="0"/>
              <a:t>What made the “Roaring Twenties” so “roaring”?</a:t>
            </a:r>
            <a:endParaRPr lang="en-US" dirty="0"/>
          </a:p>
        </p:txBody>
      </p:sp>
      <p:sp>
        <p:nvSpPr>
          <p:cNvPr id="4" name="Explosion 1 3"/>
          <p:cNvSpPr/>
          <p:nvPr/>
        </p:nvSpPr>
        <p:spPr>
          <a:xfrm rot="21210593">
            <a:off x="6775269" y="-27371"/>
            <a:ext cx="2294318" cy="1446757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13) Recap!</a:t>
            </a:r>
            <a:endParaRPr lang="en-US" sz="1600" dirty="0"/>
          </a:p>
        </p:txBody>
      </p:sp>
      <p:pic>
        <p:nvPicPr>
          <p:cNvPr id="1026" name="Picture 2" descr="Image result for roaring 20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039" y="1752600"/>
            <a:ext cx="4585607" cy="256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138812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3307080" cy="1051560"/>
          </a:xfrm>
        </p:spPr>
        <p:txBody>
          <a:bodyPr/>
          <a:lstStyle/>
          <a:p>
            <a:r>
              <a:rPr lang="en-US" dirty="0" smtClean="0"/>
              <a:t>Warm Up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0352"/>
            <a:ext cx="8610600" cy="418795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What does the 18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Amendment say, and when was it passed?</a:t>
            </a:r>
            <a:endParaRPr lang="en-US" sz="2000" dirty="0"/>
          </a:p>
        </p:txBody>
      </p:sp>
      <p:pic>
        <p:nvPicPr>
          <p:cNvPr id="1026" name="Picture 2" descr="https://s-media-cache-ak0.pinimg.com/736x/de/14/76/de1476ba3cad2de090d68fb10cf86ed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0680" y="1219200"/>
            <a:ext cx="5760720" cy="3600450"/>
          </a:xfrm>
          <a:prstGeom prst="rect">
            <a:avLst/>
          </a:prstGeom>
          <a:noFill/>
        </p:spPr>
      </p:pic>
      <p:sp>
        <p:nvSpPr>
          <p:cNvPr id="6" name="Explosion 1 5"/>
          <p:cNvSpPr/>
          <p:nvPr/>
        </p:nvSpPr>
        <p:spPr>
          <a:xfrm rot="20750396">
            <a:off x="136513" y="1754815"/>
            <a:ext cx="2057400" cy="13716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1) Warm Up!</a:t>
            </a:r>
            <a:endParaRPr lang="en-US" sz="16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Roaring 20’s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Setting the Stage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The ‘</a:t>
            </a:r>
            <a:r>
              <a:rPr lang="en-US" dirty="0" smtClean="0">
                <a:hlinkClick r:id="rId3"/>
              </a:rPr>
              <a:t>Red</a:t>
            </a:r>
            <a:r>
              <a:rPr lang="en-US" dirty="0" smtClean="0"/>
              <a:t>’ Scare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295400"/>
            <a:ext cx="4081944" cy="4191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Post-WWI…  US distrusted other nations</a:t>
            </a:r>
          </a:p>
          <a:p>
            <a:pPr lvl="1"/>
            <a:r>
              <a:rPr lang="en-US" dirty="0" smtClean="0"/>
              <a:t>Limited immigration</a:t>
            </a:r>
          </a:p>
          <a:p>
            <a:pPr lvl="1"/>
            <a:r>
              <a:rPr lang="en-US" dirty="0" smtClean="0"/>
              <a:t>Shut out foreign ideas</a:t>
            </a:r>
          </a:p>
          <a:p>
            <a:pPr lvl="1"/>
            <a:r>
              <a:rPr lang="en-US" dirty="0" smtClean="0"/>
              <a:t>Questioned other US citizenship</a:t>
            </a:r>
          </a:p>
          <a:p>
            <a:r>
              <a:rPr lang="en-US" dirty="0" smtClean="0"/>
              <a:t>Once distrust began to lift… life got good!</a:t>
            </a:r>
          </a:p>
          <a:p>
            <a:pPr lvl="1"/>
            <a:r>
              <a:rPr lang="en-US" dirty="0" smtClean="0"/>
              <a:t>Young men and women began living the high life</a:t>
            </a:r>
          </a:p>
          <a:p>
            <a:pPr lvl="2"/>
            <a:r>
              <a:rPr lang="en-US" dirty="0" smtClean="0"/>
              <a:t>Dancing, drinking, listening to the newest thing in music… jazz!!!</a:t>
            </a:r>
          </a:p>
          <a:p>
            <a:pPr lvl="1"/>
            <a:r>
              <a:rPr lang="en-US" dirty="0" smtClean="0"/>
              <a:t>In 1920- the 18</a:t>
            </a:r>
            <a:r>
              <a:rPr lang="en-US" baseline="30000" dirty="0" smtClean="0"/>
              <a:t>th</a:t>
            </a:r>
            <a:r>
              <a:rPr lang="en-US" dirty="0" smtClean="0"/>
              <a:t> Amendment is passed</a:t>
            </a:r>
          </a:p>
          <a:p>
            <a:pPr lvl="2"/>
            <a:r>
              <a:rPr lang="en-US" dirty="0" smtClean="0"/>
              <a:t>Made drinking, selling, or producing alcohol illegal</a:t>
            </a:r>
          </a:p>
          <a:p>
            <a:pPr lvl="2"/>
            <a:r>
              <a:rPr lang="en-US" dirty="0" smtClean="0"/>
              <a:t>Time becomes known as “Prohibition”</a:t>
            </a:r>
          </a:p>
          <a:p>
            <a:pPr lvl="2"/>
            <a:r>
              <a:rPr lang="en-US" dirty="0" smtClean="0"/>
              <a:t>Leads to… </a:t>
            </a:r>
          </a:p>
          <a:p>
            <a:pPr lvl="3"/>
            <a:r>
              <a:rPr lang="en-US" dirty="0" smtClean="0"/>
              <a:t>Speakeasies (illegal bars)</a:t>
            </a:r>
          </a:p>
          <a:p>
            <a:pPr lvl="3"/>
            <a:r>
              <a:rPr lang="en-US" dirty="0" smtClean="0"/>
              <a:t>Moonshine, Rum-Runners</a:t>
            </a:r>
          </a:p>
          <a:p>
            <a:pPr lvl="3"/>
            <a:r>
              <a:rPr lang="en-US" dirty="0" smtClean="0">
                <a:hlinkClick r:id="rId4"/>
              </a:rPr>
              <a:t>Mob-Controlled illegal businesses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52169" y="1295400"/>
            <a:ext cx="393192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Many in US feared we would be taken over by communists, like Russia did</a:t>
            </a:r>
          </a:p>
          <a:p>
            <a:pPr lvl="1"/>
            <a:r>
              <a:rPr lang="en-US" dirty="0" smtClean="0"/>
              <a:t>The “Red-Scare” made headlines throughout the 20’s</a:t>
            </a:r>
          </a:p>
          <a:p>
            <a:pPr lvl="1"/>
            <a:r>
              <a:rPr lang="en-US" dirty="0" smtClean="0"/>
              <a:t>Political and business leaders became the target of bombings, blaming the “Reds”</a:t>
            </a:r>
          </a:p>
          <a:p>
            <a:pPr lvl="2"/>
            <a:r>
              <a:rPr lang="en-US" dirty="0" smtClean="0"/>
              <a:t>Some groups used these as an excuse to accuse US citizens of being Communists</a:t>
            </a:r>
          </a:p>
          <a:p>
            <a:r>
              <a:rPr lang="en-US" dirty="0" smtClean="0"/>
              <a:t>By 1925-</a:t>
            </a:r>
          </a:p>
          <a:p>
            <a:pPr lvl="1"/>
            <a:r>
              <a:rPr lang="en-US" dirty="0" smtClean="0"/>
              <a:t>Most Americans become disgusted with these false accusations</a:t>
            </a:r>
          </a:p>
          <a:p>
            <a:pPr lvl="2"/>
            <a:r>
              <a:rPr lang="en-US" dirty="0" smtClean="0"/>
              <a:t>The Red Scare starts to die down… but it’ll be back</a:t>
            </a:r>
            <a:endParaRPr lang="en-US" dirty="0"/>
          </a:p>
        </p:txBody>
      </p:sp>
      <p:sp>
        <p:nvSpPr>
          <p:cNvPr id="10" name="Explosion 1 9"/>
          <p:cNvSpPr/>
          <p:nvPr/>
        </p:nvSpPr>
        <p:spPr>
          <a:xfrm rot="482389">
            <a:off x="7172405" y="-60935"/>
            <a:ext cx="2057400" cy="13716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3)Define</a:t>
            </a:r>
            <a:endParaRPr lang="en-US" sz="1600" dirty="0"/>
          </a:p>
        </p:txBody>
      </p:sp>
      <p:sp>
        <p:nvSpPr>
          <p:cNvPr id="11" name="Explosion 1 10"/>
          <p:cNvSpPr/>
          <p:nvPr/>
        </p:nvSpPr>
        <p:spPr>
          <a:xfrm rot="20986477">
            <a:off x="638805" y="3676923"/>
            <a:ext cx="2057400" cy="13716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2)Video Facts</a:t>
            </a:r>
            <a:endParaRPr lang="en-US" sz="1600" dirty="0"/>
          </a:p>
        </p:txBody>
      </p:sp>
      <p:sp>
        <p:nvSpPr>
          <p:cNvPr id="12" name="Explosion 1 11"/>
          <p:cNvSpPr/>
          <p:nvPr/>
        </p:nvSpPr>
        <p:spPr>
          <a:xfrm rot="277204">
            <a:off x="6681297" y="4195431"/>
            <a:ext cx="2057400" cy="13716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4)Video Facts</a:t>
            </a:r>
            <a:endParaRPr lang="en-US" sz="16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allAtOnce"/>
      <p:bldP spid="8" grpId="0" build="allAtOnce"/>
      <p:bldP spid="5" grpId="0" build="p"/>
      <p:bldP spid="9" grpId="0" uiExpand="1" build="p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Immigration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4133848" cy="48036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Some felt immigrants would spread communism</a:t>
            </a:r>
          </a:p>
          <a:p>
            <a:pPr lvl="1"/>
            <a:r>
              <a:rPr lang="en-US" dirty="0" smtClean="0"/>
              <a:t>Or take away jobs from US workers</a:t>
            </a:r>
          </a:p>
          <a:p>
            <a:r>
              <a:rPr lang="en-US" dirty="0" smtClean="0"/>
              <a:t>1921- </a:t>
            </a:r>
          </a:p>
          <a:p>
            <a:pPr lvl="1"/>
            <a:r>
              <a:rPr lang="en-US" dirty="0" smtClean="0"/>
              <a:t>Congress passes laws limiting immigration</a:t>
            </a:r>
          </a:p>
          <a:p>
            <a:pPr lvl="2"/>
            <a:r>
              <a:rPr lang="en-US" dirty="0" smtClean="0"/>
              <a:t>Set a # that could come to US </a:t>
            </a:r>
          </a:p>
          <a:p>
            <a:pPr lvl="2"/>
            <a:r>
              <a:rPr lang="en-US" dirty="0" smtClean="0"/>
              <a:t># per country too</a:t>
            </a:r>
          </a:p>
          <a:p>
            <a:pPr lvl="1"/>
            <a:r>
              <a:rPr lang="en-US" dirty="0" smtClean="0"/>
              <a:t>For a while, Asian immigrants weren’t allowed at all!</a:t>
            </a:r>
            <a:endParaRPr lang="en-US" dirty="0"/>
          </a:p>
        </p:txBody>
      </p:sp>
      <p:pic>
        <p:nvPicPr>
          <p:cNvPr id="22530" name="Picture 2" descr="http://t0.gstatic.com/images?q=tbn:ANd9GcRUMl7hqOBzQa0q8LUuJINqFw-O21Xf98IzzF8d6EuIO1bxB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626788"/>
            <a:ext cx="1647825" cy="4869137"/>
          </a:xfrm>
          <a:prstGeom prst="rect">
            <a:avLst/>
          </a:prstGeom>
          <a:noFill/>
        </p:spPr>
      </p:pic>
      <p:sp>
        <p:nvSpPr>
          <p:cNvPr id="6" name="Cloud Callout 5"/>
          <p:cNvSpPr/>
          <p:nvPr/>
        </p:nvSpPr>
        <p:spPr>
          <a:xfrm>
            <a:off x="4724400" y="457200"/>
            <a:ext cx="1981200" cy="1752600"/>
          </a:xfrm>
          <a:prstGeom prst="cloudCallout">
            <a:avLst>
              <a:gd name="adj1" fmla="val 80820"/>
              <a:gd name="adj2" fmla="val 306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53000" y="8382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Sorry Y’all… we’re closed!!!</a:t>
            </a:r>
            <a:endParaRPr lang="en-US" dirty="0"/>
          </a:p>
        </p:txBody>
      </p:sp>
      <p:sp>
        <p:nvSpPr>
          <p:cNvPr id="8" name="Explosion 1 7"/>
          <p:cNvSpPr/>
          <p:nvPr/>
        </p:nvSpPr>
        <p:spPr>
          <a:xfrm rot="482389">
            <a:off x="4169164" y="3432561"/>
            <a:ext cx="3468201" cy="211078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5)Term that native born&gt;immigrants</a:t>
            </a:r>
            <a:endParaRPr lang="en-US" sz="14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  <p:bldP spid="7" grpId="0" build="allAtOnce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Citizenship for Native Americans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530352"/>
            <a:ext cx="4267680" cy="495604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As US shunned “Reds” &amp; immigrants… its own people were fighting for </a:t>
            </a:r>
            <a:r>
              <a:rPr lang="en-US" dirty="0" err="1" smtClean="0"/>
              <a:t>rts</a:t>
            </a:r>
            <a:endParaRPr lang="en-US" dirty="0" smtClean="0"/>
          </a:p>
          <a:p>
            <a:pPr lvl="1"/>
            <a:r>
              <a:rPr lang="en-US" dirty="0" smtClean="0"/>
              <a:t>African Americans</a:t>
            </a:r>
          </a:p>
          <a:p>
            <a:pPr lvl="1"/>
            <a:r>
              <a:rPr lang="en-US" dirty="0" smtClean="0"/>
              <a:t>Women</a:t>
            </a:r>
          </a:p>
          <a:p>
            <a:pPr lvl="1"/>
            <a:r>
              <a:rPr lang="en-US" dirty="0" smtClean="0"/>
              <a:t>Native Americans</a:t>
            </a:r>
          </a:p>
          <a:p>
            <a:pPr lvl="2"/>
            <a:r>
              <a:rPr lang="en-US" dirty="0" smtClean="0"/>
              <a:t>During war, 1000’s of natives volunteered for service</a:t>
            </a:r>
          </a:p>
          <a:p>
            <a:pPr lvl="3"/>
            <a:r>
              <a:rPr lang="en-US" dirty="0" smtClean="0"/>
              <a:t>Even though not citizens</a:t>
            </a:r>
          </a:p>
          <a:p>
            <a:pPr lvl="2"/>
            <a:r>
              <a:rPr lang="en-US" dirty="0" smtClean="0"/>
              <a:t>Once war ended, thought they deserved citizenship</a:t>
            </a:r>
          </a:p>
          <a:p>
            <a:pPr lvl="3"/>
            <a:r>
              <a:rPr lang="en-US" dirty="0" smtClean="0"/>
              <a:t>Its not like it was all their land or something!?!?!</a:t>
            </a:r>
          </a:p>
          <a:p>
            <a:pPr lvl="2"/>
            <a:r>
              <a:rPr lang="en-US" dirty="0" smtClean="0"/>
              <a:t>Kansas Senator, Charles Curtis helped native men receive citizenship in 1924</a:t>
            </a:r>
            <a:endParaRPr lang="en-US" dirty="0"/>
          </a:p>
        </p:txBody>
      </p:sp>
      <p:pic>
        <p:nvPicPr>
          <p:cNvPr id="21506" name="Picture 2" descr="http://24.media.tumblr.com/tumblr_kynurk8sxQ1qb8gn6o1_2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990600"/>
            <a:ext cx="3669466" cy="3581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Civil Rights for African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4514848" cy="480364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Many AA’s fought bravely too!</a:t>
            </a:r>
          </a:p>
          <a:p>
            <a:pPr lvl="1"/>
            <a:r>
              <a:rPr lang="en-US" dirty="0" smtClean="0"/>
              <a:t>When war ended… still faced discrimination</a:t>
            </a:r>
          </a:p>
          <a:p>
            <a:pPr lvl="2"/>
            <a:r>
              <a:rPr lang="en-US" dirty="0" smtClean="0"/>
              <a:t>Many were fired from wartime jobs</a:t>
            </a:r>
          </a:p>
          <a:p>
            <a:pPr lvl="2"/>
            <a:r>
              <a:rPr lang="en-US" dirty="0" smtClean="0"/>
              <a:t>AA’s returning from war couldn’t even find work</a:t>
            </a:r>
          </a:p>
          <a:p>
            <a:pPr lvl="2"/>
            <a:r>
              <a:rPr lang="en-US" dirty="0" smtClean="0"/>
              <a:t>Couldn’t live where they wanted</a:t>
            </a:r>
          </a:p>
          <a:p>
            <a:pPr lvl="2"/>
            <a:r>
              <a:rPr lang="en-US" dirty="0" smtClean="0"/>
              <a:t>Children couldn’t even go to school of choice</a:t>
            </a:r>
          </a:p>
          <a:p>
            <a:r>
              <a:rPr lang="en-US" dirty="0" smtClean="0"/>
              <a:t>The NAACP- </a:t>
            </a:r>
          </a:p>
          <a:p>
            <a:pPr lvl="1"/>
            <a:r>
              <a:rPr lang="en-US" dirty="0" smtClean="0"/>
              <a:t>Fought for AA’s to gain civil </a:t>
            </a:r>
            <a:r>
              <a:rPr lang="en-US" dirty="0" err="1" smtClean="0"/>
              <a:t>rts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Helped bring lawsuits against those who discriminated</a:t>
            </a:r>
          </a:p>
          <a:p>
            <a:pPr lvl="1"/>
            <a:r>
              <a:rPr lang="en-US" dirty="0" smtClean="0"/>
              <a:t>Fought for </a:t>
            </a:r>
            <a:r>
              <a:rPr lang="en-US" dirty="0" err="1" smtClean="0"/>
              <a:t>rts</a:t>
            </a:r>
            <a:r>
              <a:rPr lang="en-US" dirty="0" smtClean="0"/>
              <a:t> of all Americans</a:t>
            </a:r>
            <a:endParaRPr lang="en-US" dirty="0"/>
          </a:p>
        </p:txBody>
      </p:sp>
      <p:pic>
        <p:nvPicPr>
          <p:cNvPr id="20482" name="Picture 2" descr="http://neworleansnaacp.org/yahoo_site_admin/assets/images/a_shield_color.8791545_st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447800"/>
            <a:ext cx="3313414" cy="2785294"/>
          </a:xfrm>
          <a:prstGeom prst="rect">
            <a:avLst/>
          </a:prstGeom>
          <a:noFill/>
        </p:spPr>
      </p:pic>
      <p:sp>
        <p:nvSpPr>
          <p:cNvPr id="5" name="Explosion 1 4"/>
          <p:cNvSpPr/>
          <p:nvPr/>
        </p:nvSpPr>
        <p:spPr>
          <a:xfrm rot="21151474">
            <a:off x="5169214" y="3784149"/>
            <a:ext cx="2247348" cy="134477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6)NAACP? </a:t>
            </a:r>
            <a:endParaRPr lang="en-US" sz="16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Voting Rights for Women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8600" y="530352"/>
            <a:ext cx="4648680" cy="48036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1920- 19</a:t>
            </a:r>
            <a:r>
              <a:rPr lang="en-US" baseline="30000" dirty="0" smtClean="0"/>
              <a:t>th</a:t>
            </a:r>
            <a:r>
              <a:rPr lang="en-US" dirty="0" smtClean="0"/>
              <a:t> Amendment is passed</a:t>
            </a:r>
          </a:p>
          <a:p>
            <a:pPr lvl="1"/>
            <a:r>
              <a:rPr lang="en-US" dirty="0" smtClean="0"/>
              <a:t>Gave the rt. to vote to women</a:t>
            </a:r>
          </a:p>
          <a:p>
            <a:r>
              <a:rPr lang="en-US" dirty="0" smtClean="0"/>
              <a:t>Struggle began years b4</a:t>
            </a:r>
          </a:p>
          <a:p>
            <a:pPr lvl="1"/>
            <a:r>
              <a:rPr lang="en-US" dirty="0" smtClean="0"/>
              <a:t>Women like…</a:t>
            </a:r>
          </a:p>
          <a:p>
            <a:pPr lvl="2"/>
            <a:r>
              <a:rPr lang="en-US" dirty="0" smtClean="0"/>
              <a:t>Elizabeth Cady Stanton </a:t>
            </a:r>
          </a:p>
          <a:p>
            <a:pPr lvl="2"/>
            <a:r>
              <a:rPr lang="en-US" dirty="0" smtClean="0"/>
              <a:t>Susan B. Anthony lead the charge</a:t>
            </a:r>
          </a:p>
          <a:p>
            <a:pPr lvl="1"/>
            <a:r>
              <a:rPr lang="en-US" dirty="0" smtClean="0"/>
              <a:t>By 1914- 13 sates had given </a:t>
            </a:r>
            <a:r>
              <a:rPr lang="en-US" dirty="0" err="1" smtClean="0"/>
              <a:t>rts</a:t>
            </a:r>
            <a:r>
              <a:rPr lang="en-US" dirty="0" smtClean="0"/>
              <a:t>. to women</a:t>
            </a:r>
          </a:p>
          <a:p>
            <a:r>
              <a:rPr lang="en-US" dirty="0" smtClean="0"/>
              <a:t>Becomes official in US in 1920</a:t>
            </a:r>
          </a:p>
        </p:txBody>
      </p:sp>
      <p:pic>
        <p:nvPicPr>
          <p:cNvPr id="19458" name="Picture 2" descr="http://thegoodearth-kowalski-bore.wikispaces.com/file/view/19thamend20.jpg/73474787/19thamend20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599" y="990600"/>
            <a:ext cx="3436471" cy="3505200"/>
          </a:xfrm>
          <a:prstGeom prst="rect">
            <a:avLst/>
          </a:prstGeom>
          <a:noFill/>
        </p:spPr>
      </p:pic>
      <p:sp>
        <p:nvSpPr>
          <p:cNvPr id="5" name="Explosion 1 4"/>
          <p:cNvSpPr/>
          <p:nvPr/>
        </p:nvSpPr>
        <p:spPr>
          <a:xfrm rot="20903611">
            <a:off x="518359" y="246485"/>
            <a:ext cx="2616076" cy="1631347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7) Right to vote called…</a:t>
            </a:r>
            <a:endParaRPr lang="en-US" sz="16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Beginning of the Consumer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5276848" cy="487984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During 20’s-</a:t>
            </a:r>
          </a:p>
          <a:p>
            <a:pPr lvl="1"/>
            <a:r>
              <a:rPr lang="en-US" dirty="0" smtClean="0"/>
              <a:t>Business &amp; industry boomed</a:t>
            </a:r>
          </a:p>
          <a:p>
            <a:pPr lvl="2"/>
            <a:r>
              <a:rPr lang="en-US" dirty="0" smtClean="0"/>
              <a:t>Provided good jobs</a:t>
            </a:r>
          </a:p>
          <a:p>
            <a:pPr lvl="2"/>
            <a:r>
              <a:rPr lang="en-US" dirty="0" smtClean="0"/>
              <a:t>Good wages</a:t>
            </a:r>
          </a:p>
          <a:p>
            <a:r>
              <a:rPr lang="en-US" dirty="0" smtClean="0"/>
              <a:t>Demand 4 factory-made goods grew</a:t>
            </a:r>
          </a:p>
          <a:p>
            <a:pPr lvl="1"/>
            <a:r>
              <a:rPr lang="en-US" dirty="0" smtClean="0"/>
              <a:t>Leads to economic boom</a:t>
            </a:r>
          </a:p>
          <a:p>
            <a:pPr lvl="1"/>
            <a:r>
              <a:rPr lang="en-US" dirty="0" smtClean="0"/>
              <a:t>Factories poured out </a:t>
            </a:r>
          </a:p>
          <a:p>
            <a:pPr lvl="2"/>
            <a:r>
              <a:rPr lang="en-US" dirty="0" smtClean="0"/>
              <a:t>washing machines, irons, vacuums, toasters, suits &amp; dresses, make-up, soaps, and toothpaste</a:t>
            </a:r>
          </a:p>
          <a:p>
            <a:r>
              <a:rPr lang="en-US" dirty="0" smtClean="0"/>
              <a:t>Cars took a huge share of consumer market</a:t>
            </a:r>
          </a:p>
          <a:p>
            <a:pPr lvl="1"/>
            <a:r>
              <a:rPr lang="en-US" dirty="0" smtClean="0"/>
              <a:t>From 1919-1929, the # of cars rose from 7 mil to 23 mil!!!</a:t>
            </a:r>
          </a:p>
          <a:p>
            <a:pPr lvl="1"/>
            <a:r>
              <a:rPr lang="en-US" dirty="0" smtClean="0"/>
              <a:t>Auto-factories and parts factories rushed to be build</a:t>
            </a:r>
          </a:p>
          <a:p>
            <a:pPr lvl="1"/>
            <a:r>
              <a:rPr lang="en-US" dirty="0" smtClean="0"/>
              <a:t>Roads and highways were pushed forward too</a:t>
            </a:r>
          </a:p>
          <a:p>
            <a:pPr lvl="1"/>
            <a:r>
              <a:rPr lang="en-US" dirty="0" smtClean="0"/>
              <a:t>New businesses started from cars too</a:t>
            </a:r>
          </a:p>
          <a:p>
            <a:pPr lvl="2"/>
            <a:r>
              <a:rPr lang="en-US" dirty="0" smtClean="0"/>
              <a:t>Gas stations, service stations, repair shops, motels, etc.</a:t>
            </a:r>
          </a:p>
          <a:p>
            <a:pPr lvl="1"/>
            <a:r>
              <a:rPr lang="en-US" dirty="0" smtClean="0"/>
              <a:t>All in all…</a:t>
            </a:r>
          </a:p>
          <a:p>
            <a:pPr lvl="2"/>
            <a:r>
              <a:rPr lang="en-US" dirty="0" smtClean="0"/>
              <a:t>4 mil new jobs were created b/c of the car</a:t>
            </a:r>
            <a:endParaRPr lang="en-US" dirty="0"/>
          </a:p>
        </p:txBody>
      </p:sp>
      <p:pic>
        <p:nvPicPr>
          <p:cNvPr id="18434" name="Picture 2" descr="http://1.bp.blogspot.com/-qL2EKS3bN6Y/ThRdWCzQN1I/AAAAAAAABo4/-l3Om3rP2A8/s1600/Ford%2Bcars%2B1920%2B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838200"/>
            <a:ext cx="2866753" cy="1752600"/>
          </a:xfrm>
          <a:prstGeom prst="rect">
            <a:avLst/>
          </a:prstGeom>
          <a:noFill/>
        </p:spPr>
      </p:pic>
      <p:pic>
        <p:nvPicPr>
          <p:cNvPr id="18436" name="Picture 4" descr="http://t1.gstatic.com/images?q=tbn:ANd9GcTEKxwLuqpOfyXAZzqpk_5ipSTUDsm_Uy3ChWW-C94Zxv43OPQBJ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590800"/>
            <a:ext cx="2895600" cy="2981325"/>
          </a:xfrm>
          <a:prstGeom prst="rect">
            <a:avLst/>
          </a:prstGeom>
          <a:noFill/>
        </p:spPr>
      </p:pic>
      <p:sp>
        <p:nvSpPr>
          <p:cNvPr id="6" name="Explosion 1 5"/>
          <p:cNvSpPr/>
          <p:nvPr/>
        </p:nvSpPr>
        <p:spPr>
          <a:xfrm rot="482389">
            <a:off x="6423887" y="173142"/>
            <a:ext cx="2604732" cy="183298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8)Growth of Factories came from</a:t>
            </a:r>
            <a:r>
              <a:rPr lang="en-US" sz="1600" dirty="0" smtClean="0"/>
              <a:t>…</a:t>
            </a:r>
            <a:endParaRPr lang="en-US" sz="1600" dirty="0"/>
          </a:p>
        </p:txBody>
      </p:sp>
      <p:sp>
        <p:nvSpPr>
          <p:cNvPr id="7" name="Explosion 1 6"/>
          <p:cNvSpPr/>
          <p:nvPr/>
        </p:nvSpPr>
        <p:spPr>
          <a:xfrm rot="20831497">
            <a:off x="5566960" y="3893300"/>
            <a:ext cx="2314270" cy="167397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9)List 3 ways car changed lives</a:t>
            </a:r>
            <a:endParaRPr lang="en-US" sz="14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Buy Now… Pay Later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530352"/>
            <a:ext cx="4420080" cy="49560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1920’s- more and more were buying on credit</a:t>
            </a:r>
          </a:p>
          <a:p>
            <a:pPr lvl="1"/>
            <a:r>
              <a:rPr lang="en-US" dirty="0" smtClean="0"/>
              <a:t>Paid small amount each month until paid off</a:t>
            </a:r>
          </a:p>
          <a:p>
            <a:pPr lvl="2"/>
            <a:r>
              <a:rPr lang="en-US" dirty="0" smtClean="0"/>
              <a:t>Each payment also included interest, charge that covered the time of the money borrowed</a:t>
            </a:r>
          </a:p>
          <a:p>
            <a:r>
              <a:rPr lang="en-US" dirty="0" smtClean="0"/>
              <a:t>b/c all this was new…</a:t>
            </a:r>
          </a:p>
          <a:p>
            <a:pPr lvl="1"/>
            <a:r>
              <a:rPr lang="en-US" dirty="0" smtClean="0"/>
              <a:t>Many were spending more than they earned</a:t>
            </a:r>
          </a:p>
          <a:p>
            <a:pPr lvl="2"/>
            <a:r>
              <a:rPr lang="en-US" dirty="0" smtClean="0"/>
              <a:t>But times were great… this can never end!!!</a:t>
            </a:r>
          </a:p>
          <a:p>
            <a:r>
              <a:rPr lang="en-US" dirty="0" smtClean="0"/>
              <a:t>Soon the economic bubble would burst!</a:t>
            </a:r>
            <a:endParaRPr lang="en-US" dirty="0"/>
          </a:p>
        </p:txBody>
      </p:sp>
      <p:pic>
        <p:nvPicPr>
          <p:cNvPr id="17410" name="Picture 2" descr="http://www.dealerrefresh.com/wp-content/uploads/2011/12/bad_credit_repa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19200"/>
            <a:ext cx="3514725" cy="3514725"/>
          </a:xfrm>
          <a:prstGeom prst="rect">
            <a:avLst/>
          </a:prstGeom>
          <a:noFill/>
        </p:spPr>
      </p:pic>
      <p:sp>
        <p:nvSpPr>
          <p:cNvPr id="5" name="Explosion 1 4"/>
          <p:cNvSpPr/>
          <p:nvPr/>
        </p:nvSpPr>
        <p:spPr>
          <a:xfrm rot="21104443">
            <a:off x="581729" y="158131"/>
            <a:ext cx="3058956" cy="151725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10) Risks and rewards of  credit?</a:t>
            </a:r>
            <a:endParaRPr lang="en-US" sz="14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911</TotalTime>
  <Words>775</Words>
  <Application>Microsoft Office PowerPoint</Application>
  <PresentationFormat>On-screen Show (4:3)</PresentationFormat>
  <Paragraphs>120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Broadway</vt:lpstr>
      <vt:lpstr>Calibri</vt:lpstr>
      <vt:lpstr>Verdana</vt:lpstr>
      <vt:lpstr>Wingdings 2</vt:lpstr>
      <vt:lpstr>Aspect</vt:lpstr>
      <vt:lpstr>PowerPoint Presentation</vt:lpstr>
      <vt:lpstr>Warm Up </vt:lpstr>
      <vt:lpstr>The Roaring 20’s</vt:lpstr>
      <vt:lpstr>Setting Immigration Limits</vt:lpstr>
      <vt:lpstr>Citizenship for Native Americans</vt:lpstr>
      <vt:lpstr>Civil Rights for African Americans</vt:lpstr>
      <vt:lpstr>Voting Rights for Women</vt:lpstr>
      <vt:lpstr>Beginning of the Consumer Age</vt:lpstr>
      <vt:lpstr>Buy Now… Pay Later</vt:lpstr>
      <vt:lpstr>The Roaring 20’s in North Carolina</vt:lpstr>
      <vt:lpstr>Exit Ticket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kristopher.wazaney</dc:creator>
  <cp:lastModifiedBy>Wazaney, Kristopher J.</cp:lastModifiedBy>
  <cp:revision>32</cp:revision>
  <dcterms:created xsi:type="dcterms:W3CDTF">2013-04-22T00:50:29Z</dcterms:created>
  <dcterms:modified xsi:type="dcterms:W3CDTF">2016-03-14T13:18:05Z</dcterms:modified>
</cp:coreProperties>
</file>