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8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63D1D-B777-4F06-89F2-8BADDC565D3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42C0D-EE23-4F94-AE58-6403A4D99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36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194CA-5EB7-4B59-B130-DB582A36BDA8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B90A1-1501-4C9D-8531-1C9D10726B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1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Inaugural (7:21)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90A1-1501-4C9D-8531-1C9D10726B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3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FDR Economic Recovery Plan, Fireside Chat #4 1933/10/23</a:t>
            </a:r>
          </a:p>
          <a:p>
            <a:r>
              <a:rPr lang="en-US" dirty="0" smtClean="0"/>
              <a:t>3:45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90A1-1501-4C9D-8531-1C9D10726B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1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 days (2:06)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90A1-1501-4C9D-8531-1C9D10726B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85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Crash</a:t>
            </a:r>
            <a:r>
              <a:rPr lang="en-US" baseline="0" dirty="0" smtClean="0"/>
              <a:t> Course US History “New Deal</a:t>
            </a:r>
            <a:r>
              <a:rPr lang="en-US" dirty="0" smtClean="0"/>
              <a:t>” (14:56)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90A1-1501-4C9D-8531-1C9D10726B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2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AFFEF32-63FE-4DF5-8B65-C4D6BEF49F4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7D30636-138C-437E-BD54-9CD79D3C4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32-63FE-4DF5-8B65-C4D6BEF49F4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0636-138C-437E-BD54-9CD79D3C4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32-63FE-4DF5-8B65-C4D6BEF49F4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0636-138C-437E-BD54-9CD79D3C4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FFEF32-63FE-4DF5-8B65-C4D6BEF49F4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D30636-138C-437E-BD54-9CD79D3C4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AFFEF32-63FE-4DF5-8B65-C4D6BEF49F4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7D30636-138C-437E-BD54-9CD79D3C4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32-63FE-4DF5-8B65-C4D6BEF49F4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0636-138C-437E-BD54-9CD79D3C4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32-63FE-4DF5-8B65-C4D6BEF49F4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0636-138C-437E-BD54-9CD79D3C4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FFEF32-63FE-4DF5-8B65-C4D6BEF49F4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D30636-138C-437E-BD54-9CD79D3C4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32-63FE-4DF5-8B65-C4D6BEF49F4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0636-138C-437E-BD54-9CD79D3C4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FFEF32-63FE-4DF5-8B65-C4D6BEF49F4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D30636-138C-437E-BD54-9CD79D3C4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FFEF32-63FE-4DF5-8B65-C4D6BEF49F4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D30636-138C-437E-BD54-9CD79D3C4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FFEF32-63FE-4DF5-8B65-C4D6BEF49F4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D30636-138C-437E-BD54-9CD79D3C4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bMq9Ek6jn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pEdYp1Nn-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XY7TkrPPz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Um_rIe0DE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10-5 The New Deal: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FDR’s Solution and Its Impact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Popular New Deal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43434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Most-Popular New Deal program in NC was…</a:t>
            </a:r>
          </a:p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Civilian Conservation Crops</a:t>
            </a:r>
            <a:r>
              <a:rPr lang="en-US" dirty="0" smtClean="0"/>
              <a:t>, or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CCC</a:t>
            </a:r>
          </a:p>
          <a:p>
            <a:pPr lvl="1"/>
            <a:r>
              <a:rPr lang="en-US" dirty="0" smtClean="0"/>
              <a:t>Set up 81 camps in NC and employed 16,000 men b/t 18 – 25</a:t>
            </a:r>
          </a:p>
          <a:p>
            <a:pPr lvl="1"/>
            <a:r>
              <a:rPr lang="en-US" dirty="0" smtClean="0"/>
              <a:t>Job was to plant trees, restore eroded land, build hiking trails and parks, etc for the state</a:t>
            </a:r>
          </a:p>
          <a:p>
            <a:pPr lvl="2"/>
            <a:r>
              <a:rPr lang="en-US" dirty="0" smtClean="0"/>
              <a:t>Paid by US </a:t>
            </a:r>
            <a:r>
              <a:rPr lang="en-US" dirty="0" err="1" smtClean="0"/>
              <a:t>gov’t</a:t>
            </a:r>
            <a:r>
              <a:rPr lang="en-US" dirty="0" smtClean="0"/>
              <a:t> though</a:t>
            </a:r>
          </a:p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Nat’l Youth Administration</a:t>
            </a:r>
            <a:r>
              <a:rPr lang="en-US" dirty="0" smtClean="0"/>
              <a:t>, or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</a:t>
            </a:r>
          </a:p>
          <a:p>
            <a:pPr lvl="1"/>
            <a:r>
              <a:rPr lang="en-US" dirty="0" smtClean="0"/>
              <a:t>Provided funds for part-time jobs for kids to pay for college</a:t>
            </a:r>
          </a:p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Progress Administration</a:t>
            </a:r>
            <a:r>
              <a:rPr lang="en-US" dirty="0" smtClean="0"/>
              <a:t>, or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WPA</a:t>
            </a:r>
          </a:p>
          <a:p>
            <a:pPr lvl="1"/>
            <a:r>
              <a:rPr lang="en-US" dirty="0" smtClean="0"/>
              <a:t>Provided funds for the arts</a:t>
            </a:r>
          </a:p>
          <a:p>
            <a:pPr lvl="2"/>
            <a:r>
              <a:rPr lang="en-US" dirty="0" smtClean="0"/>
              <a:t>NC Symphony, artists, and writers</a:t>
            </a:r>
          </a:p>
          <a:p>
            <a:r>
              <a:rPr lang="en-US" dirty="0" smtClean="0"/>
              <a:t>Despite all New Deal programs, </a:t>
            </a:r>
          </a:p>
          <a:p>
            <a:pPr lvl="1"/>
            <a:r>
              <a:rPr lang="en-US" dirty="0" smtClean="0"/>
              <a:t>NC and rest of USA deep in the Depression throughout the 1930’s, but…</a:t>
            </a:r>
          </a:p>
          <a:p>
            <a:pPr lvl="2"/>
            <a:r>
              <a:rPr lang="en-US" dirty="0" smtClean="0"/>
              <a:t>On the right track</a:t>
            </a:r>
          </a:p>
          <a:p>
            <a:pPr lvl="2"/>
            <a:r>
              <a:rPr lang="en-US" dirty="0" smtClean="0"/>
              <a:t>We’re getting there</a:t>
            </a:r>
          </a:p>
          <a:p>
            <a:pPr lvl="1"/>
            <a:r>
              <a:rPr lang="en-US" dirty="0" smtClean="0"/>
              <a:t>Need 1 event to put us back up top</a:t>
            </a:r>
          </a:p>
          <a:p>
            <a:endParaRPr lang="en-US" dirty="0"/>
          </a:p>
        </p:txBody>
      </p:sp>
      <p:pic>
        <p:nvPicPr>
          <p:cNvPr id="1026" name="Picture 2" descr="http://www.newdeal75.org/images/newdealkid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066800"/>
            <a:ext cx="4210050" cy="419100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463348">
            <a:off x="4811399" y="3616321"/>
            <a:ext cx="4137252" cy="318675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12) Give me 3 New Deal programs and what kind of jobs did they provide?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did FDR do to help address the Great Depression?</a:t>
            </a:r>
            <a:endParaRPr lang="en-US" dirty="0"/>
          </a:p>
        </p:txBody>
      </p:sp>
      <p:pic>
        <p:nvPicPr>
          <p:cNvPr id="4" name="Picture 2" descr="http://www.camelcitydispatch.com/wp-content/uploads/2012/09/bread-line-great-depre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608" y="4633158"/>
            <a:ext cx="3012423" cy="1808715"/>
          </a:xfrm>
          <a:prstGeom prst="rect">
            <a:avLst/>
          </a:prstGeom>
          <a:noFill/>
        </p:spPr>
      </p:pic>
      <p:pic>
        <p:nvPicPr>
          <p:cNvPr id="5" name="Picture 8" descr="http://media.nara.gov/media/images/27/8/27-0701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0147" y="2209801"/>
            <a:ext cx="1860884" cy="2438399"/>
          </a:xfrm>
          <a:prstGeom prst="rect">
            <a:avLst/>
          </a:prstGeom>
          <a:noFill/>
        </p:spPr>
      </p:pic>
      <p:pic>
        <p:nvPicPr>
          <p:cNvPr id="6" name="Picture 10" descr="http://media.nara.gov/media/images/27/7/27-0679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1031" y="4646900"/>
            <a:ext cx="1853381" cy="1981200"/>
          </a:xfrm>
          <a:prstGeom prst="rect">
            <a:avLst/>
          </a:prstGeom>
          <a:noFill/>
        </p:spPr>
      </p:pic>
      <p:pic>
        <p:nvPicPr>
          <p:cNvPr id="7" name="Picture 12" descr="http://t2.gstatic.com/images?q=tbn:ANd9GcQ2GlHU5RH0Hov87auY8ZnTpJ2LCjdSogkgYvsyqPnF9bdIWtai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1031" y="2884223"/>
            <a:ext cx="2793959" cy="1762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2417278"/>
      </p:ext>
    </p:extLst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Explosion 1 2"/>
          <p:cNvSpPr/>
          <p:nvPr/>
        </p:nvSpPr>
        <p:spPr>
          <a:xfrm rot="463348">
            <a:off x="5455968" y="232332"/>
            <a:ext cx="35814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Warm Up</a:t>
            </a:r>
            <a:endParaRPr lang="en-US" dirty="0"/>
          </a:p>
        </p:txBody>
      </p:sp>
      <p:pic>
        <p:nvPicPr>
          <p:cNvPr id="2050" name="Picture 2" descr="http://www.camelcitydispatch.com/wp-content/uploads/2012/09/bread-line-great-depre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4124324"/>
            <a:ext cx="4552950" cy="2733676"/>
          </a:xfrm>
          <a:prstGeom prst="rect">
            <a:avLst/>
          </a:prstGeom>
          <a:noFill/>
        </p:spPr>
      </p:pic>
      <p:sp>
        <p:nvSpPr>
          <p:cNvPr id="2052" name="AutoShape 4" descr="data:image/jpeg;base64,/9j/4AAQSkZJRgABAQAAAQABAAD/2wCEAAkGBxMTEhQUExQWFhQWGB0YGBcYGBoYGhoaFxoYFx0aGBcYHSggGhwlHRcVITEhJSkrLi4uHB8zODMsNygtLisBCgoKBQUFDgUFDisZExkrKysrKysrKysrKysrKysrKysrKysrKysrKysrKysrKysrKysrKysrKysrKysrKysrK//AABEIAQAAxQMBIgACEQEDEQH/xAAbAAACAwEBAQAAAAAAAAAAAAAEBQIDBgEAB//EAD0QAAECBAQDBgUCBQMEAwAAAAECEQADBCESMUFRBWFxBhMigZGhMkKxwfDR4RQjUmLxB3KCFTOSshZDov/EABQBAQAAAAAAAAAAAAAAAAAAAAD/xAAUEQEAAAAAAAAAAAAAAAAAAAAA/9oADAMBAAIRAxEAPwD5suIHlHVXiDQEkqiZVYmKFJ5xKUnzgOSjeLFriCyIim8BcBYbvBdIhhFAuwg2WGgLkQXJigJtFsmAPkzARtFogZAaJpmQEwTnF61MIrjyX18oC5CYISYokGLAbQF8tcXpVAaFRaFwBQWGMTKmH2gUZRJaoDneH9P0ihdQJYbNROm8SxOX00gCoOJThtQOXPqYDlQokg7bc9YukoipBNxyMWUy8oC5ZOg+33jkdJfWOQHz0KiuZNaJNHUy4CtRe8Wy12eOs0RN4CDuYvlgCKkyzHlFzAGU41g1IgWVYQVLMBekx01CUB1FopqJoSlzGarKhcw8tN+sAw4hx0qLS3t1gaRxCdqpTc4jSUidR7wWZDbp2uP8QBlNxtQ+YHrf94Z0fHJamSvwqjG1ilFRBFxry5tYxQlKyl72gPqlKQq4II3ixQ3jCdleLrSvuy5fTl+o3jeBQIeA8RHpUWhNoHUpoAlamiSDi6fX9opKvC5YEj05xn6vtABZLgelvzmIBzWVPygdToeXTJ4pSbX1zhGnjktQJLtpbbb9osp+JhWjaA6ee0A6lXf6xWAxN4rp6kKcAi23KJKVr6wBspVtI9FXeRyAwaiInLMDhzFgMBLMxNIAiCFR1S3gLJZjiUuqIjKL6dOsBelLRLG3QRwqhNxqqYFI1/DAQ4hxIzFMmyR784spJJOp9oU0wv8AlhFyFqXkfCNHz6wD1NOdVgRVMnJSGMwdQ7eaYGpOGT5xwy0KHq0PqH/TmesOotAJP4jwqS+LE2TXALgE5xfJkpZ0GxzBzb8/aNJTdiDJcqYmFnE5QQMJ+IZHcQCbDhU6bKGR+xjYdn64TBc3+hGY9hGDqZ+og7g1eUTEl7EsfO0B9JqKlKBcgbXhBW8R1xJ6Dxe7gfWJ1E0HxG61WD6ZBugJLxnK0hSyVFkOyfJtOe8AXWcSmkWWcKgxBwgtyvCmYkqL4kvmxI+jxcZBZBbwkEly2Rb6gxQwJwi35rAUzMZs/hGmg6CDQlWBgoAajU9TAxpiFFBz5lnHKCqWWsOAXbk/mHzgLaOoShSSkAKBudFA2YxpkTwpoyqy3Ma/uIP4bWZJfp05QD6bUYbR2AFzsRPJtI9AZsmIPHCmIkwEyYkiKUm8XgQF2kEIMBBcXSzAFRkqydjWTztGmq5jSln+0/SMnAOeB8N74hP9Rc9B+GPqnZvsvJCQrADtGH7Hy2RiA1CfoY+t8FqEBIRZxZoCciiloNkgWg1S2TZoqWQCPPaIGeHAv/joIASuPvGJ7U8LxIJSLm8b6oluM/VozvFE3z0gPjNSkuX6RUheG28F9oJZTOU+phZAauirCtSHP75ERPiMsKmd0PkHuWf6k+cIeGVLEciD6f5940XEyBPmKTmV4G2NgCOX3BgLpckGV/ckKHkoYk++L1iinlDD8Olzz2hkJRTMLapHqyiP/QesVU8sYSSWDvcZD+n86wAdfTFTK1wJHp4f0gaSkgukeW/SHEiaFug+HPAo6uPhOz26NAs2VcJNmz5Zk/RvKAFnpCr5EcvO+/1gVSGU+RLH/HOCqclWJJ1Fjq4uPeIiWD3exJHqx9oDScOT4bi+segiglkpsMo9AYiYgwHOmsY0U2QBaM/xaW6rQA4qWMHSpuIWhQpBAvD3g8nwgkOTkD9Ty8oCcimJztBiaUgRdOmBmZSjsPCkemcApqSksoBPIn7QF82nKgQQWIbIxlKmQUKKT/nnGmnVJFwSDuDY9W16wmrqkzD4yCd8oB52XrFpACClIDqKlZOwtDSdx6qKmE6WQMzLGIdCoBhHexfAEVMlIW/hJOHQ7PvlG1ldn0yklMtAGLNhnqx5QHOBT1VNOVuy0G5uwIz8iLxja/i1clSkJmKZ2CQGF8g/nH0js+lKJEwgAOoi3kM4G/6QFkkNm5DB+oMBheDV1QxWBPK9WSCNNHc+UO+HzDMLmZjB/tYh9+mxDxs6LhqUi9+sDcTWj+lPoID5f234UCCsC6T7HeMvwXh6yoqBAKQSHDuQMm16RvO0E0OoWZsoU09EkMpOerb/AKwGPnoaaoM2Jiw0xAKbyeNDw3CuYJqywSElfNSWAYak2LQh4l/3lK3VZtsvtD3hiU5qsM976ltT8ID9dIB7SkzFFWT2SDsClI/9/SBKmYE4gpBcECyrEqBU7YbG2+kMZEzGE4MKV/LivizcYnAxGBqxIm4wBhnhvAq2Ipew3LKLb22MBQ6VW/pubvpiJy/4xCqmYJWKZYqFlZkDTENRoDnY5iBZs3CpSVDC5c2LkOFEdWBHWFHE65S1KUrew0CcgPYQBUleFQu7jTJxcQRRL/mpRoFKIHI39YWUs2+IlgEnzLN5Q57O4VEmxKWBPTP85QG34TJGEvHoAkKLZGPQGLm8WSYU1tS5eHR4aBkIW8ZoChLwFUnCReC5FSpKikgAAtiys+V39oVUK2faDZi1eCYLeJjpqDfygNKZ5KGBIGpJb1PxAe/SBESqd2USFHl++XMwdI/mJdxkAxDgFxrFM2WhIOqjmT+jfQQCjiM9OSSW3eEa1DSGNfJe7Hzt9coElSLiA33YHiQTLTuCQr1f7xvOJ8UAkkg3Nh1MfFuzVWUzFDcYvQ/ofaPovD1CaAVXASWHM2f0gNXRy8NKH1v6wOKzulO7gi/I/pGZ/h6gnAJry3a6rgaRp+A8NTKSp/EVZknFbZyTAGzeJgptrGY4tW3sbQdxGiwEmXkb4eXLnGfqLkwCutUClSlFk7nqzwu41x2XLT3clWNZsVfKka5a/hiXa2YEyCkasPcH7GMSgQDKrWFAKAbVvzyjip5Pd3+Es3N3B+3lzihR8I1eDKLh5X4iGTvp6QDQ1fdyiXcFQKR5FxyIYGLqniap0sJwF2zxEAdIskcGDMouNonS02A4TlpALjTzVBlLcDJwSQNn2iwcAKgSFpc7qAfq8PkSBoYsTwXHcsPaAydVwYy0nEASL2ILZ7dPeG3Y+n8CrZ388mhjxDhCmsB6n8MS4BT4EMbEqJPrAayTIGEW0j0XSi4j0BkE094T9rEfyo3Z4eFDAk4SS4Uz21cdHhVx3s+KiZ/D04muPjmTEsgDcFg+rAbQGC7N8JXPUEIGrqOw3MaGZwgzFhKUkSZdsviOqvO0fTeBdnJVJJEuULt4ln4lHc/pAfFJQQjAAeogPmffzJMzuy6pZyucXRx9I9VKQbu3VP3EE8bkKUSFBzocujiF9LWlsJAcWcwC6rlvcC39RsPLfyiiaMCHOarf8TsOf06w4qJ6dBiXsAPcnIdYr7N9n119WmUScPxzFC+FAZ77nIdXu0AT2D7KT6pYmpARJSfFMXYEXCgjc+wv0jacV4J3MsqlLKZOJKfE7lyASgnQ/vG3VRS0SxJQyJEoAKA1y8MZ/wD1AmyUU+KoNgQZcsFnUm4fe4ygElNMpLBaJmIbKPpnDL+FpyMQlgDmVE+5zgXs9xCUtILJuH0+8O5k2R8RbEBALU1EqWDgGemIlvI5QoqZgAKzreJ8R4inEyPF0+8AqkrWQV+Q0EBl+06CtBWdC4HKM5ISgkAkj0b1jfcap3lqG4jPcP4OJskWvcA80kg5cgIAOgmKTMcJdiwHIaX0jWLCCjGrCCo/9tJsHyvmc9PeMpMpVyjhWltlPmP1jR9niSFBASFNeZNIt/s59BAc4ZPVdCnxJOG+dsnGeTRbXqwsVOOob3jQ8C4dLxrWHW5+M/MwDtsHeCO0ndpkqxgYWy3gEvDahJA33h7TqSoXzjC8HrQl0ksHdJOx0ffOHcriCmYXfI/n1gCOJVqisol2SLKVq+ydzFslaEhKlKADsHt6vASylCXN2Gm+Y0j1RRpmSihewLagwD2g4qlYOEOxYx6MxRTzJGFOXR7iOwG1XTrkgOcSR8w05K2z/wAQbQz3Dgty184PMvX88+cLp/DEu8s4DmzeEnpp1HvAMZXESLKDc9PSA+Jzkm4vFEyrWm0wMTYE/CeQVk/VjyhXxCYpAJFxqnUCAoqkgk26xi+I0JVOPdglklRGQAGr6Zxp53EElLg9Ijw7g/fIXiJSldlEFiQC7J/XKAyMilmTD3cpOI6hOQfIqVkOp8o3HZCaeGpUFpSTN+dLliBYEm+8MJVNLko7qUkISPqdSdTzN4q4nIBlYSXyD87MX6wGjreIoVIld3dK5gxqOmrkcz9YxP8ArQnHKkTUhwlRCmFg41Ol4opMV5ClEBWXI5xpOES0zpMylnpBDFKt75EexBgPmfB6aYUeBahtyMd4bWzllpii4LEZMRG+oOyn8MooSoqQfhKhdti20Lu0HZ2ZJX/ESw4b+YlswPmHMQEeHyDoIOMvQwLQVylAOGic6qvADcUYAvEeBUTSJf8AcArzUX+2v7wr4hPMwKw5ZDmY2gpMCUJbwhIAz2JGY/uEAJxLhMpaGUn1jKSezDTkeImSXUpJ5GwfbTyjdT2KRb75DR8v2EUcIpcZJVlp5QB3DpYwhksBkGb0jNf6jLamV5fURsqhQQMwOsYjth/NUiXYgl1dB+CAwvCJ4WRLWPCVOCTYYWNxqPDkI20mjBuVPa1sILbDQZgPtHOH9nZSEjugyj858RvoHBw+kWVdEQgqUtSsyS9mAvYZEbcoCEogva4IcZhNnzNjp6+UNqHhyCkvcqzO0JFzxglEEgqZibEpbEHHNveGVLPWkEgWdngD5NElIbACBkR947BPDpwKblo9AadYYRQtLD2gqdA0029YAdUsMQWIIYg/l4S1NGZYOFyjVGZTzRuP7fTaHkuKSi+v+IDAyODFVYiWkjulvMUx+UXLdSUjk8bUyWDAM1gBZhkPZoEFOET1AZqRiSMhY+K4yd025c4ZS5gULO22o1ZUAEEsBoRbd+fTP2hdWqNwdSNbW++cO5svZvWE9awDFtxlAJeJOhRXmM3F8Kk2f/baI0/aBIUmYxJAZQ16g8oMUxcOHs/Q7b5ERkZ9ORNmJH+4DTCfoxB9oD6jQ8bTMwsRhUNfsd4aTV2uMSY+VcKnKl80E33Sd2ja8P4kpgFXEBkuPzU089SQCEK8SeT5jyP1jiZipiA3zRpe2fDkTJPeYfGkOOmsAcFpkgIG1mgB5XByDLADDEPMuDGxnSwUuANhloTsXPhSNBnGe43VkNgOFThiz3dgwNhds4xFBwqcuZMUuYsqlzCjFiOaW1fmIDfzJ3hI1AUPN8P3iaKkpGBBbdWbcusLEky0jN2HO519R7GI94AoDf1B0MBbWfCVLU2pUVb3d+mkDcP4ck+MgsbgK1s+IjQO7Do8XT5aZiEpLkJZQfVSC/29hB8mbi8KncXd/iG4fIwACqhSCESw6SoAklghJuo7m1g245t6pnKKSHsfR8h6hoKmyr4mtsC7td257wNMlAhyc2y9YBXNzThHhSLnYlv0MOuEYVSfCXL3H6QuqZktI7tDEm+7N+e8EUShLySAWd84BmgYY9Eu/ASl1JNo9Aa+Yom8DrBcRfOJB2ilZdXSAqWRf0/aIFy2u+0ewg3EWInABsyIAGpKUzJRWRiUVSwH+IFJWRfP4EmPTKZjjl+EsxHykDQtlmb6e0B9pCgSkzlO8lQWkixSoWboXY9YZTZcxQOGYAR9Q/LLzgBJc4MTclNin5hy9+kLq1YmJ8LWvvrrf81i6vRNSQpkWtiS7tkcQe4vl6QunICld5LJRMLOPlVo/PqN4DplAJdOSk4svy9zGb7Qy8Kpc1L28KtPCqw929TDyTUg4k4WuSUvdG6Xa42OxiNfRpXKUjcMLdW6QCKkBTMYAKSpnHS245Hzj6P2X4eQAMPgzD6Rg+BU2OXiIu+HzTn6sn0j6vwWpPdJBDFIaAT9sgEyepA8nvGPkVASXjTduJh7oc1RkkyXTAFTZ/esEu+NJWp2wpStJYHUlrm4vyg/+ECDN2VMKg9s0SzfyiaJr0i1AfBKUp9QUJLswLZTD5iJ8QXhJb5sugSByvZ4BZXp8bA5Z+YTp5qgZaVYnwuUmxfp9IumTB3qhyG/9SsvQQNPmJQSQbl3BDPzH5tAQqKhTOkh3dnbPT1+sSVxeYw/lMR8zvk2TaZQLPqEKdlM+hzfM3HtAMqqmZJy/NoA6fxpZJ8I5ltOW0LqivWqz+Q/NotkUilMCQG/LmJpky0fEQAHY6/TPKA5weU0w4viKAfInn9I08iXytyhNInBYThzCQD6k/QQz4nxISZaUKOFSs1bDaAecKoEKSbD0j0H9ksK5OLHifaPQDWunpZgbwuMy/I2fyF/WAK+hKFYpZO5GnltBFHME2WWzGYNrAQBUyZ6nLlEUUyQQQ/O+sAiqU2Ih05HcMW/PKDwXAKTY/mkAj7bSnpZyQH/AJanPNrX1L/aDeFkzJMmagl1ISrzIH3s3WLuLSccvCciR9YWcLkLkIWgZIWWP9qhj8rlcAZVTFWxpcdG9oTVgAfDiQTdwkkAgZjaGShVE+Gan/kl4EXSVGtQkE6CWkZnnnAJEVAE+WrEklQwLbIubKALkEFrbE3htUq2JOn7Dm8K+L0EzCp55KntilgjkfCLHm8WcInmYjZTspj81n05wDzgtEGSGsST5klUa+VIZIELODyNdvtaHKliAxH+oFQ3dh/m+gjLIqjhaHfb4lawwfAHI5HUDXKEvDClSYB32R/myqiWQ7Ob5MtNwbH+g/8AlE5k7EmXsUJ5/KHvzwn1iHZvwT2/rDf8h4k+494MlSxhwgOAGHQWEBma0OtZDhgltb4jzvnFaqjDKQVBln4kvZIfTQlvrDdVCCZhazi12skHpvC3ilC4udPcW21zgEdRUKuGH5+CAZ1ZNADEDoPKDUFrF87RGfIBy/OUAHVV018IWXO3P8ESTNYs5U2ZO8QoqCbPWvuk/Mz6JAtnvG67A9lf5pmTUgplsEgi2LNxu1oAD+GXKTLVMGArOMA5hIDBxo5ctEZ6DPU68RGQYEiNV2tlJVUpScgAPvFEqSyhhNuQaAI4HO7qXgZm5M8ehzTUmIR6Arl8QQq5z2LezQvnzjLKpgFgzgHQtl5GMfxGkmIm94gOxuOWsaGirUmUp1A4rEMQQbb3eAdjBMAUj4Fh89fLLaA5cxSCUWLZPt+0KOFVCpKiL4H8vLaHVTMSsYkkOL9RAG01UFslVi4PVopreLS5FUhK/wDtz04cWbLR4kggaKBV6CApasvbzgGtkqqZyJSCP5f81SmcgJUAAnmSW6PAaaWJavhxCzsQz6+nrFE2Qm/hLkWcgZ9LxZIkqwBIJSlJsWGJLaeINhzhdXVqpYJKpswbol4U6ZOoONczeAF4kJgY4ZbcyU9NIUcCpV/xKjYJwuoJcgqexvyf2i+q4ypYUmXJmFwzrDZ2LMSYadkeHqlodZJUS9yS2yQ7wGs4VKATFk1VjHZIYQNXLIDwHz/jtSf4m7s4FtThWb+ifWBqaiEuYQPhNxyuR9ngbikwmsWCfCWwnZSbj63g6TUjDiV8nxafCPE7ZthX13vAFd0UkLFmIAOVzZn30hwlLEjOw2Z3v+frCxakz+5V8lpqRkWSwS4yDKdTZuBpDZEzEbjVr+TF4AdcoOoZHF9AB9hCqsQThB6GGuFSzilglyTY6FWvtEk8MWQboxbYnPqzQHz3icvC/LSBqNK5iky0h1KISkc1Fr8rw87UUK5LmYhSX+EkWNtFCxj3+n1LjnlX9ADWe6i7/wD5PrAfQuyHAJMmnEspdYUoKV/UoHNtHzg6RhQFqBAQlTHYAAZebwfMo2lLUgATVJZ8rgMA/oHjF13aiQmS2F/lmyz8QI8NukBTxWaVVBWNXz2ygmhlgqGnKFK3JSVF3Gf6wx4UT3lrtaA2VKjwx6PUoISI9AIxQJFmGkZjtbw4IQky7TCu3Qb7iNlIp8SjfLbfP7xn60d7OJyRL8IfXcnzgE1BXGyJiQFnV7Ho/wBIMUjDyUMmygfilLjNgwA/G9IWrq5svwrBWB/5AdcjAG1VeoFgGPt1ELuFdoJtPWpKE4++aWU5FlKBBB0IN/WAqniqHYqA5E39DCibxUJmy5gIJQoKtqxdvS0B9mXLM6wUU6lBLDz3H6xydPmSn71KikWJCXHT8ENKKQhUsKzsDi5NYgvtFE9eOYmWMRdJU4DBgcPiUNzZszfYwCykSFuoJUlAfwlJRe+QNyMs4YUMhkjmL+cWSpFgk9M+m2Txa1wNoCxR0gLi8yzPpB532hJxudhStRsAkn0DwHzepUJi5p/vUUK2wFm+nryhnwqWVJExaWMx8SdAlCSMZ6sM9BzjK0UxSiTZzcsbPqR+fWNquuxUkmVKlzJi1S2UZSSSkJOEkqA8JJBG7eThcmrYsLJAAF7Wz+w8ukMKNPegrUoplDNQObZJSfQvo0KOz/ZqpnLJmy1SpSSwSQUqUBkAFXAyuf3jSV8kS0jvgEykCyPkDZYtD0y6wAsqTU1OGXTIEqnT/wDapw7baq6+8OV9kAWWalRmCzhICd2KbvFVFxhOALmTky5VmR82QIxKNkuCCzai4h7KrwsAhKgnQkEPzFsucBTQTQpJlzCFqTZTix28JfRoC/8Ai0qXNM6nSJa1BlJA8CmLvhFknmIrr0zEzhNlpxNmGzHUDO+cF1HaNCAMcmeCQ7CWVehGflAFoq2GGaMOxex6EfTOPlPavhD1szAxSpaVaa4SfvG5l9u6GYvulFaFKs0yUoA8i4hB2hox/FPLIKPCbqfQG24gBpywXQzkbZxZwqq7tRzMelJF1HMnP/EDSTiWW1LWgPpNIXloJ1Dx2AqpeCXKGw/SPQEZ7SpZO4JP50aE0mns/n5mNFUUomHCGYlvS5j1bRBKbQGeFOTo8V1tKlKCSBDJPK7Qt4vOuB6wHzPinDcU1Sm6Rna+RhL6R9B4klzbV/z2hFw6SDVU+IOBOSVDklQUTfQAEtAfVuCypkukp5CgUrRJRjfNACACn/cbj12h3wdfgAUwYFIbYAD1ziikmhZXhUlQ5G5zzidPZRBTl+r/AHgBwppig+Zfn5+3tBDwPhAmlgCVEuX0DN9X9tovVaAljjO8cW4KGBxkIY3DKzcbM8O5gIc6RnkyzNq0AO0s4leYIA9veAZcK7IU6mVNkpUEMQCkAPoGGkaenlBLAAAenpBNOkYQBt7gQBXLYjY2MBLG5cZPaBV8MlzJhWty6cBQbyzzKd9NuUTl5G8QmySWIUQ3v1gL08LpykpMtGH+nAlj5NBFKhEoYUJLXNyTmXzOnKFLKBsSeTxZLCt1QDaasH5R6CBJlQQR4Sd9oDVPUnOOp4jh+I26D2gL+IcJkVKcM6UlQ5i45hQuOsYeroe5mrloOJKCzqLqyBudWdo+hU9QpWQtztGF4tJxTpygfEVHptAJ5KD8Tlsm06ww4HSpXMPIvAkxBSkAHr16Qx7KqaaoGAb8d4hIlFAn4rg4W8n+0dhX/qKoJXJDD4SfcfpHIDezmTdgDlGer60lxDysBblGdqkh4ARdUEJcm5LDc25QtqpoKTdnvEeMLHeol3skqLWNywbnnC2dNWlgHbVmJ8xn6QEaiW5csAAPaEUhYFQtQZgknpiI/eOcd4mXwB9yq/hysdHO0ZmfXqTM8LgMxG4gN/2S4+UTVBav5SrOcwTz2+kfRUJClBWrabfn0j4gD3gAFk/WPp3ZGpmIkNUGyEuFPcoAtiO4/SAdU0v+dMOzAchhDwWJblzAPBJxmYpirYy4DMQnQHmzPzeGfdueUADXzHFjE+yVOko75IfvFF/JwPIpAPnGe7V8WElJYYlEhIA13y5PBHBuLTZQZEtapSrpBGBSeV7KbINpAbMzMKm0Vcdf3iqrl4nPsIWTK2fMSwpZ19fAkjyUqJ066gElUpfMAAvzsYAyTLBzFwYMmygGOmsKZlapFzKnHpLWfdIIES/6vMWnw000+aB7FdoBl3IMRMloWSq2cp0JQmWvRM3Glz/uCCPQmFa5tctRlLKadZ+EtjB5pU4B+sBopykAOshhvCWu7W0krULUNEjF75CM9Udmpql4KyZMOL4JiVEIUdrMArkeecFU3YJKU+FQVqkrBIfmx92gKVdtJ80qMmWEJsHVc9WFtYzdTxsoUXJWsuWZtcydM43dNwAiV/PWlK2+FFkA9c1e3SMjxGiTiUQLgN5vAFUAK0px2Ks/PQQ4paXAQ1z7wrp5eTizBrxoOBoeY5FrNAL+2UrHNlgpfDLGfMmPQw7SURmVKmdglI9ifvHoDV8TFoz0+UHeNbWSwXhLNpGB33gPmtTUFdZNbJLJHkH+pMRqgLksEpFzA6ZpRNnKJYlavEdnOfpAU8Lq1925RJSXUrIrOjcoDK8Sql1CyEOUJyvbrB3CeyNRVrCZIDJAxzFFkh+eZPIR9N7N9hqIMohSiPEp1+FXIjJv0jZyEypaPClKU6BIYeggMVwLsNIpUgqUZs3dTBKSM8Cf1cw1n8PCnQVAJKVAvYMUm1suphp3mOZhljFizB+t4N4b2eALqOL+35B0f/HKASdl+ETpqQXwyvlUQcSuYTtz1jUp7OAhu8V1tDaXKCQAM4KSmAxFX2CUqYF94kgBgCkuHNznfTaHFJwPu2YOWbEbny2HSNHlEki0AgRJUBk/5zgSqmzQPDJWrdij6FQMaCrpioABWG4LjloeUDpceGakDZQyPTbpAIDWVRISimIGqlrSAPIEkwf/AA6yP5iEk7ocKHR8/WGMxLX03/WJ4doDP1U4Skus4pWkxvhOmMDLrl0js5MuejArdwoG4IyKTvDmfJFyzuGUncdN29YXyZclIdBASm76QASJKkJKJoExG5GY57GFpppkp1U6zNlaylF1pvfAo5jkb84eUxVMKlKcSyGSDt/UecUzKIO6VMdx9xAZ1clNSApCi2RTkUnYjMEbGFXE+F92hWr2Ea6bwvGcY8E3+sZK5LT8w9xoYU8aCikIWnCsEvqDzSdRAIzLASTytbO2pjQ9lpLpHKFi0OyDZJtkzxsOB8PEtAAgMxX9taWmqJ8uZiKwoAsgqAZIs41u8egftB2NAraiaUlSZ+CYGaxw4VB+qX845Af/2Q=="/>
          <p:cNvSpPr>
            <a:spLocks noChangeAspect="1" noChangeArrowheads="1"/>
          </p:cNvSpPr>
          <p:nvPr/>
        </p:nvSpPr>
        <p:spPr bwMode="auto">
          <a:xfrm>
            <a:off x="155575" y="-1912938"/>
            <a:ext cx="3067050" cy="3990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xMTEhQUExQWFhQWGB0YGBcYGBoYGhoaFxoYFx0aGBcYHSggGhwlHRcVITEhJSkrLi4uHB8zODMsNygtLisBCgoKBQUFDgUFDisZExkrKysrKysrKysrKysrKysrKysrKysrKysrKysrKysrKysrKysrKysrKysrKysrKysrK//AABEIAQAAxQMBIgACEQEDEQH/xAAbAAACAwEBAQAAAAAAAAAAAAAEBQIDBgEAB//EAD0QAAECBAQDBgUCBQMEAwAAAAECEQADBCESMUFRBWFxBhMigZGhMkKxwfDR4RQjUmLxB3KCFTOSshZDov/EABQBAQAAAAAAAAAAAAAAAAAAAAD/xAAUEQEAAAAAAAAAAAAAAAAAAAAA/9oADAMBAAIRAxEAPwD5suIHlHVXiDQEkqiZVYmKFJ5xKUnzgOSjeLFriCyIim8BcBYbvBdIhhFAuwg2WGgLkQXJigJtFsmAPkzARtFogZAaJpmQEwTnF61MIrjyX18oC5CYISYokGLAbQF8tcXpVAaFRaFwBQWGMTKmH2gUZRJaoDneH9P0ihdQJYbNROm8SxOX00gCoOJThtQOXPqYDlQokg7bc9YukoipBNxyMWUy8oC5ZOg+33jkdJfWOQHz0KiuZNaJNHUy4CtRe8Wy12eOs0RN4CDuYvlgCKkyzHlFzAGU41g1IgWVYQVLMBekx01CUB1FopqJoSlzGarKhcw8tN+sAw4hx0qLS3t1gaRxCdqpTc4jSUidR7wWZDbp2uP8QBlNxtQ+YHrf94Z0fHJamSvwqjG1ilFRBFxry5tYxQlKyl72gPqlKQq4II3ixQ3jCdleLrSvuy5fTl+o3jeBQIeA8RHpUWhNoHUpoAlamiSDi6fX9opKvC5YEj05xn6vtABZLgelvzmIBzWVPygdToeXTJ4pSbX1zhGnjktQJLtpbbb9osp+JhWjaA6ee0A6lXf6xWAxN4rp6kKcAi23KJKVr6wBspVtI9FXeRyAwaiInLMDhzFgMBLMxNIAiCFR1S3gLJZjiUuqIjKL6dOsBelLRLG3QRwqhNxqqYFI1/DAQ4hxIzFMmyR784spJJOp9oU0wv8AlhFyFqXkfCNHz6wD1NOdVgRVMnJSGMwdQ7eaYGpOGT5xwy0KHq0PqH/TmesOotAJP4jwqS+LE2TXALgE5xfJkpZ0GxzBzb8/aNJTdiDJcqYmFnE5QQMJ+IZHcQCbDhU6bKGR+xjYdn64TBc3+hGY9hGDqZ+og7g1eUTEl7EsfO0B9JqKlKBcgbXhBW8R1xJ6Dxe7gfWJ1E0HxG61WD6ZBugJLxnK0hSyVFkOyfJtOe8AXWcSmkWWcKgxBwgtyvCmYkqL4kvmxI+jxcZBZBbwkEly2Rb6gxQwJwi35rAUzMZs/hGmg6CDQlWBgoAajU9TAxpiFFBz5lnHKCqWWsOAXbk/mHzgLaOoShSSkAKBudFA2YxpkTwpoyqy3Ma/uIP4bWZJfp05QD6bUYbR2AFzsRPJtI9AZsmIPHCmIkwEyYkiKUm8XgQF2kEIMBBcXSzAFRkqydjWTztGmq5jSln+0/SMnAOeB8N74hP9Rc9B+GPqnZvsvJCQrADtGH7Hy2RiA1CfoY+t8FqEBIRZxZoCciiloNkgWg1S2TZoqWQCPPaIGeHAv/joIASuPvGJ7U8LxIJSLm8b6oluM/VozvFE3z0gPjNSkuX6RUheG28F9oJZTOU+phZAauirCtSHP75ERPiMsKmd0PkHuWf6k+cIeGVLEciD6f5940XEyBPmKTmV4G2NgCOX3BgLpckGV/ckKHkoYk++L1iinlDD8Olzz2hkJRTMLapHqyiP/QesVU8sYSSWDvcZD+n86wAdfTFTK1wJHp4f0gaSkgukeW/SHEiaFug+HPAo6uPhOz26NAs2VcJNmz5Zk/RvKAFnpCr5EcvO+/1gVSGU+RLH/HOCqclWJJ1Fjq4uPeIiWD3exJHqx9oDScOT4bi+segiglkpsMo9AYiYgwHOmsY0U2QBaM/xaW6rQA4qWMHSpuIWhQpBAvD3g8nwgkOTkD9Ty8oCcimJztBiaUgRdOmBmZSjsPCkemcApqSksoBPIn7QF82nKgQQWIbIxlKmQUKKT/nnGmnVJFwSDuDY9W16wmrqkzD4yCd8oB52XrFpACClIDqKlZOwtDSdx6qKmE6WQMzLGIdCoBhHexfAEVMlIW/hJOHQ7PvlG1ldn0yklMtAGLNhnqx5QHOBT1VNOVuy0G5uwIz8iLxja/i1clSkJmKZ2CQGF8g/nH0js+lKJEwgAOoi3kM4G/6QFkkNm5DB+oMBheDV1QxWBPK9WSCNNHc+UO+HzDMLmZjB/tYh9+mxDxs6LhqUi9+sDcTWj+lPoID5f234UCCsC6T7HeMvwXh6yoqBAKQSHDuQMm16RvO0E0OoWZsoU09EkMpOerb/AKwGPnoaaoM2Jiw0xAKbyeNDw3CuYJqywSElfNSWAYak2LQh4l/3lK3VZtsvtD3hiU5qsM976ltT8ID9dIB7SkzFFWT2SDsClI/9/SBKmYE4gpBcECyrEqBU7YbG2+kMZEzGE4MKV/LivizcYnAxGBqxIm4wBhnhvAq2Ipew3LKLb22MBQ6VW/pubvpiJy/4xCqmYJWKZYqFlZkDTENRoDnY5iBZs3CpSVDC5c2LkOFEdWBHWFHE65S1KUrew0CcgPYQBUleFQu7jTJxcQRRL/mpRoFKIHI39YWUs2+IlgEnzLN5Q57O4VEmxKWBPTP85QG34TJGEvHoAkKLZGPQGLm8WSYU1tS5eHR4aBkIW8ZoChLwFUnCReC5FSpKikgAAtiys+V39oVUK2faDZi1eCYLeJjpqDfygNKZ5KGBIGpJb1PxAe/SBESqd2USFHl++XMwdI/mJdxkAxDgFxrFM2WhIOqjmT+jfQQCjiM9OSSW3eEa1DSGNfJe7Hzt9coElSLiA33YHiQTLTuCQr1f7xvOJ8UAkkg3Nh1MfFuzVWUzFDcYvQ/ofaPovD1CaAVXASWHM2f0gNXRy8NKH1v6wOKzulO7gi/I/pGZ/h6gnAJry3a6rgaRp+A8NTKSp/EVZknFbZyTAGzeJgptrGY4tW3sbQdxGiwEmXkb4eXLnGfqLkwCutUClSlFk7nqzwu41x2XLT3clWNZsVfKka5a/hiXa2YEyCkasPcH7GMSgQDKrWFAKAbVvzyjip5Pd3+Es3N3B+3lzihR8I1eDKLh5X4iGTvp6QDQ1fdyiXcFQKR5FxyIYGLqniap0sJwF2zxEAdIskcGDMouNonS02A4TlpALjTzVBlLcDJwSQNn2iwcAKgSFpc7qAfq8PkSBoYsTwXHcsPaAydVwYy0nEASL2ILZ7dPeG3Y+n8CrZ388mhjxDhCmsB6n8MS4BT4EMbEqJPrAayTIGEW0j0XSi4j0BkE094T9rEfyo3Z4eFDAk4SS4Uz21cdHhVx3s+KiZ/D04muPjmTEsgDcFg+rAbQGC7N8JXPUEIGrqOw3MaGZwgzFhKUkSZdsviOqvO0fTeBdnJVJJEuULt4ln4lHc/pAfFJQQjAAeogPmffzJMzuy6pZyucXRx9I9VKQbu3VP3EE8bkKUSFBzocujiF9LWlsJAcWcwC6rlvcC39RsPLfyiiaMCHOarf8TsOf06w4qJ6dBiXsAPcnIdYr7N9n119WmUScPxzFC+FAZ77nIdXu0AT2D7KT6pYmpARJSfFMXYEXCgjc+wv0jacV4J3MsqlLKZOJKfE7lyASgnQ/vG3VRS0SxJQyJEoAKA1y8MZ/wD1AmyUU+KoNgQZcsFnUm4fe4ygElNMpLBaJmIbKPpnDL+FpyMQlgDmVE+5zgXs9xCUtILJuH0+8O5k2R8RbEBALU1EqWDgGemIlvI5QoqZgAKzreJ8R4inEyPF0+8AqkrWQV+Q0EBl+06CtBWdC4HKM5ISgkAkj0b1jfcap3lqG4jPcP4OJskWvcA80kg5cgIAOgmKTMcJdiwHIaX0jWLCCjGrCCo/9tJsHyvmc9PeMpMpVyjhWltlPmP1jR9niSFBASFNeZNIt/s59BAc4ZPVdCnxJOG+dsnGeTRbXqwsVOOob3jQ8C4dLxrWHW5+M/MwDtsHeCO0ndpkqxgYWy3gEvDahJA33h7TqSoXzjC8HrQl0ksHdJOx0ffOHcriCmYXfI/n1gCOJVqisol2SLKVq+ydzFslaEhKlKADsHt6vASylCXN2Gm+Y0j1RRpmSihewLagwD2g4qlYOEOxYx6MxRTzJGFOXR7iOwG1XTrkgOcSR8w05K2z/wAQbQz3Dgty184PMvX88+cLp/DEu8s4DmzeEnpp1HvAMZXESLKDc9PSA+Jzkm4vFEyrWm0wMTYE/CeQVk/VjyhXxCYpAJFxqnUCAoqkgk26xi+I0JVOPdglklRGQAGr6Zxp53EElLg9Ijw7g/fIXiJSldlEFiQC7J/XKAyMilmTD3cpOI6hOQfIqVkOp8o3HZCaeGpUFpSTN+dLliBYEm+8MJVNLko7qUkISPqdSdTzN4q4nIBlYSXyD87MX6wGjreIoVIld3dK5gxqOmrkcz9YxP8ArQnHKkTUhwlRCmFg41Ol4opMV5ClEBWXI5xpOES0zpMylnpBDFKt75EexBgPmfB6aYUeBahtyMd4bWzllpii4LEZMRG+oOyn8MooSoqQfhKhdti20Lu0HZ2ZJX/ESw4b+YlswPmHMQEeHyDoIOMvQwLQVylAOGic6qvADcUYAvEeBUTSJf8AcArzUX+2v7wr4hPMwKw5ZDmY2gpMCUJbwhIAz2JGY/uEAJxLhMpaGUn1jKSezDTkeImSXUpJ5GwfbTyjdT2KRb75DR8v2EUcIpcZJVlp5QB3DpYwhksBkGb0jNf6jLamV5fURsqhQQMwOsYjth/NUiXYgl1dB+CAwvCJ4WRLWPCVOCTYYWNxqPDkI20mjBuVPa1sILbDQZgPtHOH9nZSEjugyj858RvoHBw+kWVdEQgqUtSsyS9mAvYZEbcoCEogva4IcZhNnzNjp6+UNqHhyCkvcqzO0JFzxglEEgqZibEpbEHHNveGVLPWkEgWdngD5NElIbACBkR947BPDpwKblo9AadYYRQtLD2gqdA0029YAdUsMQWIIYg/l4S1NGZYOFyjVGZTzRuP7fTaHkuKSi+v+IDAyODFVYiWkjulvMUx+UXLdSUjk8bUyWDAM1gBZhkPZoEFOET1AZqRiSMhY+K4yd025c4ZS5gULO22o1ZUAEEsBoRbd+fTP2hdWqNwdSNbW++cO5svZvWE9awDFtxlAJeJOhRXmM3F8Kk2f/baI0/aBIUmYxJAZQ16g8oMUxcOHs/Q7b5ERkZ9ORNmJH+4DTCfoxB9oD6jQ8bTMwsRhUNfsd4aTV2uMSY+VcKnKl80E33Sd2ja8P4kpgFXEBkuPzU089SQCEK8SeT5jyP1jiZipiA3zRpe2fDkTJPeYfGkOOmsAcFpkgIG1mgB5XByDLADDEPMuDGxnSwUuANhloTsXPhSNBnGe43VkNgOFThiz3dgwNhds4xFBwqcuZMUuYsqlzCjFiOaW1fmIDfzJ3hI1AUPN8P3iaKkpGBBbdWbcusLEky0jN2HO519R7GI94AoDf1B0MBbWfCVLU2pUVb3d+mkDcP4ck+MgsbgK1s+IjQO7Do8XT5aZiEpLkJZQfVSC/29hB8mbi8KncXd/iG4fIwACqhSCESw6SoAklghJuo7m1g245t6pnKKSHsfR8h6hoKmyr4mtsC7td257wNMlAhyc2y9YBXNzThHhSLnYlv0MOuEYVSfCXL3H6QuqZktI7tDEm+7N+e8EUShLySAWd84BmgYY9Eu/ASl1JNo9Aa+Yom8DrBcRfOJB2ilZdXSAqWRf0/aIFy2u+0ewg3EWInABsyIAGpKUzJRWRiUVSwH+IFJWRfP4EmPTKZjjl+EsxHykDQtlmb6e0B9pCgSkzlO8lQWkixSoWboXY9YZTZcxQOGYAR9Q/LLzgBJc4MTclNin5hy9+kLq1YmJ8LWvvrrf81i6vRNSQpkWtiS7tkcQe4vl6QunICld5LJRMLOPlVo/PqN4DplAJdOSk4svy9zGb7Qy8Kpc1L28KtPCqw929TDyTUg4k4WuSUvdG6Xa42OxiNfRpXKUjcMLdW6QCKkBTMYAKSpnHS245Hzj6P2X4eQAMPgzD6Rg+BU2OXiIu+HzTn6sn0j6vwWpPdJBDFIaAT9sgEyepA8nvGPkVASXjTduJh7oc1RkkyXTAFTZ/esEu+NJWp2wpStJYHUlrm4vyg/+ECDN2VMKg9s0SzfyiaJr0i1AfBKUp9QUJLswLZTD5iJ8QXhJb5sugSByvZ4BZXp8bA5Z+YTp5qgZaVYnwuUmxfp9IumTB3qhyG/9SsvQQNPmJQSQbl3BDPzH5tAQqKhTOkh3dnbPT1+sSVxeYw/lMR8zvk2TaZQLPqEKdlM+hzfM3HtAMqqmZJy/NoA6fxpZJ8I5ltOW0LqivWqz+Q/NotkUilMCQG/LmJpky0fEQAHY6/TPKA5weU0w4viKAfInn9I08iXytyhNInBYThzCQD6k/QQz4nxISZaUKOFSs1bDaAecKoEKSbD0j0H9ksK5OLHifaPQDWunpZgbwuMy/I2fyF/WAK+hKFYpZO5GnltBFHME2WWzGYNrAQBUyZ6nLlEUUyQQQ/O+sAiqU2Ih05HcMW/PKDwXAKTY/mkAj7bSnpZyQH/AJanPNrX1L/aDeFkzJMmagl1ISrzIH3s3WLuLSccvCciR9YWcLkLkIWgZIWWP9qhj8rlcAZVTFWxpcdG9oTVgAfDiQTdwkkAgZjaGShVE+Gan/kl4EXSVGtQkE6CWkZnnnAJEVAE+WrEklQwLbIubKALkEFrbE3htUq2JOn7Dm8K+L0EzCp55KntilgjkfCLHm8WcInmYjZTspj81n05wDzgtEGSGsST5klUa+VIZIELODyNdvtaHKliAxH+oFQ3dh/m+gjLIqjhaHfb4lawwfAHI5HUDXKEvDClSYB32R/myqiWQ7Ob5MtNwbH+g/8AlE5k7EmXsUJ5/KHvzwn1iHZvwT2/rDf8h4k+494MlSxhwgOAGHQWEBma0OtZDhgltb4jzvnFaqjDKQVBln4kvZIfTQlvrDdVCCZhazi12skHpvC3ilC4udPcW21zgEdRUKuGH5+CAZ1ZNADEDoPKDUFrF87RGfIBy/OUAHVV018IWXO3P8ESTNYs5U2ZO8QoqCbPWvuk/Mz6JAtnvG67A9lf5pmTUgplsEgi2LNxu1oAD+GXKTLVMGArOMA5hIDBxo5ctEZ6DPU68RGQYEiNV2tlJVUpScgAPvFEqSyhhNuQaAI4HO7qXgZm5M8ehzTUmIR6Arl8QQq5z2LezQvnzjLKpgFgzgHQtl5GMfxGkmIm94gOxuOWsaGirUmUp1A4rEMQQbb3eAdjBMAUj4Fh89fLLaA5cxSCUWLZPt+0KOFVCpKiL4H8vLaHVTMSsYkkOL9RAG01UFslVi4PVopreLS5FUhK/wDtz04cWbLR4kggaKBV6CApasvbzgGtkqqZyJSCP5f81SmcgJUAAnmSW6PAaaWJavhxCzsQz6+nrFE2Qm/hLkWcgZ9LxZIkqwBIJSlJsWGJLaeINhzhdXVqpYJKpswbol4U6ZOoONczeAF4kJgY4ZbcyU9NIUcCpV/xKjYJwuoJcgqexvyf2i+q4ypYUmXJmFwzrDZ2LMSYadkeHqlodZJUS9yS2yQ7wGs4VKATFk1VjHZIYQNXLIDwHz/jtSf4m7s4FtThWb+ifWBqaiEuYQPhNxyuR9ngbikwmsWCfCWwnZSbj63g6TUjDiV8nxafCPE7ZthX13vAFd0UkLFmIAOVzZn30hwlLEjOw2Z3v+frCxakz+5V8lpqRkWSwS4yDKdTZuBpDZEzEbjVr+TF4AdcoOoZHF9AB9hCqsQThB6GGuFSzilglyTY6FWvtEk8MWQboxbYnPqzQHz3icvC/LSBqNK5iky0h1KISkc1Fr8rw87UUK5LmYhSX+EkWNtFCxj3+n1LjnlX9ADWe6i7/wD5PrAfQuyHAJMmnEspdYUoKV/UoHNtHzg6RhQFqBAQlTHYAAZebwfMo2lLUgATVJZ8rgMA/oHjF13aiQmS2F/lmyz8QI8NukBTxWaVVBWNXz2ygmhlgqGnKFK3JSVF3Gf6wx4UT3lrtaA2VKjwx6PUoISI9AIxQJFmGkZjtbw4IQky7TCu3Qb7iNlIp8SjfLbfP7xn60d7OJyRL8IfXcnzgE1BXGyJiQFnV7Ho/wBIMUjDyUMmygfilLjNgwA/G9IWrq5svwrBWB/5AdcjAG1VeoFgGPt1ELuFdoJtPWpKE4++aWU5FlKBBB0IN/WAqniqHYqA5E39DCibxUJmy5gIJQoKtqxdvS0B9mXLM6wUU6lBLDz3H6xydPmSn71KikWJCXHT8ENKKQhUsKzsDi5NYgvtFE9eOYmWMRdJU4DBgcPiUNzZszfYwCykSFuoJUlAfwlJRe+QNyMs4YUMhkjmL+cWSpFgk9M+m2Txa1wNoCxR0gLi8yzPpB532hJxudhStRsAkn0DwHzepUJi5p/vUUK2wFm+nryhnwqWVJExaWMx8SdAlCSMZ6sM9BzjK0UxSiTZzcsbPqR+fWNquuxUkmVKlzJi1S2UZSSSkJOEkqA8JJBG7eThcmrYsLJAAF7Wz+w8ukMKNPegrUoplDNQObZJSfQvo0KOz/ZqpnLJmy1SpSSwSQUqUBkAFXAyuf3jSV8kS0jvgEykCyPkDZYtD0y6wAsqTU1OGXTIEqnT/wDapw7baq6+8OV9kAWWalRmCzhICd2KbvFVFxhOALmTky5VmR82QIxKNkuCCzai4h7KrwsAhKgnQkEPzFsucBTQTQpJlzCFqTZTix28JfRoC/8Ai0qXNM6nSJa1BlJA8CmLvhFknmIrr0zEzhNlpxNmGzHUDO+cF1HaNCAMcmeCQ7CWVehGflAFoq2GGaMOxex6EfTOPlPavhD1szAxSpaVaa4SfvG5l9u6GYvulFaFKs0yUoA8i4hB2hox/FPLIKPCbqfQG24gBpywXQzkbZxZwqq7tRzMelJF1HMnP/EDSTiWW1LWgPpNIXloJ1Dx2AqpeCXKGw/SPQEZ7SpZO4JP50aE0mns/n5mNFUUomHCGYlvS5j1bRBKbQGeFOTo8V1tKlKCSBDJPK7Qt4vOuB6wHzPinDcU1Sm6Rna+RhL6R9B4klzbV/z2hFw6SDVU+IOBOSVDklQUTfQAEtAfVuCypkukp5CgUrRJRjfNACACn/cbj12h3wdfgAUwYFIbYAD1ziikmhZXhUlQ5G5zzidPZRBTl+r/AHgBwppig+Zfn5+3tBDwPhAmlgCVEuX0DN9X9tovVaAljjO8cW4KGBxkIY3DKzcbM8O5gIc6RnkyzNq0AO0s4leYIA9veAZcK7IU6mVNkpUEMQCkAPoGGkaenlBLAAAenpBNOkYQBt7gQBXLYjY2MBLG5cZPaBV8MlzJhWty6cBQbyzzKd9NuUTl5G8QmySWIUQ3v1gL08LpykpMtGH+nAlj5NBFKhEoYUJLXNyTmXzOnKFLKBsSeTxZLCt1QDaasH5R6CBJlQQR4Sd9oDVPUnOOp4jh+I26D2gL+IcJkVKcM6UlQ5i45hQuOsYeroe5mrloOJKCzqLqyBudWdo+hU9QpWQtztGF4tJxTpygfEVHptAJ5KD8Tlsm06ww4HSpXMPIvAkxBSkAHr16Qx7KqaaoGAb8d4hIlFAn4rg4W8n+0dhX/qKoJXJDD4SfcfpHIDezmTdgDlGer60lxDysBblGdqkh4ARdUEJcm5LDc25QtqpoKTdnvEeMLHeol3skqLWNywbnnC2dNWlgHbVmJ8xn6QEaiW5csAAPaEUhYFQtQZgknpiI/eOcd4mXwB9yq/hysdHO0ZmfXqTM8LgMxG4gN/2S4+UTVBav5SrOcwTz2+kfRUJClBWrabfn0j4gD3gAFk/WPp3ZGpmIkNUGyEuFPcoAtiO4/SAdU0v+dMOzAchhDwWJblzAPBJxmYpirYy4DMQnQHmzPzeGfdueUADXzHFjE+yVOko75IfvFF/JwPIpAPnGe7V8WElJYYlEhIA13y5PBHBuLTZQZEtapSrpBGBSeV7KbINpAbMzMKm0Vcdf3iqrl4nPsIWTK2fMSwpZ19fAkjyUqJ066gElUpfMAAvzsYAyTLBzFwYMmygGOmsKZlapFzKnHpLWfdIIES/6vMWnw000+aB7FdoBl3IMRMloWSq2cp0JQmWvRM3Glz/uCCPQmFa5tctRlLKadZ+EtjB5pU4B+sBopykAOshhvCWu7W0krULUNEjF75CM9Udmpql4KyZMOL4JiVEIUdrMArkeecFU3YJKU+FQVqkrBIfmx92gKVdtJ80qMmWEJsHVc9WFtYzdTxsoUXJWsuWZtcydM43dNwAiV/PWlK2+FFkA9c1e3SMjxGiTiUQLgN5vAFUAK0px2Ks/PQQ4paXAQ1z7wrp5eTizBrxoOBoeY5FrNAL+2UrHNlgpfDLGfMmPQw7SURmVKmdglI9ifvHoDV8TFoz0+UHeNbWSwXhLNpGB33gPmtTUFdZNbJLJHkH+pMRqgLksEpFzA6ZpRNnKJYlavEdnOfpAU8Lq1925RJSXUrIrOjcoDK8Sql1CyEOUJyvbrB3CeyNRVrCZIDJAxzFFkh+eZPIR9N7N9hqIMohSiPEp1+FXIjJv0jZyEypaPClKU6BIYeggMVwLsNIpUgqUZs3dTBKSM8Cf1cw1n8PCnQVAJKVAvYMUm1suphp3mOZhljFizB+t4N4b2eALqOL+35B0f/HKASdl+ETpqQXwyvlUQcSuYTtz1jUp7OAhu8V1tDaXKCQAM4KSmAxFX2CUqYF94kgBgCkuHNznfTaHFJwPu2YOWbEbny2HSNHlEki0AgRJUBk/5zgSqmzQPDJWrdij6FQMaCrpioABWG4LjloeUDpceGakDZQyPTbpAIDWVRISimIGqlrSAPIEkwf/AA6yP5iEk7ocKHR8/WGMxLX03/WJ4doDP1U4Skus4pWkxvhOmMDLrl0js5MuejArdwoG4IyKTvDmfJFyzuGUncdN29YXyZclIdBASm76QASJKkJKJoExG5GY57GFpppkp1U6zNlaylF1pvfAo5jkb84eUxVMKlKcSyGSDt/UecUzKIO6VMdx9xAZ1clNSApCi2RTkUnYjMEbGFXE+F92hWr2Ea6bwvGcY8E3+sZK5LT8w9xoYU8aCikIWnCsEvqDzSdRAIzLASTytbO2pjQ9lpLpHKFi0OyDZJtkzxsOB8PEtAAgMxX9taWmqJ8uZiKwoAsgqAZIs41u8egftB2NAraiaUlSZ+CYGaxw4VB+qX845Af/2Q=="/>
          <p:cNvSpPr>
            <a:spLocks noChangeAspect="1" noChangeArrowheads="1"/>
          </p:cNvSpPr>
          <p:nvPr/>
        </p:nvSpPr>
        <p:spPr bwMode="auto">
          <a:xfrm>
            <a:off x="155575" y="-1912938"/>
            <a:ext cx="3067050" cy="3990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media.nara.gov/media/images/27/8/27-0701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962400"/>
            <a:ext cx="2209800" cy="2895599"/>
          </a:xfrm>
          <a:prstGeom prst="rect">
            <a:avLst/>
          </a:prstGeom>
          <a:noFill/>
        </p:spPr>
      </p:pic>
      <p:pic>
        <p:nvPicPr>
          <p:cNvPr id="2058" name="Picture 10" descr="http://media.nara.gov/media/images/27/7/27-0679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676400"/>
            <a:ext cx="2209800" cy="2362200"/>
          </a:xfrm>
          <a:prstGeom prst="rect">
            <a:avLst/>
          </a:prstGeom>
          <a:noFill/>
        </p:spPr>
      </p:pic>
      <p:pic>
        <p:nvPicPr>
          <p:cNvPr id="2060" name="Picture 12" descr="http://t2.gstatic.com/images?q=tbn:ANd9GcQ2GlHU5RH0Hov87auY8ZnTpJ2LCjdSogkgYvsyqPnF9bdIWtai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41" y="1390649"/>
            <a:ext cx="4317959" cy="27241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705600" y="2057400"/>
            <a:ext cx="175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Describe the events and average American’s life in 1929- the 1930’s…</a:t>
            </a:r>
            <a:endParaRPr lang="en-US" sz="2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Stage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Summer 1932- 20,000 WWI vets arrive in DC</a:t>
            </a:r>
          </a:p>
          <a:p>
            <a:pPr lvl="1"/>
            <a:r>
              <a:rPr lang="en-US" dirty="0" smtClean="0"/>
              <a:t>Promised bonus $$$ for war service, but…</a:t>
            </a:r>
          </a:p>
          <a:p>
            <a:pPr lvl="2"/>
            <a:r>
              <a:rPr lang="en-US" dirty="0" smtClean="0"/>
              <a:t>Not supposed to be paid until 1945</a:t>
            </a:r>
          </a:p>
          <a:p>
            <a:r>
              <a:rPr lang="en-US" dirty="0" smtClean="0"/>
              <a:t>Vets unemployed and desperate… want $$$ now!</a:t>
            </a:r>
          </a:p>
          <a:p>
            <a:pPr lvl="1"/>
            <a:r>
              <a:rPr lang="en-US" dirty="0" smtClean="0"/>
              <a:t>Become known as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“Bonus Army”</a:t>
            </a:r>
            <a:endParaRPr lang="en-US" dirty="0" smtClean="0"/>
          </a:p>
          <a:p>
            <a:r>
              <a:rPr lang="en-US" dirty="0" smtClean="0"/>
              <a:t>Hoover’s reaction adds fuel 2 the hatred many Americans had 4 him already</a:t>
            </a:r>
          </a:p>
          <a:p>
            <a:pPr lvl="1"/>
            <a:r>
              <a:rPr lang="en-US" dirty="0" smtClean="0"/>
              <a:t>Many blamed him for the Depression (not true though)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Congress agrees to only pay for vets trip home</a:t>
            </a:r>
          </a:p>
          <a:p>
            <a:pPr lvl="1"/>
            <a:r>
              <a:rPr lang="en-US" dirty="0" smtClean="0"/>
              <a:t>Protests continue</a:t>
            </a:r>
          </a:p>
          <a:p>
            <a:r>
              <a:rPr lang="en-US" dirty="0" smtClean="0"/>
              <a:t>Hoover orders US Army to remove vets from site</a:t>
            </a:r>
          </a:p>
          <a:p>
            <a:pPr lvl="1"/>
            <a:r>
              <a:rPr lang="en-US" dirty="0" smtClean="0"/>
              <a:t>Gen. Douglas MacArthur drives them out of town completely!!!</a:t>
            </a:r>
          </a:p>
          <a:p>
            <a:pPr lvl="2"/>
            <a:r>
              <a:rPr lang="en-US" dirty="0" smtClean="0"/>
              <a:t>Threw tear gas, prodded soldiers, and their families to move w/ bayonets…</a:t>
            </a:r>
          </a:p>
          <a:p>
            <a:pPr lvl="2"/>
            <a:r>
              <a:rPr lang="en-US" dirty="0" smtClean="0"/>
              <a:t>1 vet was even killed!!!</a:t>
            </a:r>
          </a:p>
          <a:p>
            <a:r>
              <a:rPr lang="en-US" dirty="0" smtClean="0"/>
              <a:t>Doesn’t help Hoover’s public image</a:t>
            </a:r>
          </a:p>
          <a:p>
            <a:pPr lvl="1"/>
            <a:r>
              <a:rPr lang="en-US" dirty="0" smtClean="0"/>
              <a:t>Hungry vets being attacked by US Army</a:t>
            </a:r>
          </a:p>
          <a:p>
            <a:r>
              <a:rPr lang="en-US" dirty="0" smtClean="0"/>
              <a:t>Hoover didn’t order MacArthur’s action, but he took the blame for it</a:t>
            </a:r>
          </a:p>
          <a:p>
            <a:pPr lvl="1"/>
            <a:r>
              <a:rPr lang="en-US" dirty="0" smtClean="0"/>
              <a:t>As election neared… no way Hoover would be re-elected!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Reaction to the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Bonus Army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xplosion 1 11"/>
          <p:cNvSpPr/>
          <p:nvPr/>
        </p:nvSpPr>
        <p:spPr>
          <a:xfrm rot="463348">
            <a:off x="5895729" y="-6061"/>
            <a:ext cx="3392340" cy="176616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3) Define Bonus Army and results…</a:t>
            </a:r>
            <a:endParaRPr lang="en-US" dirty="0"/>
          </a:p>
        </p:txBody>
      </p:sp>
      <p:sp>
        <p:nvSpPr>
          <p:cNvPr id="13" name="Explosion 1 12"/>
          <p:cNvSpPr/>
          <p:nvPr/>
        </p:nvSpPr>
        <p:spPr>
          <a:xfrm rot="21060877">
            <a:off x="120839" y="4535655"/>
            <a:ext cx="35814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2) Public opinion on Hoover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uiExpand="1" build="p"/>
      <p:bldP spid="11" grpId="0" build="p"/>
      <p:bldP spid="8" grpId="0" uiExpand="1" build="allAtOnce" animBg="1"/>
      <p:bldP spid="10" grpId="0" build="allAtOnce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Roosevelt Takes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Election of 1932</a:t>
            </a:r>
          </a:p>
          <a:p>
            <a:pPr lvl="1"/>
            <a:r>
              <a:rPr lang="en-US" dirty="0" smtClean="0"/>
              <a:t>Americans hear the hope the so desperately desired</a:t>
            </a:r>
          </a:p>
          <a:p>
            <a:pPr lvl="2"/>
            <a:r>
              <a:rPr lang="en-US" dirty="0" smtClean="0"/>
              <a:t>Voice of Franklin Delano Roosevelt</a:t>
            </a:r>
          </a:p>
          <a:p>
            <a:r>
              <a:rPr lang="en-US" dirty="0" smtClean="0"/>
              <a:t>FDR</a:t>
            </a:r>
          </a:p>
          <a:p>
            <a:pPr lvl="1"/>
            <a:r>
              <a:rPr lang="en-US" dirty="0" smtClean="0"/>
              <a:t>Governor of New York</a:t>
            </a:r>
          </a:p>
          <a:p>
            <a:pPr lvl="1"/>
            <a:r>
              <a:rPr lang="en-US" dirty="0" smtClean="0"/>
              <a:t>Democratic Candidate </a:t>
            </a:r>
          </a:p>
          <a:p>
            <a:pPr lvl="1"/>
            <a:r>
              <a:rPr lang="en-US" dirty="0" smtClean="0"/>
              <a:t>Promised… “Change”</a:t>
            </a:r>
          </a:p>
          <a:p>
            <a:pPr lvl="2"/>
            <a:r>
              <a:rPr lang="en-US" dirty="0" smtClean="0"/>
              <a:t>Sound familiar???</a:t>
            </a:r>
          </a:p>
          <a:p>
            <a:r>
              <a:rPr lang="en-US" dirty="0" smtClean="0"/>
              <a:t>He pledged a “new deal” for the American people.”</a:t>
            </a:r>
          </a:p>
          <a:p>
            <a:pPr lvl="1"/>
            <a:r>
              <a:rPr lang="en-US" dirty="0" smtClean="0"/>
              <a:t>Easily swept the election in 1932</a:t>
            </a:r>
          </a:p>
          <a:p>
            <a:endParaRPr lang="en-US" dirty="0"/>
          </a:p>
        </p:txBody>
      </p:sp>
      <p:pic>
        <p:nvPicPr>
          <p:cNvPr id="9218" name="Picture 2" descr="http://www.whitehouse.gov/sites/default/files/first-family/masthead_image/32fr_header_sm.jpg?125088457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00200"/>
            <a:ext cx="3733800" cy="2243328"/>
          </a:xfrm>
          <a:prstGeom prst="rect">
            <a:avLst/>
          </a:prstGeom>
          <a:noFill/>
        </p:spPr>
      </p:pic>
      <p:pic>
        <p:nvPicPr>
          <p:cNvPr id="10242" name="Picture 2" descr="http://t1.gstatic.com/images?q=tbn:ANd9GcTucBSFAarzPn6-24p7dFygFDSvXZ8DgGbsJog7HtP70ca4Tv2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836482"/>
            <a:ext cx="3429000" cy="3021518"/>
          </a:xfrm>
          <a:prstGeom prst="rect">
            <a:avLst/>
          </a:prstGeom>
          <a:noFill/>
        </p:spPr>
      </p:pic>
      <p:pic>
        <p:nvPicPr>
          <p:cNvPr id="10244" name="Picture 4" descr="http://www.americanthinker.com/articles/assets/Time%20cover%20FDR%20Obam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3822872"/>
            <a:ext cx="2514600" cy="3035128"/>
          </a:xfrm>
          <a:prstGeom prst="rect">
            <a:avLst/>
          </a:prstGeom>
          <a:noFill/>
        </p:spPr>
      </p:pic>
      <p:sp>
        <p:nvSpPr>
          <p:cNvPr id="7" name="Explosion 1 6"/>
          <p:cNvSpPr/>
          <p:nvPr/>
        </p:nvSpPr>
        <p:spPr>
          <a:xfrm rot="463348">
            <a:off x="5455968" y="232332"/>
            <a:ext cx="35814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4) FDR’s full name</a:t>
            </a:r>
            <a:endParaRPr lang="en-US" dirty="0"/>
          </a:p>
        </p:txBody>
      </p:sp>
      <p:sp>
        <p:nvSpPr>
          <p:cNvPr id="8" name="Explosion 1 7"/>
          <p:cNvSpPr/>
          <p:nvPr/>
        </p:nvSpPr>
        <p:spPr>
          <a:xfrm rot="21227856">
            <a:off x="240710" y="4683917"/>
            <a:ext cx="35814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5) Elected promising…</a:t>
            </a:r>
            <a:endParaRPr lang="en-US" dirty="0"/>
          </a:p>
        </p:txBody>
      </p:sp>
      <p:sp>
        <p:nvSpPr>
          <p:cNvPr id="9" name="Explosion 1 8"/>
          <p:cNvSpPr/>
          <p:nvPr/>
        </p:nvSpPr>
        <p:spPr>
          <a:xfrm rot="463348">
            <a:off x="4983431" y="3889932"/>
            <a:ext cx="35814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6) Video facts: What stands out?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Roosevelt’s New Deal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38600" y="1600200"/>
            <a:ext cx="46482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FDR knew people needed sense of hope to survive</a:t>
            </a:r>
          </a:p>
          <a:p>
            <a:pPr lvl="1"/>
            <a:r>
              <a:rPr lang="en-US" dirty="0" smtClean="0"/>
              <a:t>Not just w/ new laws, but… speaking to them directly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“Fireside Chats”</a:t>
            </a:r>
            <a:r>
              <a:rPr lang="en-US" b="1" dirty="0" smtClean="0"/>
              <a:t> </a:t>
            </a:r>
            <a:r>
              <a:rPr lang="en-US" dirty="0" smtClean="0"/>
              <a:t>were a way for him to do this</a:t>
            </a:r>
          </a:p>
          <a:p>
            <a:pPr lvl="1"/>
            <a:r>
              <a:rPr lang="en-US" dirty="0" smtClean="0"/>
              <a:t>Warm; friendly talks</a:t>
            </a:r>
          </a:p>
          <a:p>
            <a:pPr lvl="1"/>
            <a:r>
              <a:rPr lang="en-US" dirty="0" smtClean="0"/>
              <a:t>Tell the people directly what plans were</a:t>
            </a:r>
          </a:p>
          <a:p>
            <a:pPr lvl="2"/>
            <a:r>
              <a:rPr lang="en-US" dirty="0" smtClean="0"/>
              <a:t>what </a:t>
            </a:r>
            <a:r>
              <a:rPr lang="en-US" dirty="0" err="1" smtClean="0"/>
              <a:t>gov’t</a:t>
            </a:r>
            <a:r>
              <a:rPr lang="en-US" dirty="0" smtClean="0"/>
              <a:t> doing to fix this</a:t>
            </a:r>
          </a:p>
          <a:p>
            <a:pPr lvl="2"/>
            <a:r>
              <a:rPr lang="en-US" dirty="0" smtClean="0"/>
              <a:t>did it all in plain language everyone could understand</a:t>
            </a:r>
          </a:p>
          <a:p>
            <a:r>
              <a:rPr lang="en-US" dirty="0" smtClean="0"/>
              <a:t>He was willing to try new ideas</a:t>
            </a:r>
          </a:p>
          <a:p>
            <a:pPr lvl="1"/>
            <a:r>
              <a:rPr lang="en-US" dirty="0" smtClean="0"/>
              <a:t>Change the way things done</a:t>
            </a:r>
          </a:p>
          <a:p>
            <a:pPr lvl="2"/>
            <a:r>
              <a:rPr lang="en-US" dirty="0" smtClean="0"/>
              <a:t>Old way got us into this mess</a:t>
            </a:r>
          </a:p>
          <a:p>
            <a:pPr lvl="1"/>
            <a:r>
              <a:rPr lang="en-US" dirty="0" smtClean="0"/>
              <a:t>Try something; if it works … great!</a:t>
            </a:r>
          </a:p>
          <a:p>
            <a:pPr lvl="2"/>
            <a:r>
              <a:rPr lang="en-US" dirty="0" smtClean="0"/>
              <a:t>If not, admit it, and change it!</a:t>
            </a:r>
          </a:p>
          <a:p>
            <a:r>
              <a:rPr lang="en-US" dirty="0" smtClean="0"/>
              <a:t>Set up “</a:t>
            </a:r>
            <a:r>
              <a:rPr lang="en-US" b="1" i="1" dirty="0" smtClean="0"/>
              <a:t>Brain Trust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Advisors who were experts in their fields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Step- declared a 4-day “Bank Holiday”</a:t>
            </a:r>
          </a:p>
          <a:p>
            <a:pPr lvl="1"/>
            <a:r>
              <a:rPr lang="en-US" dirty="0" smtClean="0"/>
              <a:t>Temporary shut down of all banks</a:t>
            </a:r>
          </a:p>
          <a:p>
            <a:pPr lvl="1"/>
            <a:r>
              <a:rPr lang="en-US" dirty="0" smtClean="0"/>
              <a:t>Promised when banks re-open, they would be in sound shape and have the support of Congress</a:t>
            </a:r>
          </a:p>
          <a:p>
            <a:r>
              <a:rPr lang="en-US" dirty="0" smtClean="0"/>
              <a:t>People began to trust banks again</a:t>
            </a:r>
            <a:endParaRPr lang="en-US" dirty="0"/>
          </a:p>
        </p:txBody>
      </p:sp>
      <p:pic>
        <p:nvPicPr>
          <p:cNvPr id="8194" name="Picture 2" descr="http://www.anglonautes.com/hist_us_20_dates/us_20_21_pic_roosevelt_cb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28800"/>
            <a:ext cx="3381884" cy="411480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463348">
            <a:off x="5455967" y="232332"/>
            <a:ext cx="35814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7) Define Fireside Chats, your thoughts…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 rot="21339561">
            <a:off x="216472" y="4896292"/>
            <a:ext cx="35814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8) Set up what to help advise him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Hundred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624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Bank holiday only 1</a:t>
            </a:r>
            <a:r>
              <a:rPr lang="en-US" baseline="30000" dirty="0" smtClean="0"/>
              <a:t>st</a:t>
            </a:r>
            <a:r>
              <a:rPr lang="en-US" dirty="0" smtClean="0"/>
              <a:t> step in FDR’s New Deal</a:t>
            </a:r>
          </a:p>
          <a:p>
            <a:r>
              <a:rPr lang="en-US" dirty="0" smtClean="0"/>
              <a:t>9 March 1933- called Congress into special session lasting 100 days</a:t>
            </a:r>
          </a:p>
          <a:p>
            <a:r>
              <a:rPr lang="en-US" dirty="0" smtClean="0"/>
              <a:t>During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“100 Days” </a:t>
            </a:r>
          </a:p>
          <a:p>
            <a:pPr lvl="1"/>
            <a:r>
              <a:rPr lang="en-US" dirty="0" smtClean="0"/>
              <a:t>FDR sent 15 bills to Congress</a:t>
            </a:r>
          </a:p>
          <a:p>
            <a:pPr lvl="2"/>
            <a:r>
              <a:rPr lang="en-US" dirty="0" smtClean="0"/>
              <a:t>All designed to help tackle the Depression</a:t>
            </a:r>
          </a:p>
          <a:p>
            <a:pPr lvl="2"/>
            <a:r>
              <a:rPr lang="en-US" dirty="0" smtClean="0"/>
              <a:t>Congress passed them all</a:t>
            </a:r>
          </a:p>
          <a:p>
            <a:r>
              <a:rPr lang="en-US" dirty="0" smtClean="0"/>
              <a:t>Laws had 3 goals, known as the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“3 R’s”</a:t>
            </a:r>
          </a:p>
          <a:p>
            <a:pPr lvl="1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Relief</a:t>
            </a:r>
            <a:r>
              <a:rPr lang="en-US" dirty="0" smtClean="0"/>
              <a:t> for hungry and jobless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</a:t>
            </a:r>
            <a:r>
              <a:rPr lang="en-US" dirty="0" smtClean="0"/>
              <a:t> for farming &amp; industry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</a:t>
            </a:r>
            <a:r>
              <a:rPr lang="en-US" dirty="0" smtClean="0"/>
              <a:t> the way economy worked  so doesn’t happen again</a:t>
            </a:r>
          </a:p>
          <a:p>
            <a:r>
              <a:rPr lang="en-US" dirty="0" smtClean="0"/>
              <a:t>FDR wanted to not only ease suffering, but make sure never happened again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http://media.salon.com/2009/01/what_can_obama_learn_from_fdrs_first_100_days-360x30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9089" y="1600200"/>
            <a:ext cx="4020976" cy="342900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463348">
            <a:off x="5455968" y="232332"/>
            <a:ext cx="35814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9) The first laws he passed had 3 goals…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 rot="21424115">
            <a:off x="4159219" y="4938819"/>
            <a:ext cx="35814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10) Video Facts!!!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 to the </a:t>
            </a:r>
            <a:r>
              <a:rPr lang="en-US" i="1" dirty="0" smtClean="0"/>
              <a:t>‘New Deal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Some thought New Deal went too far</a:t>
            </a:r>
          </a:p>
          <a:p>
            <a:pPr lvl="1"/>
            <a:r>
              <a:rPr lang="en-US" dirty="0" smtClean="0"/>
              <a:t>Feared growth of federal </a:t>
            </a:r>
            <a:r>
              <a:rPr lang="en-US" dirty="0" err="1" smtClean="0"/>
              <a:t>gov’t</a:t>
            </a:r>
            <a:r>
              <a:rPr lang="en-US" dirty="0" smtClean="0"/>
              <a:t> and spending</a:t>
            </a:r>
          </a:p>
          <a:p>
            <a:pPr lvl="1"/>
            <a:r>
              <a:rPr lang="en-US" dirty="0" smtClean="0"/>
              <a:t>Feared New Deal moving country toward Communism</a:t>
            </a:r>
          </a:p>
          <a:p>
            <a:r>
              <a:rPr lang="en-US" dirty="0" smtClean="0"/>
              <a:t>Others felt didn’t go far enough</a:t>
            </a:r>
          </a:p>
          <a:p>
            <a:pPr lvl="1"/>
            <a:r>
              <a:rPr lang="en-US" dirty="0" smtClean="0"/>
              <a:t>More should be done to fix this</a:t>
            </a:r>
          </a:p>
          <a:p>
            <a:pPr lvl="1"/>
            <a:r>
              <a:rPr lang="en-US" dirty="0" smtClean="0"/>
              <a:t>Some proposed </a:t>
            </a:r>
            <a:r>
              <a:rPr lang="en-US" dirty="0" err="1" smtClean="0"/>
              <a:t>gov’t</a:t>
            </a:r>
            <a:r>
              <a:rPr lang="en-US" dirty="0" smtClean="0"/>
              <a:t> hand-outs for everyone over 60</a:t>
            </a:r>
          </a:p>
          <a:p>
            <a:r>
              <a:rPr lang="en-US" dirty="0" smtClean="0"/>
              <a:t>Voters liked it enough…</a:t>
            </a:r>
          </a:p>
          <a:p>
            <a:pPr lvl="1"/>
            <a:r>
              <a:rPr lang="en-US" dirty="0" smtClean="0"/>
              <a:t>They sent more </a:t>
            </a:r>
            <a:r>
              <a:rPr lang="en-US" dirty="0" err="1" smtClean="0"/>
              <a:t>Dems</a:t>
            </a:r>
            <a:r>
              <a:rPr lang="en-US" dirty="0" smtClean="0"/>
              <a:t> to Congress to give FDR the support he needed to keep his plan moving forward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399"/>
            <a:ext cx="3733800" cy="444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Security Act Becomes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FDR wanted to help the elderly and those unable to help themselves</a:t>
            </a:r>
          </a:p>
          <a:p>
            <a:r>
              <a:rPr lang="en-US" dirty="0" smtClean="0"/>
              <a:t>August 1935- got Congress to pass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Security Act</a:t>
            </a:r>
          </a:p>
          <a:p>
            <a:pPr lvl="1"/>
            <a:r>
              <a:rPr lang="en-US" dirty="0" smtClean="0"/>
              <a:t>Workers and bosses made payments into special fund…</a:t>
            </a:r>
          </a:p>
          <a:p>
            <a:pPr lvl="1"/>
            <a:r>
              <a:rPr lang="en-US" dirty="0" smtClean="0"/>
              <a:t>When retired everyone would get a pension from the fund</a:t>
            </a:r>
          </a:p>
          <a:p>
            <a:pPr lvl="2"/>
            <a:r>
              <a:rPr lang="en-US" dirty="0" smtClean="0"/>
              <a:t>Fund also helped laid-off, disabled, and those w/ needy children</a:t>
            </a:r>
          </a:p>
          <a:p>
            <a:r>
              <a:rPr lang="en-US" dirty="0" smtClean="0"/>
              <a:t>1936- FDR runs for re-election</a:t>
            </a:r>
          </a:p>
          <a:p>
            <a:pPr lvl="1"/>
            <a:r>
              <a:rPr lang="en-US" dirty="0" smtClean="0"/>
              <a:t>Business owners opposed him b/c feared giving fed. </a:t>
            </a:r>
            <a:r>
              <a:rPr lang="en-US" dirty="0" err="1" smtClean="0"/>
              <a:t>gov’t</a:t>
            </a:r>
            <a:r>
              <a:rPr lang="en-US" dirty="0" smtClean="0"/>
              <a:t> too much power</a:t>
            </a:r>
          </a:p>
          <a:p>
            <a:pPr lvl="1"/>
            <a:r>
              <a:rPr lang="en-US" dirty="0" smtClean="0"/>
              <a:t>But…</a:t>
            </a:r>
          </a:p>
          <a:p>
            <a:pPr lvl="2"/>
            <a:r>
              <a:rPr lang="en-US" dirty="0" smtClean="0"/>
              <a:t>Working class and middle Americans loved him and his ideas</a:t>
            </a:r>
          </a:p>
          <a:p>
            <a:r>
              <a:rPr lang="en-US" dirty="0" smtClean="0"/>
              <a:t>On election day, he won every state except Maine and Vermont!!!</a:t>
            </a:r>
            <a:endParaRPr lang="en-US" dirty="0"/>
          </a:p>
        </p:txBody>
      </p:sp>
      <p:pic>
        <p:nvPicPr>
          <p:cNvPr id="5122" name="Picture 2" descr="http://farm6.staticflickr.com/5183/5638995031_5a63925017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00200"/>
            <a:ext cx="4362450" cy="388620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463348">
            <a:off x="4768815" y="4199978"/>
            <a:ext cx="3673959" cy="20431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11) What is social security and how does it work?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Deal Programs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264152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 of most popular New Deal programs…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NRA</a:t>
            </a:r>
            <a:r>
              <a:rPr lang="en-US" dirty="0" smtClean="0"/>
              <a:t>, or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Nat’l Recovery Administration</a:t>
            </a:r>
          </a:p>
          <a:p>
            <a:pPr lvl="1"/>
            <a:r>
              <a:rPr lang="en-US" dirty="0" smtClean="0"/>
              <a:t>Regulated working conditions, hours, wages, regulated prices by eliminating wasteful spending</a:t>
            </a:r>
          </a:p>
          <a:p>
            <a:pPr lvl="2"/>
            <a:r>
              <a:rPr lang="en-US" dirty="0" smtClean="0"/>
              <a:t>Industries began to recover</a:t>
            </a:r>
          </a:p>
          <a:p>
            <a:pPr lvl="2"/>
            <a:r>
              <a:rPr lang="en-US" dirty="0" smtClean="0"/>
              <a:t>By 1934 in NC, 142,000 workers rehired at textile mills</a:t>
            </a:r>
          </a:p>
          <a:p>
            <a:pPr lvl="2"/>
            <a:r>
              <a:rPr lang="en-US" dirty="0" smtClean="0"/>
              <a:t>By 1937, furniture companies were back to Pre-Depression levels!!!</a:t>
            </a:r>
          </a:p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 Adjustment Act</a:t>
            </a:r>
            <a:r>
              <a:rPr lang="en-US" dirty="0" smtClean="0"/>
              <a:t> (AAA)</a:t>
            </a:r>
          </a:p>
          <a:p>
            <a:pPr lvl="1"/>
            <a:r>
              <a:rPr lang="en-US" dirty="0" smtClean="0"/>
              <a:t>Tried to help farmers</a:t>
            </a:r>
          </a:p>
          <a:p>
            <a:pPr lvl="2"/>
            <a:r>
              <a:rPr lang="en-US" dirty="0" smtClean="0"/>
              <a:t>Required farmers to grow fewer crops, to increase demand</a:t>
            </a:r>
          </a:p>
          <a:p>
            <a:pPr lvl="2"/>
            <a:r>
              <a:rPr lang="en-US" dirty="0" smtClean="0"/>
              <a:t>Increase demand meant higher prices = more $$$ for farmer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www.xtimeline.com/__UserPic_Large/3785/ELT200712220051508651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152900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1913</TotalTime>
  <Words>1020</Words>
  <Application>Microsoft Office PowerPoint</Application>
  <PresentationFormat>On-screen Show (4:3)</PresentationFormat>
  <Paragraphs>136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Century Schoolbook</vt:lpstr>
      <vt:lpstr>Wingdings</vt:lpstr>
      <vt:lpstr>Wingdings 2</vt:lpstr>
      <vt:lpstr>Oriel</vt:lpstr>
      <vt:lpstr>10-5 The New Deal:</vt:lpstr>
      <vt:lpstr>Warm Up</vt:lpstr>
      <vt:lpstr>Setting the Stage</vt:lpstr>
      <vt:lpstr>Roosevelt Takes Charge</vt:lpstr>
      <vt:lpstr>Roosevelt’s New Deal</vt:lpstr>
      <vt:lpstr>The Hundred Days</vt:lpstr>
      <vt:lpstr>Responses to the ‘New Deal’</vt:lpstr>
      <vt:lpstr>Social Security Act Becomes Law</vt:lpstr>
      <vt:lpstr>The New Deal Programs</vt:lpstr>
      <vt:lpstr>Popular New Deal Programs</vt:lpstr>
      <vt:lpstr>Exit Ticket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Deal</dc:title>
  <dc:creator>kristopher.wazaney</dc:creator>
  <cp:lastModifiedBy>Wazaney, Kristopher J.</cp:lastModifiedBy>
  <cp:revision>26</cp:revision>
  <dcterms:created xsi:type="dcterms:W3CDTF">2013-04-29T13:19:21Z</dcterms:created>
  <dcterms:modified xsi:type="dcterms:W3CDTF">2016-03-17T18:29:06Z</dcterms:modified>
</cp:coreProperties>
</file>