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6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A32AE1-8C35-40BF-B349-1919FD21EC62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2AA2D-E2DA-4316-9FCC-095384BD2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44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Fake Attack that started Vietnam 3:00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2AA2D-E2DA-4316-9FCC-095384BD239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49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Napalm Girl 40 years later 2:38</a:t>
            </a:r>
            <a:r>
              <a:rPr lang="en-US" baseline="0" dirty="0" smtClean="0"/>
              <a:t>  (on </a:t>
            </a:r>
            <a:r>
              <a:rPr lang="en-US" baseline="0" dirty="0" err="1" smtClean="0"/>
              <a:t>pic</a:t>
            </a:r>
            <a:r>
              <a:rPr lang="en-US" baseline="0" dirty="0" smtClean="0"/>
              <a:t> of girl)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We Were Soldiers (7/9) Movie CLIP - Napalm Air Strike  2:04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2AA2D-E2DA-4316-9FCC-095384BD239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023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CCR-Fortunate</a:t>
            </a:r>
            <a:r>
              <a:rPr lang="en-US" baseline="0" dirty="0" smtClean="0"/>
              <a:t> Son (on song title)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2AA2D-E2DA-4316-9FCC-095384BD239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143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Disney The American Presidents: Richard Nixon 5:02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-Optional with time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2AA2D-E2DA-4316-9FCC-095384BD239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355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Kent State Shootings- Ohio – Neil Young 5:37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2AA2D-E2DA-4316-9FCC-095384BD239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52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Vietnam War: Fall of Saigon (1975) 4:00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2AA2D-E2DA-4316-9FCC-095384BD239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259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5/2/2016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5/2/2016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5/2/2016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5/2/2016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5/2/2016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jpeg"/><Relationship Id="rId4" Type="http://schemas.openxmlformats.org/officeDocument/2006/relationships/hyperlink" Target="https://www.youtube.com/watch?v=hz276uryS4s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hyperlink" Target="https://www.youtube.com/watch?v=sDezRe9yqs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r_9B677RXg" TargetMode="External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youtube.com/watch?v=8T6_bpLwTrc" TargetMode="Externa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bNnvPBokN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jpeg"/><Relationship Id="rId4" Type="http://schemas.openxmlformats.org/officeDocument/2006/relationships/hyperlink" Target="https://www.youtube.com/watch?v=e9kraz6SQ60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akLUusNlXc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Up: Context Clues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1720"/>
            <a:ext cx="8229600" cy="4526280"/>
          </a:xfrm>
        </p:spPr>
        <p:txBody>
          <a:bodyPr/>
          <a:lstStyle/>
          <a:p>
            <a:r>
              <a:rPr lang="en-US" dirty="0" smtClean="0"/>
              <a:t>In a meeting in 1964, having been told that the South Vietnamese cannot fend off a communist invasion, President Johnson responded:</a:t>
            </a:r>
          </a:p>
          <a:p>
            <a:pPr lvl="1"/>
            <a:r>
              <a:rPr lang="en-US" dirty="0" smtClean="0"/>
              <a:t>“I don’t think it is worth fighting for but I don’t think we can get out.”</a:t>
            </a:r>
          </a:p>
          <a:p>
            <a:pPr lvl="1">
              <a:buNone/>
            </a:pPr>
            <a:endParaRPr lang="en-US" dirty="0" smtClean="0"/>
          </a:p>
          <a:p>
            <a:pPr lvl="2"/>
            <a:r>
              <a:rPr lang="en-US" dirty="0" smtClean="0"/>
              <a:t>Using context clues what can you say Johnson felt our role was in </a:t>
            </a:r>
            <a:r>
              <a:rPr lang="en-US" dirty="0" smtClean="0"/>
              <a:t>Vietnam?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Explosion 1 4"/>
          <p:cNvSpPr/>
          <p:nvPr/>
        </p:nvSpPr>
        <p:spPr>
          <a:xfrm rot="551023">
            <a:off x="106273" y="535666"/>
            <a:ext cx="2058392" cy="1497059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1) Warm 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xplosion 1 7"/>
          <p:cNvSpPr/>
          <p:nvPr/>
        </p:nvSpPr>
        <p:spPr>
          <a:xfrm rot="21122816">
            <a:off x="667079" y="190059"/>
            <a:ext cx="2895600" cy="21336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7) Result of war?</a:t>
            </a:r>
            <a:endParaRPr lang="en-US" dirty="0"/>
          </a:p>
        </p:txBody>
      </p:sp>
      <p:pic>
        <p:nvPicPr>
          <p:cNvPr id="21510" name="Picture 6" descr="Image result for vietnam fla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4876800"/>
            <a:ext cx="2847975" cy="160590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 is Near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83108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Ever since the </a:t>
            </a:r>
            <a:r>
              <a:rPr lang="en-US" dirty="0" err="1" smtClean="0"/>
              <a:t>Tet</a:t>
            </a:r>
            <a:r>
              <a:rPr lang="en-US" dirty="0" smtClean="0"/>
              <a:t> Offensive there had been negotiations to end the fighting</a:t>
            </a:r>
          </a:p>
          <a:p>
            <a:r>
              <a:rPr lang="en-US" dirty="0" smtClean="0"/>
              <a:t>US began to withdraw troops slowly</a:t>
            </a:r>
          </a:p>
          <a:p>
            <a:pPr lvl="1"/>
            <a:r>
              <a:rPr lang="en-US" dirty="0" smtClean="0"/>
              <a:t>Plan called </a:t>
            </a:r>
            <a:r>
              <a:rPr lang="en-US" b="1" i="1" u="sng" dirty="0" err="1" smtClean="0"/>
              <a:t>Vietnamization</a:t>
            </a:r>
            <a:endParaRPr lang="en-US" b="1" i="1" u="sng" dirty="0" smtClean="0"/>
          </a:p>
          <a:p>
            <a:pPr lvl="2"/>
            <a:r>
              <a:rPr lang="en-US" dirty="0" smtClean="0"/>
              <a:t>Allow for the South Vietnamese army to take larger role in fight</a:t>
            </a:r>
          </a:p>
          <a:p>
            <a:pPr lvl="1"/>
            <a:r>
              <a:rPr lang="en-US" dirty="0" smtClean="0"/>
              <a:t>The Vietcong intensified attacks with less US troops to defend</a:t>
            </a:r>
          </a:p>
          <a:p>
            <a:r>
              <a:rPr lang="en-US" dirty="0" smtClean="0"/>
              <a:t>Nixon resorts to bombing Hanoi (capital of north) and other cities</a:t>
            </a:r>
          </a:p>
          <a:p>
            <a:pPr lvl="1"/>
            <a:r>
              <a:rPr lang="en-US" dirty="0" smtClean="0"/>
              <a:t>Bombing intensified in ’72 </a:t>
            </a:r>
          </a:p>
          <a:p>
            <a:pPr lvl="2"/>
            <a:r>
              <a:rPr lang="en-US" dirty="0" smtClean="0"/>
              <a:t>Caused outrage home and abroad</a:t>
            </a:r>
          </a:p>
          <a:p>
            <a:r>
              <a:rPr lang="en-US" dirty="0" smtClean="0"/>
              <a:t>27 January 1973</a:t>
            </a:r>
          </a:p>
          <a:p>
            <a:pPr lvl="1"/>
            <a:r>
              <a:rPr lang="en-US" dirty="0" smtClean="0"/>
              <a:t>Paris Peace Accords signed ending U.S involvement in Vietnam</a:t>
            </a:r>
          </a:p>
          <a:p>
            <a:pPr lvl="1"/>
            <a:r>
              <a:rPr lang="en-US" dirty="0" smtClean="0"/>
              <a:t>Did not end the war…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3352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Northern troops closed in on Saigon (capital of south) </a:t>
            </a:r>
          </a:p>
          <a:p>
            <a:pPr lvl="1"/>
            <a:r>
              <a:rPr lang="en-US" dirty="0" smtClean="0"/>
              <a:t>Last Americans scramble to flee</a:t>
            </a:r>
          </a:p>
          <a:p>
            <a:pPr lvl="1"/>
            <a:r>
              <a:rPr lang="en-US" dirty="0" smtClean="0"/>
              <a:t>Large scale evacuation of these troops and thousands of Vietnamese who supported US</a:t>
            </a:r>
          </a:p>
          <a:p>
            <a:pPr lvl="2"/>
            <a:r>
              <a:rPr lang="en-US" dirty="0" smtClean="0"/>
              <a:t>Called </a:t>
            </a:r>
            <a:r>
              <a:rPr lang="en-US" b="1" i="1" u="sng" dirty="0" smtClean="0"/>
              <a:t>Operation Frequent Wind</a:t>
            </a:r>
          </a:p>
          <a:p>
            <a:pPr lvl="3"/>
            <a:r>
              <a:rPr lang="en-US" dirty="0" smtClean="0"/>
              <a:t>Largest Helicopter </a:t>
            </a:r>
            <a:r>
              <a:rPr lang="en-US" dirty="0" err="1" smtClean="0"/>
              <a:t>evac</a:t>
            </a:r>
            <a:r>
              <a:rPr lang="en-US" dirty="0" smtClean="0"/>
              <a:t>.</a:t>
            </a:r>
          </a:p>
          <a:p>
            <a:r>
              <a:rPr lang="en-US" dirty="0" smtClean="0"/>
              <a:t>30 April 1975 Saigon falls to the communists </a:t>
            </a:r>
          </a:p>
          <a:p>
            <a:pPr lvl="1"/>
            <a:r>
              <a:rPr lang="en-US" dirty="0" smtClean="0"/>
              <a:t>Shortly after South Vietnam surrenders and becomes united under communism</a:t>
            </a:r>
          </a:p>
          <a:p>
            <a:endParaRPr lang="en-US" dirty="0"/>
          </a:p>
        </p:txBody>
      </p:sp>
      <p:pic>
        <p:nvPicPr>
          <p:cNvPr id="21506" name="Picture 2" descr="https://eatitorwearit.files.wordpress.com/2010/04/mat-nc6b0e1bb9bc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-6904"/>
            <a:ext cx="9143999" cy="6864904"/>
          </a:xfrm>
          <a:prstGeom prst="rect">
            <a:avLst/>
          </a:prstGeom>
          <a:noFill/>
        </p:spPr>
      </p:pic>
      <p:sp>
        <p:nvSpPr>
          <p:cNvPr id="21508" name="AutoShape 4" descr="Image result for vietnam fla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5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Legacy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Cost</a:t>
            </a:r>
          </a:p>
          <a:p>
            <a:pPr lvl="1"/>
            <a:r>
              <a:rPr lang="en-US" dirty="0" smtClean="0"/>
              <a:t>58,000 U.S. Soldiers dead</a:t>
            </a:r>
          </a:p>
          <a:p>
            <a:pPr lvl="1"/>
            <a:r>
              <a:rPr lang="en-US" dirty="0" smtClean="0"/>
              <a:t>300,000 wounded</a:t>
            </a:r>
          </a:p>
          <a:p>
            <a:pPr lvl="1"/>
            <a:r>
              <a:rPr lang="en-US" dirty="0" smtClean="0"/>
              <a:t>Many permanently disabled</a:t>
            </a:r>
          </a:p>
          <a:p>
            <a:pPr lvl="1"/>
            <a:r>
              <a:rPr lang="en-US" dirty="0" smtClean="0"/>
              <a:t>$150 billion spent in war effort</a:t>
            </a:r>
          </a:p>
          <a:p>
            <a:r>
              <a:rPr lang="en-US" dirty="0" smtClean="0"/>
              <a:t>2.7 million U.S. troops served during the war</a:t>
            </a:r>
          </a:p>
          <a:p>
            <a:pPr lvl="1"/>
            <a:r>
              <a:rPr lang="en-US" dirty="0" smtClean="0"/>
              <a:t>They received no welcome home parade</a:t>
            </a:r>
          </a:p>
          <a:p>
            <a:pPr lvl="1"/>
            <a:r>
              <a:rPr lang="en-US" dirty="0" smtClean="0"/>
              <a:t>No thank you</a:t>
            </a:r>
          </a:p>
          <a:p>
            <a:pPr lvl="1"/>
            <a:r>
              <a:rPr lang="en-US" dirty="0" smtClean="0"/>
              <a:t>Most ignored the vets and many had issues finding work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231648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Remembrance</a:t>
            </a:r>
          </a:p>
          <a:p>
            <a:pPr lvl="1"/>
            <a:r>
              <a:rPr lang="en-US" dirty="0" smtClean="0"/>
              <a:t>Vietnam Veterans Memorial</a:t>
            </a:r>
          </a:p>
          <a:p>
            <a:pPr lvl="2"/>
            <a:r>
              <a:rPr lang="en-US" dirty="0" smtClean="0"/>
              <a:t>Washington D.C.</a:t>
            </a:r>
          </a:p>
          <a:p>
            <a:pPr lvl="2"/>
            <a:r>
              <a:rPr lang="en-US" dirty="0" smtClean="0"/>
              <a:t>Dedicated in 1982</a:t>
            </a:r>
          </a:p>
          <a:p>
            <a:pPr lvl="2"/>
            <a:r>
              <a:rPr lang="en-US" dirty="0" smtClean="0"/>
              <a:t>246 feet 9 inches of black granite</a:t>
            </a:r>
          </a:p>
          <a:p>
            <a:pPr lvl="2"/>
            <a:r>
              <a:rPr lang="en-US" dirty="0" smtClean="0"/>
              <a:t>58195 names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2530" name="AutoShape 2" descr="Image result for vietnam war memori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Image result for vietnam war memori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2536" name="Picture 8" descr="http://media.web.britannica.com/eb-media/32/91632-004-E1154D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599" y="3886200"/>
            <a:ext cx="3834063" cy="2590800"/>
          </a:xfrm>
          <a:prstGeom prst="rect">
            <a:avLst/>
          </a:prstGeom>
          <a:noFill/>
        </p:spPr>
      </p:pic>
      <p:sp>
        <p:nvSpPr>
          <p:cNvPr id="9" name="Explosion 1 8"/>
          <p:cNvSpPr/>
          <p:nvPr/>
        </p:nvSpPr>
        <p:spPr>
          <a:xfrm rot="21360125">
            <a:off x="692438" y="135071"/>
            <a:ext cx="3962400" cy="25146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8) Why no welcome home parade… is it fair?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1970’s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11-10  </a:t>
            </a:r>
            <a:r>
              <a:rPr lang="en-US" dirty="0" smtClean="0"/>
              <a:t>Involvement in Vietnam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Origins of the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Origins can be traced back to WW2</a:t>
            </a:r>
          </a:p>
          <a:p>
            <a:pPr lvl="1"/>
            <a:r>
              <a:rPr lang="en-US" dirty="0" smtClean="0"/>
              <a:t>French controlled Vietnam, Japanese tried to take it over but lost the war</a:t>
            </a:r>
          </a:p>
          <a:p>
            <a:pPr lvl="2"/>
            <a:r>
              <a:rPr lang="en-US" dirty="0" smtClean="0"/>
              <a:t>Ho Chi Minh (Communist) eventually captured </a:t>
            </a:r>
            <a:r>
              <a:rPr lang="en-US" dirty="0" smtClean="0"/>
              <a:t>French </a:t>
            </a:r>
            <a:r>
              <a:rPr lang="en-US" dirty="0" smtClean="0"/>
              <a:t>capital</a:t>
            </a:r>
          </a:p>
          <a:p>
            <a:r>
              <a:rPr lang="en-US" b="1" i="1" u="sng" dirty="0" smtClean="0"/>
              <a:t>Geneva Accords</a:t>
            </a:r>
          </a:p>
          <a:p>
            <a:pPr lvl="1"/>
            <a:r>
              <a:rPr lang="en-US" dirty="0" smtClean="0"/>
              <a:t>Allies </a:t>
            </a:r>
            <a:r>
              <a:rPr lang="en-US" dirty="0" smtClean="0"/>
              <a:t>during WW2 split Vietnam like Korea</a:t>
            </a:r>
          </a:p>
          <a:p>
            <a:pPr lvl="2"/>
            <a:r>
              <a:rPr lang="en-US" dirty="0" smtClean="0"/>
              <a:t>Communist in the north, democracy in the south</a:t>
            </a:r>
          </a:p>
          <a:p>
            <a:r>
              <a:rPr lang="en-US" dirty="0" smtClean="0"/>
              <a:t>Plan was to hold elections to unite… sounds familiar</a:t>
            </a:r>
          </a:p>
          <a:p>
            <a:pPr lvl="1"/>
            <a:r>
              <a:rPr lang="en-US" dirty="0" smtClean="0"/>
              <a:t>No luck there…</a:t>
            </a:r>
          </a:p>
          <a:p>
            <a:pPr lvl="1"/>
            <a:r>
              <a:rPr lang="en-US" dirty="0" err="1" smtClean="0"/>
              <a:t>Prez</a:t>
            </a:r>
            <a:r>
              <a:rPr lang="en-US" dirty="0" smtClean="0"/>
              <a:t> of the south, Ngo </a:t>
            </a:r>
            <a:r>
              <a:rPr lang="en-US" dirty="0" err="1" smtClean="0"/>
              <a:t>Dinh</a:t>
            </a:r>
            <a:r>
              <a:rPr lang="en-US" dirty="0" smtClean="0"/>
              <a:t> Diem tries to oust commies… these communists become known as the </a:t>
            </a:r>
            <a:r>
              <a:rPr lang="en-US" b="1" i="1" u="sng" dirty="0" smtClean="0"/>
              <a:t>Vietcong</a:t>
            </a:r>
            <a:endParaRPr lang="en-US" b="1" i="1" u="sng" dirty="0"/>
          </a:p>
        </p:txBody>
      </p:sp>
      <p:pic>
        <p:nvPicPr>
          <p:cNvPr id="4098" name="Picture 2" descr="http://a.files.bbci.co.uk/bam/live/content/zw27tfr/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905000"/>
            <a:ext cx="3993868" cy="3849353"/>
          </a:xfrm>
          <a:prstGeom prst="rect">
            <a:avLst/>
          </a:prstGeom>
          <a:noFill/>
        </p:spPr>
      </p:pic>
      <p:sp>
        <p:nvSpPr>
          <p:cNvPr id="6" name="Explosion 1 5"/>
          <p:cNvSpPr/>
          <p:nvPr/>
        </p:nvSpPr>
        <p:spPr>
          <a:xfrm rot="21240253">
            <a:off x="103513" y="-7006"/>
            <a:ext cx="2895600" cy="21336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2) Situation in ‘Nam similar to what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Gulf of Tonkin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267200" cy="521208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By time JFK died 16000 “advisors” in the region</a:t>
            </a:r>
          </a:p>
          <a:p>
            <a:pPr lvl="1"/>
            <a:r>
              <a:rPr lang="en-US" dirty="0" smtClean="0"/>
              <a:t>Reason being south needed help to protect themselves from the reds</a:t>
            </a:r>
          </a:p>
          <a:p>
            <a:r>
              <a:rPr lang="en-US" dirty="0" smtClean="0"/>
              <a:t>LBJ wants more support from congress… </a:t>
            </a:r>
          </a:p>
          <a:p>
            <a:pPr lvl="1"/>
            <a:r>
              <a:rPr lang="en-US" dirty="0" smtClean="0"/>
              <a:t>stop the Domino Theory from happening</a:t>
            </a:r>
          </a:p>
          <a:p>
            <a:pPr lvl="1"/>
            <a:r>
              <a:rPr lang="en-US" dirty="0" smtClean="0"/>
              <a:t>Happens when in August of 1964 the USS Maddox is “attacked”</a:t>
            </a:r>
          </a:p>
          <a:p>
            <a:pPr lvl="1"/>
            <a:r>
              <a:rPr lang="en-US" dirty="0" smtClean="0"/>
              <a:t>Reports later find out this was not really the case</a:t>
            </a: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incident: claimed they were being shot at but they shot 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incident: claimed they were being attacked but shot at false blips on their radar</a:t>
            </a:r>
          </a:p>
          <a:p>
            <a:pPr lvl="1"/>
            <a:r>
              <a:rPr lang="en-US" dirty="0" smtClean="0"/>
              <a:t>These reported attacks allowed LBJ to:</a:t>
            </a:r>
          </a:p>
          <a:p>
            <a:pPr lvl="2"/>
            <a:r>
              <a:rPr lang="en-US" dirty="0" smtClean="0"/>
              <a:t>“take all necessary measures to repel any armed attack against the forces of the United States”</a:t>
            </a:r>
          </a:p>
          <a:p>
            <a:r>
              <a:rPr lang="en-US" dirty="0" smtClean="0"/>
              <a:t>Issues </a:t>
            </a:r>
            <a:r>
              <a:rPr lang="en-US" b="1" i="1" u="sng" dirty="0" smtClean="0"/>
              <a:t>Gulf of Tonkin Resolution</a:t>
            </a:r>
          </a:p>
          <a:p>
            <a:pPr lvl="1"/>
            <a:r>
              <a:rPr lang="en-US" dirty="0" smtClean="0"/>
              <a:t>Gave LBJ authority to use force in Vietnam (just like he wanted)</a:t>
            </a:r>
            <a:endParaRPr lang="en-US" dirty="0"/>
          </a:p>
        </p:txBody>
      </p:sp>
      <p:pic>
        <p:nvPicPr>
          <p:cNvPr id="3074" name="Picture 2" descr="http://news.bbc.co.uk/nol/shared/spl/hi/asia_pac/05/vietnam_war/img/maps/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524000"/>
            <a:ext cx="3581400" cy="4259693"/>
          </a:xfrm>
          <a:prstGeom prst="rect">
            <a:avLst/>
          </a:prstGeom>
          <a:noFill/>
        </p:spPr>
      </p:pic>
      <p:pic>
        <p:nvPicPr>
          <p:cNvPr id="3076" name="Picture 4" descr="http://upload.wikimedia.org/wikipedia/commons/4/41/USS_Maddox_%28DD-731%29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3733800"/>
            <a:ext cx="3581400" cy="2809676"/>
          </a:xfrm>
          <a:prstGeom prst="rect">
            <a:avLst/>
          </a:prstGeom>
          <a:noFill/>
        </p:spPr>
      </p:pic>
      <p:sp>
        <p:nvSpPr>
          <p:cNvPr id="7" name="Explosion 1 6"/>
          <p:cNvSpPr/>
          <p:nvPr/>
        </p:nvSpPr>
        <p:spPr>
          <a:xfrm rot="523468">
            <a:off x="5939837" y="235718"/>
            <a:ext cx="3276600" cy="22098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3) Thoughts on LBJ’s actions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ttp://doninmass.files.wordpress.com/2013/05/free-wallpaper-8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75964" y="4876800"/>
            <a:ext cx="2679996" cy="1676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Fighting the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7200" y="1600200"/>
            <a:ext cx="4572000" cy="2819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Helicopter used to quickly move troops and supplies in and out as well provide machine gunfire</a:t>
            </a:r>
          </a:p>
          <a:p>
            <a:endParaRPr lang="en-US" dirty="0" smtClean="0"/>
          </a:p>
          <a:p>
            <a:r>
              <a:rPr lang="en-US" dirty="0" smtClean="0"/>
              <a:t>Fighter jets used to supply heavy air support</a:t>
            </a:r>
          </a:p>
          <a:p>
            <a:pPr lvl="1"/>
            <a:r>
              <a:rPr lang="en-US" dirty="0" smtClean="0"/>
              <a:t>Fired missiles and dropped bombs</a:t>
            </a:r>
          </a:p>
          <a:p>
            <a:pPr lvl="2"/>
            <a:r>
              <a:rPr lang="en-US" b="1" i="1" u="sng" dirty="0" smtClean="0"/>
              <a:t>Napalm</a:t>
            </a:r>
          </a:p>
          <a:p>
            <a:pPr lvl="3"/>
            <a:r>
              <a:rPr lang="en-US" dirty="0" smtClean="0"/>
              <a:t>Fire bomb to burn down dense forest</a:t>
            </a:r>
          </a:p>
          <a:p>
            <a:pPr lvl="2"/>
            <a:r>
              <a:rPr lang="en-US" b="1" i="1" u="sng" dirty="0" smtClean="0"/>
              <a:t>Agent Orange</a:t>
            </a:r>
          </a:p>
          <a:p>
            <a:pPr lvl="3"/>
            <a:r>
              <a:rPr lang="en-US" dirty="0" smtClean="0"/>
              <a:t>Chemical Herbicide to cut back on the dense trees and grass</a:t>
            </a:r>
          </a:p>
          <a:p>
            <a:pPr lvl="3"/>
            <a:r>
              <a:rPr lang="en-US" dirty="0" smtClean="0"/>
              <a:t>Caused serious health issues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76400"/>
            <a:ext cx="4038600" cy="452628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After the Gulf of Tonkin Resolution LBJ began to escalate involvement in Vietnam</a:t>
            </a:r>
          </a:p>
          <a:p>
            <a:pPr lvl="1"/>
            <a:r>
              <a:rPr lang="en-US" dirty="0" smtClean="0"/>
              <a:t>180K men by end of ‘65</a:t>
            </a:r>
          </a:p>
          <a:p>
            <a:pPr lvl="1"/>
            <a:r>
              <a:rPr lang="en-US" dirty="0" smtClean="0"/>
              <a:t>400k men by end of ‘66</a:t>
            </a:r>
          </a:p>
          <a:p>
            <a:pPr lvl="1"/>
            <a:r>
              <a:rPr lang="en-US" dirty="0" smtClean="0"/>
              <a:t>Half a million by 1968!</a:t>
            </a:r>
          </a:p>
          <a:p>
            <a:r>
              <a:rPr lang="en-US" b="1" i="1" u="sng" dirty="0" smtClean="0"/>
              <a:t>Operation Rolling Thunder</a:t>
            </a:r>
          </a:p>
          <a:p>
            <a:pPr lvl="1"/>
            <a:r>
              <a:rPr lang="en-US" dirty="0" smtClean="0"/>
              <a:t>Intense bombing campaign</a:t>
            </a:r>
          </a:p>
          <a:p>
            <a:pPr lvl="1"/>
            <a:r>
              <a:rPr lang="en-US" dirty="0" smtClean="0"/>
              <a:t>Targeted many spots on the </a:t>
            </a:r>
            <a:r>
              <a:rPr lang="en-US" b="1" i="1" u="sng" dirty="0" smtClean="0"/>
              <a:t>Ho Chi Minh Trail</a:t>
            </a:r>
          </a:p>
          <a:p>
            <a:pPr lvl="2"/>
            <a:r>
              <a:rPr lang="en-US" dirty="0" smtClean="0"/>
              <a:t>Network of roads and paths all over the region used by Vietcong</a:t>
            </a:r>
          </a:p>
          <a:p>
            <a:r>
              <a:rPr lang="en-US" dirty="0" smtClean="0"/>
              <a:t>Dense jungles led to </a:t>
            </a:r>
            <a:r>
              <a:rPr lang="en-US" b="1" i="1" u="sng" dirty="0" smtClean="0"/>
              <a:t>Guerilla warfare</a:t>
            </a:r>
            <a:r>
              <a:rPr lang="en-US" dirty="0" smtClean="0"/>
              <a:t> tactics</a:t>
            </a:r>
          </a:p>
          <a:p>
            <a:pPr lvl="1"/>
            <a:r>
              <a:rPr lang="en-US" dirty="0" smtClean="0"/>
              <a:t>US soldiers found it hard to tell friend from foe</a:t>
            </a:r>
          </a:p>
          <a:p>
            <a:pPr lvl="1"/>
            <a:r>
              <a:rPr lang="en-US" dirty="0" smtClean="0"/>
              <a:t>Used search and destroy tactics to hunt out enemy units/bases</a:t>
            </a:r>
          </a:p>
          <a:p>
            <a:pPr lvl="1"/>
            <a:r>
              <a:rPr lang="en-US" dirty="0" smtClean="0"/>
              <a:t>Helped by air support</a:t>
            </a:r>
            <a:endParaRPr lang="en-US" dirty="0"/>
          </a:p>
        </p:txBody>
      </p:sp>
      <p:pic>
        <p:nvPicPr>
          <p:cNvPr id="2050" name="Picture 2" descr="http://i.telegraph.co.uk/multimedia/archive/02305/ag_2305062b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2200" y="4343400"/>
            <a:ext cx="2667000" cy="1668271"/>
          </a:xfrm>
          <a:prstGeom prst="rect">
            <a:avLst/>
          </a:prstGeom>
          <a:noFill/>
        </p:spPr>
      </p:pic>
      <p:pic>
        <p:nvPicPr>
          <p:cNvPr id="2052" name="Picture 4" descr="http://www.darkgovernment.com/news/wp-content/uploads/2012/09/napalm-strike-vietnam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1" cy="6886697"/>
          </a:xfrm>
          <a:prstGeom prst="rect">
            <a:avLst/>
          </a:prstGeom>
          <a:noFill/>
        </p:spPr>
      </p:pic>
      <p:sp>
        <p:nvSpPr>
          <p:cNvPr id="8" name="Explosion 1 7"/>
          <p:cNvSpPr/>
          <p:nvPr/>
        </p:nvSpPr>
        <p:spPr>
          <a:xfrm rot="463729">
            <a:off x="5966376" y="195263"/>
            <a:ext cx="3048000" cy="21336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4) Describe the tactics…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Opposition at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447800"/>
            <a:ext cx="5105400" cy="5791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Not everyone supported the war</a:t>
            </a:r>
          </a:p>
          <a:p>
            <a:pPr lvl="1"/>
            <a:r>
              <a:rPr lang="en-US" dirty="0" smtClean="0"/>
              <a:t>In fact most did not</a:t>
            </a:r>
          </a:p>
          <a:p>
            <a:pPr lvl="1"/>
            <a:r>
              <a:rPr lang="en-US" dirty="0" smtClean="0"/>
              <a:t>Many part of the counterculture</a:t>
            </a:r>
          </a:p>
          <a:p>
            <a:pPr lvl="2"/>
            <a:r>
              <a:rPr lang="en-US" dirty="0" smtClean="0"/>
              <a:t>Movement the rejected traditional American values</a:t>
            </a:r>
          </a:p>
          <a:p>
            <a:pPr lvl="2"/>
            <a:r>
              <a:rPr lang="en-US" dirty="0" smtClean="0"/>
              <a:t>Fueled by music, drugs and peace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gov’t</a:t>
            </a:r>
            <a:r>
              <a:rPr lang="en-US" dirty="0" smtClean="0"/>
              <a:t> instituted the draft to enlist men</a:t>
            </a:r>
          </a:p>
          <a:p>
            <a:pPr lvl="1"/>
            <a:r>
              <a:rPr lang="en-US" dirty="0" smtClean="0"/>
              <a:t>Many protested the draft </a:t>
            </a:r>
          </a:p>
          <a:p>
            <a:pPr lvl="1"/>
            <a:r>
              <a:rPr lang="en-US" b="1" i="1" u="sng" dirty="0" smtClean="0"/>
              <a:t>Deferments</a:t>
            </a:r>
            <a:r>
              <a:rPr lang="en-US" dirty="0" smtClean="0"/>
              <a:t> given to college students</a:t>
            </a:r>
          </a:p>
          <a:p>
            <a:pPr lvl="1"/>
            <a:r>
              <a:rPr lang="en-US" dirty="0" smtClean="0"/>
              <a:t>War increasing became fought by child of blue color families</a:t>
            </a:r>
          </a:p>
          <a:p>
            <a:pPr lvl="2"/>
            <a:r>
              <a:rPr lang="en-US" dirty="0" smtClean="0"/>
              <a:t>Topic of  </a:t>
            </a:r>
            <a:r>
              <a:rPr lang="en-US" dirty="0" smtClean="0">
                <a:hlinkClick r:id="rId3"/>
              </a:rPr>
              <a:t>Credence Clearwater Revival- </a:t>
            </a:r>
            <a:r>
              <a:rPr lang="en-US" i="1" dirty="0" smtClean="0">
                <a:hlinkClick r:id="rId3"/>
              </a:rPr>
              <a:t>Fortunate Son</a:t>
            </a:r>
            <a:endParaRPr lang="en-US" i="1" dirty="0" smtClean="0"/>
          </a:p>
          <a:p>
            <a:pPr lvl="1"/>
            <a:r>
              <a:rPr lang="en-US" dirty="0" smtClean="0"/>
              <a:t>In protest people burned their draft cards</a:t>
            </a:r>
          </a:p>
          <a:p>
            <a:r>
              <a:rPr lang="en-US" dirty="0" smtClean="0"/>
              <a:t>The Doves and Hawks</a:t>
            </a:r>
          </a:p>
          <a:p>
            <a:pPr lvl="1"/>
            <a:r>
              <a:rPr lang="en-US" dirty="0" smtClean="0"/>
              <a:t>Those who supported the war were referred to as </a:t>
            </a:r>
            <a:r>
              <a:rPr lang="en-US" b="1" i="1" u="sng" dirty="0" smtClean="0"/>
              <a:t>hawks</a:t>
            </a:r>
          </a:p>
          <a:p>
            <a:pPr lvl="1"/>
            <a:r>
              <a:rPr lang="en-US" dirty="0" smtClean="0"/>
              <a:t>Those who opposed were the </a:t>
            </a:r>
            <a:r>
              <a:rPr lang="en-US" b="1" i="1" u="sng" dirty="0" smtClean="0"/>
              <a:t>doves</a:t>
            </a:r>
          </a:p>
          <a:p>
            <a:r>
              <a:rPr lang="en-US" dirty="0" smtClean="0"/>
              <a:t>Opposition continued to increase and protests even turned violent as the war drug on.</a:t>
            </a:r>
          </a:p>
          <a:p>
            <a:r>
              <a:rPr lang="en-US" dirty="0" smtClean="0"/>
              <a:t>A credibility gap formed</a:t>
            </a:r>
          </a:p>
          <a:p>
            <a:pPr lvl="1"/>
            <a:r>
              <a:rPr lang="en-US" dirty="0" smtClean="0"/>
              <a:t>Less and less people trusted the </a:t>
            </a:r>
            <a:r>
              <a:rPr lang="en-US" dirty="0" err="1" smtClean="0"/>
              <a:t>gov’t’s</a:t>
            </a:r>
            <a:r>
              <a:rPr lang="en-US" dirty="0" smtClean="0"/>
              <a:t> reports of the war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sixties.netai.net/assets/Vietnam_Protests/conscription6106_narrowweb__300x305,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1905000"/>
            <a:ext cx="3447736" cy="3505200"/>
          </a:xfrm>
          <a:prstGeom prst="rect">
            <a:avLst/>
          </a:prstGeom>
          <a:noFill/>
        </p:spPr>
      </p:pic>
      <p:sp>
        <p:nvSpPr>
          <p:cNvPr id="6" name="Explosion 1 5"/>
          <p:cNvSpPr/>
          <p:nvPr/>
        </p:nvSpPr>
        <p:spPr>
          <a:xfrm rot="461148">
            <a:off x="4813648" y="4513802"/>
            <a:ext cx="3871428" cy="273422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5) Explain the symbolism and which would you have been… why?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Tet</a:t>
            </a:r>
            <a:r>
              <a:rPr lang="en-US" dirty="0" smtClean="0"/>
              <a:t> Offensive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267200" cy="498348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31 January 1968</a:t>
            </a:r>
          </a:p>
          <a:p>
            <a:pPr lvl="1"/>
            <a:r>
              <a:rPr lang="en-US" dirty="0" smtClean="0"/>
              <a:t>Northern Vietcong launch series of attacked in the south</a:t>
            </a:r>
          </a:p>
          <a:p>
            <a:pPr lvl="1"/>
            <a:r>
              <a:rPr lang="en-US" dirty="0" smtClean="0"/>
              <a:t>Attacks began on </a:t>
            </a:r>
            <a:r>
              <a:rPr lang="en-US" dirty="0" err="1" smtClean="0"/>
              <a:t>Tet</a:t>
            </a:r>
            <a:r>
              <a:rPr lang="en-US" dirty="0" smtClean="0"/>
              <a:t>, the Vietnamese New Year </a:t>
            </a:r>
          </a:p>
          <a:p>
            <a:pPr lvl="1"/>
            <a:r>
              <a:rPr lang="en-US" dirty="0" smtClean="0"/>
              <a:t>Became known as the </a:t>
            </a:r>
            <a:r>
              <a:rPr lang="en-US" dirty="0" err="1" smtClean="0"/>
              <a:t>Tet</a:t>
            </a:r>
            <a:r>
              <a:rPr lang="en-US" dirty="0" smtClean="0"/>
              <a:t> Offensive</a:t>
            </a:r>
          </a:p>
          <a:p>
            <a:pPr lvl="1"/>
            <a:r>
              <a:rPr lang="en-US" dirty="0" smtClean="0"/>
              <a:t>Targeted major cities and US military</a:t>
            </a:r>
          </a:p>
          <a:p>
            <a:pPr lvl="1"/>
            <a:r>
              <a:rPr lang="en-US" dirty="0" smtClean="0"/>
              <a:t>Attacked ancient capital Hue</a:t>
            </a:r>
          </a:p>
          <a:p>
            <a:pPr lvl="1"/>
            <a:r>
              <a:rPr lang="en-US" dirty="0" smtClean="0"/>
              <a:t>Raided US embassy</a:t>
            </a:r>
          </a:p>
          <a:p>
            <a:r>
              <a:rPr lang="en-US" dirty="0" smtClean="0"/>
              <a:t>Although US and South Vietnam troops held off the attack for the most part the  TV coverage tore the war effort apart</a:t>
            </a:r>
          </a:p>
          <a:p>
            <a:pPr lvl="1"/>
            <a:r>
              <a:rPr lang="en-US" dirty="0" smtClean="0"/>
              <a:t>Showed Vietcong killing Americans among other things</a:t>
            </a:r>
          </a:p>
          <a:p>
            <a:pPr lvl="1"/>
            <a:r>
              <a:rPr lang="en-US" dirty="0" smtClean="0"/>
              <a:t>What little support was left began to crumble</a:t>
            </a:r>
          </a:p>
          <a:p>
            <a:pPr lvl="1"/>
            <a:r>
              <a:rPr lang="en-US" b="1" dirty="0" smtClean="0"/>
              <a:t>***Turning point of the war***</a:t>
            </a:r>
          </a:p>
          <a:p>
            <a:r>
              <a:rPr lang="en-US" dirty="0" smtClean="0"/>
              <a:t>President even started to question the war by halting bombs dropped on North Vietnamese cities…</a:t>
            </a:r>
          </a:p>
        </p:txBody>
      </p:sp>
      <p:pic>
        <p:nvPicPr>
          <p:cNvPr id="18438" name="Picture 6" descr="http://apworldhistorywiki.wikispaces.com/file/view/tet_offensive.jpg/140623239/tet_offensi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524000"/>
            <a:ext cx="2496321" cy="1676400"/>
          </a:xfrm>
          <a:prstGeom prst="rect">
            <a:avLst/>
          </a:prstGeom>
          <a:noFill/>
        </p:spPr>
      </p:pic>
      <p:pic>
        <p:nvPicPr>
          <p:cNvPr id="18434" name="Picture 2" descr="Image result for tet offensive us embassy atta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048000"/>
            <a:ext cx="3757613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 of 1968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9600" y="1447800"/>
            <a:ext cx="4495800" cy="53340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With the opposition to the war effort LBJ decides to not seek reelection </a:t>
            </a:r>
          </a:p>
          <a:p>
            <a:pPr lvl="1"/>
            <a:r>
              <a:rPr lang="en-US" dirty="0" smtClean="0"/>
              <a:t>Robert F Kennedy (RFK), bro of JFK fighting for Democratic party nomination against V.P. Hubert Humphrey </a:t>
            </a:r>
          </a:p>
          <a:p>
            <a:pPr lvl="1"/>
            <a:r>
              <a:rPr lang="en-US" dirty="0" smtClean="0"/>
              <a:t>After winning a primary in California he was assassinated… </a:t>
            </a:r>
          </a:p>
          <a:p>
            <a:r>
              <a:rPr lang="en-US" dirty="0" smtClean="0"/>
              <a:t>Anti war protests rocked Chicago during the Democratic Convention</a:t>
            </a:r>
          </a:p>
          <a:p>
            <a:pPr lvl="1"/>
            <a:r>
              <a:rPr lang="en-US" dirty="0" smtClean="0"/>
              <a:t>Turned violent when police attacked the crowd to settle things down</a:t>
            </a:r>
          </a:p>
          <a:p>
            <a:pPr lvl="1"/>
            <a:r>
              <a:rPr lang="en-US" dirty="0" smtClean="0"/>
              <a:t>This tarnished the democratic party’s and Humphrey’s imagine</a:t>
            </a:r>
          </a:p>
          <a:p>
            <a:r>
              <a:rPr lang="en-US" dirty="0" smtClean="0"/>
              <a:t>Republicans nominated Richard Nixon, a former VP.</a:t>
            </a:r>
          </a:p>
          <a:p>
            <a:pPr lvl="1"/>
            <a:r>
              <a:rPr lang="en-US" dirty="0" smtClean="0"/>
              <a:t>Claimed to represent the </a:t>
            </a:r>
            <a:r>
              <a:rPr lang="en-US" b="1" i="1" u="sng" dirty="0" smtClean="0"/>
              <a:t>silent majority</a:t>
            </a:r>
          </a:p>
          <a:p>
            <a:pPr lvl="2"/>
            <a:r>
              <a:rPr lang="en-US" dirty="0" smtClean="0"/>
              <a:t>The vast amount of Americans who did not go out and protest.</a:t>
            </a:r>
          </a:p>
          <a:p>
            <a:pPr lvl="1"/>
            <a:r>
              <a:rPr lang="en-US" dirty="0" smtClean="0"/>
              <a:t>Promised to restore order</a:t>
            </a:r>
          </a:p>
          <a:p>
            <a:pPr lvl="1"/>
            <a:r>
              <a:rPr lang="en-US" dirty="0" smtClean="0"/>
              <a:t>Remained vague on Vietnam though…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party candidate George Wallace</a:t>
            </a:r>
          </a:p>
          <a:p>
            <a:pPr lvl="1"/>
            <a:r>
              <a:rPr lang="en-US" dirty="0" smtClean="0"/>
              <a:t>Promised to halt protests</a:t>
            </a:r>
          </a:p>
          <a:p>
            <a:pPr lvl="1"/>
            <a:r>
              <a:rPr lang="en-US" dirty="0" smtClean="0"/>
              <a:t>Against integrating schools</a:t>
            </a:r>
          </a:p>
          <a:p>
            <a:pPr lvl="1"/>
            <a:r>
              <a:rPr lang="en-US" dirty="0" smtClean="0"/>
              <a:t>Against government telling people how to live</a:t>
            </a:r>
          </a:p>
          <a:p>
            <a:r>
              <a:rPr lang="en-US" dirty="0" smtClean="0"/>
              <a:t>Nixon wins the electoral votes easily</a:t>
            </a:r>
          </a:p>
          <a:p>
            <a:pPr lvl="1"/>
            <a:r>
              <a:rPr lang="en-US" dirty="0" smtClean="0"/>
              <a:t>Become the next president with only 43% of American votes</a:t>
            </a:r>
          </a:p>
          <a:p>
            <a:pPr lvl="1"/>
            <a:endParaRPr lang="en-US" dirty="0"/>
          </a:p>
        </p:txBody>
      </p:sp>
      <p:sp>
        <p:nvSpPr>
          <p:cNvPr id="19458" name="AutoShape 2" descr="Image result for rfk assassinate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0" name="AutoShape 4" descr="Image result for rfk assassinate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2" name="AutoShape 6" descr="Image result for rfk assassinate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464" name="Picture 8" descr="Image result for rfk assassinat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752600"/>
            <a:ext cx="3949642" cy="4038600"/>
          </a:xfrm>
          <a:prstGeom prst="rect">
            <a:avLst/>
          </a:prstGeom>
          <a:noFill/>
        </p:spPr>
      </p:pic>
      <p:pic>
        <p:nvPicPr>
          <p:cNvPr id="19466" name="Picture 10" descr="http://www.history.com/images/media/slideshow/richard-nixon/richard-nixon-vsign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7937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1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Get Ugly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447800"/>
            <a:ext cx="4876800" cy="5486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War opposition continued to grow</a:t>
            </a:r>
          </a:p>
          <a:p>
            <a:r>
              <a:rPr lang="en-US" dirty="0" smtClean="0"/>
              <a:t>Vietnam’s Neighbor Cambodia plunges into a communist civil war</a:t>
            </a:r>
          </a:p>
          <a:p>
            <a:pPr lvl="1"/>
            <a:r>
              <a:rPr lang="en-US" dirty="0" smtClean="0"/>
              <a:t>Nixon orders an invasion to stop communism</a:t>
            </a:r>
          </a:p>
          <a:p>
            <a:pPr lvl="1"/>
            <a:r>
              <a:rPr lang="en-US" dirty="0" smtClean="0"/>
              <a:t>Sparked outrage at home</a:t>
            </a:r>
          </a:p>
          <a:p>
            <a:r>
              <a:rPr lang="en-US" dirty="0" smtClean="0"/>
              <a:t>Kent State</a:t>
            </a:r>
          </a:p>
          <a:p>
            <a:pPr lvl="1"/>
            <a:r>
              <a:rPr lang="en-US" dirty="0" smtClean="0"/>
              <a:t>Protest over invasion of Cambodia</a:t>
            </a:r>
          </a:p>
          <a:p>
            <a:pPr lvl="1"/>
            <a:r>
              <a:rPr lang="en-US" dirty="0" smtClean="0"/>
              <a:t>Got violent when students burned military building</a:t>
            </a:r>
          </a:p>
          <a:p>
            <a:pPr lvl="2"/>
            <a:r>
              <a:rPr lang="en-US" dirty="0" smtClean="0"/>
              <a:t>3000 </a:t>
            </a:r>
            <a:r>
              <a:rPr lang="en-US" dirty="0" err="1" smtClean="0"/>
              <a:t>nat’l</a:t>
            </a:r>
            <a:r>
              <a:rPr lang="en-US" dirty="0" smtClean="0"/>
              <a:t> guard members sent in</a:t>
            </a:r>
          </a:p>
          <a:p>
            <a:pPr lvl="1"/>
            <a:r>
              <a:rPr lang="en-US" dirty="0" smtClean="0"/>
              <a:t>4 May 1970</a:t>
            </a:r>
          </a:p>
          <a:p>
            <a:pPr lvl="2"/>
            <a:r>
              <a:rPr lang="en-US" dirty="0" smtClean="0"/>
              <a:t>Students and guards shout at each other</a:t>
            </a:r>
          </a:p>
          <a:p>
            <a:pPr lvl="2"/>
            <a:r>
              <a:rPr lang="en-US" dirty="0" smtClean="0"/>
              <a:t>Some students throw rocks at them</a:t>
            </a:r>
          </a:p>
          <a:p>
            <a:pPr lvl="2"/>
            <a:r>
              <a:rPr lang="en-US" dirty="0" smtClean="0"/>
              <a:t>For reasons unclear troops opened fire at several students.</a:t>
            </a:r>
          </a:p>
          <a:p>
            <a:pPr lvl="2"/>
            <a:r>
              <a:rPr lang="en-US" dirty="0" smtClean="0"/>
              <a:t>4 dead 9 injured</a:t>
            </a:r>
          </a:p>
          <a:p>
            <a:pPr lvl="2"/>
            <a:r>
              <a:rPr lang="en-US" dirty="0" smtClean="0"/>
              <a:t>Topic of </a:t>
            </a:r>
            <a:r>
              <a:rPr lang="en-US" i="1" dirty="0" smtClean="0"/>
              <a:t>Crosby, Stills, Nash and Young- Ohio</a:t>
            </a:r>
          </a:p>
          <a:p>
            <a:r>
              <a:rPr lang="en-US" dirty="0" smtClean="0"/>
              <a:t>Jackson State </a:t>
            </a:r>
          </a:p>
          <a:p>
            <a:pPr lvl="1"/>
            <a:r>
              <a:rPr lang="en-US" dirty="0" smtClean="0"/>
              <a:t>15 May 1970 </a:t>
            </a:r>
          </a:p>
          <a:p>
            <a:pPr lvl="2"/>
            <a:r>
              <a:rPr lang="en-US" dirty="0" smtClean="0"/>
              <a:t>Violence flared up during protests</a:t>
            </a:r>
          </a:p>
          <a:p>
            <a:pPr lvl="2"/>
            <a:r>
              <a:rPr lang="en-US" dirty="0" smtClean="0"/>
              <a:t>2 students killed</a:t>
            </a:r>
          </a:p>
          <a:p>
            <a:r>
              <a:rPr lang="en-US" dirty="0" smtClean="0"/>
              <a:t>Kent and Jackson State shootings prompt national student strikes and suspension of classes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447800"/>
            <a:ext cx="4038600" cy="117348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Nixon took hard stand saying:</a:t>
            </a:r>
          </a:p>
          <a:p>
            <a:pPr lvl="1"/>
            <a:r>
              <a:rPr lang="en-US" dirty="0" smtClean="0"/>
              <a:t>“[Kent State] should remind us once again that when dissent turns to violence it invites tragedy”</a:t>
            </a:r>
            <a:endParaRPr lang="en-US" dirty="0"/>
          </a:p>
        </p:txBody>
      </p:sp>
      <p:pic>
        <p:nvPicPr>
          <p:cNvPr id="20482" name="Picture 2" descr="http://www.alternet.org/files/images/managed/storyimages_1336081162_kentstat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93815" y="2819400"/>
            <a:ext cx="3945385" cy="2828926"/>
          </a:xfrm>
          <a:prstGeom prst="rect">
            <a:avLst/>
          </a:prstGeom>
          <a:noFill/>
        </p:spPr>
      </p:pic>
      <p:sp>
        <p:nvSpPr>
          <p:cNvPr id="6" name="Explosion 1 5"/>
          <p:cNvSpPr/>
          <p:nvPr/>
        </p:nvSpPr>
        <p:spPr>
          <a:xfrm rot="422422">
            <a:off x="5171544" y="4568236"/>
            <a:ext cx="3817361" cy="241601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6) Using context clues what is Nixon saying…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322</TotalTime>
  <Words>1301</Words>
  <Application>Microsoft Office PowerPoint</Application>
  <PresentationFormat>On-screen Show (4:3)</PresentationFormat>
  <Paragraphs>180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Rockwell</vt:lpstr>
      <vt:lpstr>Wingdings 2</vt:lpstr>
      <vt:lpstr>Foundry</vt:lpstr>
      <vt:lpstr>Warm Up: Context Clues</vt:lpstr>
      <vt:lpstr>The 1970’s </vt:lpstr>
      <vt:lpstr>Origins of the War</vt:lpstr>
      <vt:lpstr>The Gulf of Tonkin</vt:lpstr>
      <vt:lpstr>Fighting the War</vt:lpstr>
      <vt:lpstr>Opposition at Home</vt:lpstr>
      <vt:lpstr>The Tet Offensive</vt:lpstr>
      <vt:lpstr>Election of 1968</vt:lpstr>
      <vt:lpstr>Things Get Ugly</vt:lpstr>
      <vt:lpstr>The End is Near</vt:lpstr>
      <vt:lpstr>The Legacy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1970’s</dc:title>
  <dc:creator>vincenta.corrado</dc:creator>
  <cp:lastModifiedBy>Wazaney, Kristopher J.</cp:lastModifiedBy>
  <cp:revision>35</cp:revision>
  <dcterms:created xsi:type="dcterms:W3CDTF">2015-04-27T14:59:52Z</dcterms:created>
  <dcterms:modified xsi:type="dcterms:W3CDTF">2016-05-02T19:05:10Z</dcterms:modified>
</cp:coreProperties>
</file>