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73E5E-8C28-4373-94DF-3E92C0317C9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BF0F9-ECCE-4D1A-8A72-A70E3BA7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Forrest Gump- 1:41 (words US Ping-Pong)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F0F9-ECCE-4D1A-8A72-A70E3BA7DF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August 9, 1974: President Richard Nixon Resigns - (1:52)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F0F9-ECCE-4D1A-8A72-A70E3BA7DF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6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Presidents- Jimmy Carter (12:01)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F0F9-ECCE-4D1A-8A72-A70E3BA7DF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Mile Island-</a:t>
            </a:r>
            <a:r>
              <a:rPr lang="en-US" baseline="0" dirty="0" smtClean="0"/>
              <a:t> 1:49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F0F9-ECCE-4D1A-8A72-A70E3BA7DF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caused the 1979 US Embassy Hostage Crisis in Iran? (9:47)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F0F9-ECCE-4D1A-8A72-A70E3BA7DF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 to the Future- (0:08) 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“the actor?!?”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 Presidential Election for Dummies -- Reagan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Carter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Anderson (14:10)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BF0F9-ECCE-4D1A-8A72-A70E3BA7DF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5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A4883E-8C01-45AB-84AD-D06605E4133C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E0A2D1-575F-4E26-8B8C-2C9C23B49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wg4oERhv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RaUQqP_E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_AzVvgEF8" TargetMode="External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X1hKVNET51k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JP5svbymi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NogWhoE418k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iF-C1_t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686800" cy="1470025"/>
          </a:xfrm>
        </p:spPr>
        <p:txBody>
          <a:bodyPr/>
          <a:lstStyle/>
          <a:p>
            <a:r>
              <a:rPr lang="en-US" dirty="0" smtClean="0"/>
              <a:t>The 1970’s: a Search for Stability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11-11 Nixon’s, &amp; Ford’s, and Carter’s… Oh My!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Jimmy Carter-</a:t>
            </a:r>
            <a:br>
              <a:rPr lang="en-US" dirty="0" smtClean="0"/>
            </a:br>
            <a:r>
              <a:rPr lang="en-US" sz="2200" dirty="0" smtClean="0"/>
              <a:t>An Informal Presidency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609600"/>
            <a:ext cx="5257800" cy="61657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“Outsider” no experience in </a:t>
            </a:r>
            <a:r>
              <a:rPr lang="en-US" dirty="0" err="1" smtClean="0"/>
              <a:t>nat’l</a:t>
            </a:r>
            <a:r>
              <a:rPr lang="en-US" dirty="0" smtClean="0"/>
              <a:t> politics</a:t>
            </a:r>
          </a:p>
          <a:p>
            <a:pPr lvl="1"/>
            <a:r>
              <a:rPr lang="en-US" dirty="0" smtClean="0"/>
              <a:t>Not necessarily a bad thing</a:t>
            </a:r>
          </a:p>
          <a:p>
            <a:pPr lvl="2"/>
            <a:r>
              <a:rPr lang="en-US" dirty="0" smtClean="0"/>
              <a:t>Said he was “just a peanut farmer from Plains who wanted to serve his country.”</a:t>
            </a:r>
          </a:p>
          <a:p>
            <a:pPr lvl="1"/>
            <a:r>
              <a:rPr lang="en-US" dirty="0" smtClean="0"/>
              <a:t>Wanted to be seen as average American</a:t>
            </a:r>
          </a:p>
          <a:p>
            <a:r>
              <a:rPr lang="en-US" dirty="0" smtClean="0"/>
              <a:t>Struggling w/ Economy</a:t>
            </a:r>
          </a:p>
          <a:p>
            <a:pPr lvl="1"/>
            <a:r>
              <a:rPr lang="en-US" dirty="0" smtClean="0"/>
              <a:t>When takes office- nation still suffering from high inflation &amp; unemployment</a:t>
            </a:r>
          </a:p>
          <a:p>
            <a:pPr lvl="1"/>
            <a:r>
              <a:rPr lang="en-US" dirty="0" smtClean="0"/>
              <a:t>Tries to jump-start econ by increasing </a:t>
            </a:r>
            <a:r>
              <a:rPr lang="en-US" dirty="0" err="1" smtClean="0"/>
              <a:t>gov’t</a:t>
            </a:r>
            <a:r>
              <a:rPr lang="en-US" dirty="0" smtClean="0"/>
              <a:t> spending &amp; cutting taxes</a:t>
            </a:r>
          </a:p>
          <a:p>
            <a:pPr lvl="2"/>
            <a:r>
              <a:rPr lang="en-US" dirty="0" smtClean="0"/>
              <a:t>Makes things worse so, does opposite</a:t>
            </a:r>
          </a:p>
          <a:p>
            <a:pPr lvl="1"/>
            <a:r>
              <a:rPr lang="en-US" dirty="0" smtClean="0"/>
              <a:t>Makes him look weak and uncertain</a:t>
            </a:r>
          </a:p>
          <a:p>
            <a:r>
              <a:rPr lang="en-US" dirty="0" smtClean="0"/>
              <a:t>Energy Crisis</a:t>
            </a:r>
          </a:p>
          <a:p>
            <a:pPr lvl="1"/>
            <a:r>
              <a:rPr lang="en-US" dirty="0" smtClean="0"/>
              <a:t>Causing half of econ problems</a:t>
            </a:r>
          </a:p>
          <a:p>
            <a:pPr lvl="1"/>
            <a:r>
              <a:rPr lang="en-US" dirty="0" smtClean="0"/>
              <a:t>April 1977- unveils Nat’l Energy Plan (cool new ideas?)</a:t>
            </a:r>
          </a:p>
          <a:p>
            <a:pPr lvl="2"/>
            <a:r>
              <a:rPr lang="en-US" dirty="0" smtClean="0"/>
              <a:t>Nope- Use less energy! No Duh!</a:t>
            </a:r>
          </a:p>
          <a:p>
            <a:pPr lvl="2"/>
            <a:r>
              <a:rPr lang="en-US" dirty="0" smtClean="0"/>
              <a:t>Prove his point- orders White House thermostat turned down</a:t>
            </a:r>
          </a:p>
          <a:p>
            <a:pPr lvl="3"/>
            <a:r>
              <a:rPr lang="en-US" dirty="0" smtClean="0"/>
              <a:t>That should do it!</a:t>
            </a:r>
          </a:p>
          <a:p>
            <a:pPr lvl="1"/>
            <a:r>
              <a:rPr lang="en-US" dirty="0" smtClean="0"/>
              <a:t>Creates Dept. of Energy</a:t>
            </a:r>
          </a:p>
          <a:p>
            <a:pPr lvl="2"/>
            <a:r>
              <a:rPr lang="en-US" dirty="0" smtClean="0"/>
              <a:t>Coordinate plans, and research energy alternatives</a:t>
            </a:r>
          </a:p>
          <a:p>
            <a:r>
              <a:rPr lang="en-US" dirty="0" smtClean="0"/>
              <a:t>Nuclear Power- maybe not the answer</a:t>
            </a:r>
          </a:p>
          <a:p>
            <a:pPr lvl="1"/>
            <a:r>
              <a:rPr lang="en-US" dirty="0" smtClean="0"/>
              <a:t>Use Nuclear energy for good, not evil</a:t>
            </a:r>
          </a:p>
          <a:p>
            <a:pPr lvl="2"/>
            <a:r>
              <a:rPr lang="en-US" dirty="0" smtClean="0"/>
              <a:t>Until…</a:t>
            </a:r>
          </a:p>
          <a:p>
            <a:pPr lvl="1"/>
            <a:r>
              <a:rPr lang="en-US" dirty="0" smtClean="0">
                <a:hlinkClick r:id="rId3"/>
              </a:rPr>
              <a:t>Three Mile Island</a:t>
            </a:r>
            <a:endParaRPr lang="en-US" dirty="0" smtClean="0"/>
          </a:p>
          <a:p>
            <a:pPr lvl="2"/>
            <a:r>
              <a:rPr lang="en-US" dirty="0" smtClean="0"/>
              <a:t>Nuclear power plant in PA has melt down!</a:t>
            </a:r>
          </a:p>
          <a:p>
            <a:pPr lvl="1"/>
            <a:r>
              <a:rPr lang="en-US" dirty="0" smtClean="0"/>
              <a:t>Pro- Nuke people- nuclear energy is completely safe</a:t>
            </a:r>
          </a:p>
          <a:p>
            <a:pPr lvl="2"/>
            <a:r>
              <a:rPr lang="en-US" dirty="0" smtClean="0"/>
              <a:t>When given proper safeguards</a:t>
            </a:r>
          </a:p>
          <a:p>
            <a:pPr lvl="1"/>
            <a:r>
              <a:rPr lang="en-US" dirty="0" smtClean="0"/>
              <a:t>Anti-Nuke people- nuclear energy is just asking for more of this!!!</a:t>
            </a:r>
          </a:p>
          <a:p>
            <a:pPr lvl="1"/>
            <a:r>
              <a:rPr lang="en-US" dirty="0" smtClean="0"/>
              <a:t>Nation torn on idea</a:t>
            </a:r>
          </a:p>
          <a:p>
            <a:endParaRPr lang="en-US" dirty="0"/>
          </a:p>
        </p:txBody>
      </p:sp>
      <p:pic>
        <p:nvPicPr>
          <p:cNvPr id="3074" name="Picture 2" descr="http://www.jimmycarter.info/images/Cartercampaignpo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048000" cy="49421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Jimmy Carter-</a:t>
            </a:r>
            <a:br>
              <a:rPr lang="en-US" dirty="0" smtClean="0"/>
            </a:br>
            <a:r>
              <a:rPr lang="en-US" dirty="0" smtClean="0"/>
              <a:t>Foreign Affairs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0" y="367990"/>
            <a:ext cx="5486400" cy="6477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Main Idea- Human </a:t>
            </a:r>
            <a:r>
              <a:rPr lang="en-US" dirty="0" err="1" smtClean="0"/>
              <a:t>Rts</a:t>
            </a:r>
            <a:endParaRPr lang="en-US" dirty="0" smtClean="0"/>
          </a:p>
          <a:p>
            <a:pPr lvl="1"/>
            <a:r>
              <a:rPr lang="en-US" dirty="0" smtClean="0"/>
              <a:t>Concern that gov’ts around world should  grant greater freedom &amp; opportunity to their people w/o persecution</a:t>
            </a:r>
          </a:p>
          <a:p>
            <a:pPr lvl="2"/>
            <a:r>
              <a:rPr lang="en-US" dirty="0" smtClean="0"/>
              <a:t>Honoring nations that protect their people </a:t>
            </a:r>
          </a:p>
          <a:p>
            <a:pPr lvl="2"/>
            <a:r>
              <a:rPr lang="en-US" dirty="0" smtClean="0"/>
              <a:t>Punishing countries that did not</a:t>
            </a:r>
          </a:p>
          <a:p>
            <a:pPr lvl="3"/>
            <a:r>
              <a:rPr lang="en-US" dirty="0" smtClean="0"/>
              <a:t>Withdraw aid</a:t>
            </a:r>
          </a:p>
          <a:p>
            <a:pPr lvl="3"/>
            <a:r>
              <a:rPr lang="en-US" dirty="0" smtClean="0"/>
              <a:t>Economic sanctions</a:t>
            </a:r>
          </a:p>
          <a:p>
            <a:pPr lvl="3"/>
            <a:r>
              <a:rPr lang="en-US" dirty="0" smtClean="0"/>
              <a:t>Etc.</a:t>
            </a:r>
          </a:p>
          <a:p>
            <a:r>
              <a:rPr lang="en-US" dirty="0" smtClean="0"/>
              <a:t>Panama Canal</a:t>
            </a:r>
          </a:p>
          <a:p>
            <a:pPr lvl="1"/>
            <a:r>
              <a:rPr lang="en-US" dirty="0" smtClean="0"/>
              <a:t>Bitterness in Latin </a:t>
            </a:r>
            <a:r>
              <a:rPr lang="en-US" dirty="0" err="1" smtClean="0"/>
              <a:t>Amer</a:t>
            </a:r>
            <a:r>
              <a:rPr lang="en-US" dirty="0" smtClean="0"/>
              <a:t> b/c of US ownership &amp; control</a:t>
            </a:r>
          </a:p>
          <a:p>
            <a:pPr lvl="2"/>
            <a:r>
              <a:rPr lang="en-US" dirty="0" smtClean="0"/>
              <a:t>Turned over ownership to the people of Panama</a:t>
            </a:r>
          </a:p>
          <a:p>
            <a:pPr lvl="3"/>
            <a:r>
              <a:rPr lang="en-US" dirty="0" smtClean="0"/>
              <a:t>Carter was giving away US property, but helped relations</a:t>
            </a:r>
          </a:p>
          <a:p>
            <a:r>
              <a:rPr lang="en-US" dirty="0" smtClean="0"/>
              <a:t>Middle East</a:t>
            </a:r>
          </a:p>
          <a:p>
            <a:pPr lvl="1"/>
            <a:r>
              <a:rPr lang="en-US" dirty="0" smtClean="0"/>
              <a:t>Sought to bring peace to region</a:t>
            </a:r>
          </a:p>
          <a:p>
            <a:pPr lvl="2"/>
            <a:r>
              <a:rPr lang="en-US" dirty="0" smtClean="0"/>
              <a:t>Invited leaders from both sides to Camp David to discuss</a:t>
            </a:r>
          </a:p>
          <a:p>
            <a:pPr lvl="3"/>
            <a:r>
              <a:rPr lang="en-US" dirty="0" smtClean="0"/>
              <a:t>Camp David Accords</a:t>
            </a:r>
          </a:p>
          <a:p>
            <a:pPr lvl="4"/>
            <a:r>
              <a:rPr lang="en-US" dirty="0" smtClean="0"/>
              <a:t>Another Band-Aid</a:t>
            </a:r>
          </a:p>
          <a:p>
            <a:pPr lvl="1"/>
            <a:r>
              <a:rPr lang="en-US" dirty="0" smtClean="0"/>
              <a:t>Still works with this today- his legacy</a:t>
            </a:r>
          </a:p>
          <a:p>
            <a:r>
              <a:rPr lang="en-US" dirty="0" smtClean="0"/>
              <a:t>Soviet Union</a:t>
            </a:r>
          </a:p>
          <a:p>
            <a:pPr lvl="1"/>
            <a:r>
              <a:rPr lang="en-US" dirty="0" smtClean="0"/>
              <a:t>Peace still going</a:t>
            </a:r>
          </a:p>
          <a:p>
            <a:pPr lvl="1"/>
            <a:r>
              <a:rPr lang="en-US" dirty="0" smtClean="0"/>
              <a:t>About to sign SALT 2 </a:t>
            </a:r>
          </a:p>
          <a:p>
            <a:pPr lvl="1"/>
            <a:r>
              <a:rPr lang="en-US" dirty="0" smtClean="0"/>
              <a:t>USSR is becoming ally until…</a:t>
            </a:r>
          </a:p>
          <a:p>
            <a:pPr lvl="2"/>
            <a:r>
              <a:rPr lang="en-US" dirty="0" smtClean="0"/>
              <a:t>USSR invades Afghanistan</a:t>
            </a:r>
          </a:p>
          <a:p>
            <a:pPr lvl="3"/>
            <a:r>
              <a:rPr lang="en-US" dirty="0" smtClean="0"/>
              <a:t>US imposes sanctions on USSR</a:t>
            </a:r>
          </a:p>
          <a:p>
            <a:pPr lvl="3"/>
            <a:r>
              <a:rPr lang="en-US" dirty="0" smtClean="0"/>
              <a:t>US starts econ embargo against them</a:t>
            </a:r>
          </a:p>
          <a:p>
            <a:pPr lvl="3"/>
            <a:r>
              <a:rPr lang="en-US" dirty="0" smtClean="0"/>
              <a:t>UN Nations refuse to participate in Moscow Olympic Games </a:t>
            </a:r>
          </a:p>
          <a:p>
            <a:r>
              <a:rPr lang="en-US" dirty="0" smtClean="0"/>
              <a:t>Iran</a:t>
            </a:r>
          </a:p>
          <a:p>
            <a:pPr lvl="1"/>
            <a:r>
              <a:rPr lang="en-US" dirty="0" smtClean="0"/>
              <a:t>Beginning Iran was US’ biggest ally in ME</a:t>
            </a:r>
          </a:p>
          <a:p>
            <a:pPr lvl="1"/>
            <a:r>
              <a:rPr lang="en-US" dirty="0" smtClean="0"/>
              <a:t>Jan 1979- religious coup</a:t>
            </a:r>
          </a:p>
          <a:p>
            <a:pPr lvl="2"/>
            <a:r>
              <a:rPr lang="en-US" dirty="0" smtClean="0"/>
              <a:t>Islamic fundamentalists called, “Ayatollah’s” take control</a:t>
            </a:r>
          </a:p>
          <a:p>
            <a:pPr lvl="3"/>
            <a:r>
              <a:rPr lang="en-US" dirty="0" smtClean="0"/>
              <a:t>Ayatollah Khomeini becomes leader</a:t>
            </a:r>
          </a:p>
          <a:p>
            <a:pPr lvl="4"/>
            <a:r>
              <a:rPr lang="en-US" dirty="0" smtClean="0"/>
              <a:t>Death to American Imperialists</a:t>
            </a:r>
          </a:p>
          <a:p>
            <a:pPr lvl="1"/>
            <a:r>
              <a:rPr lang="en-US" dirty="0" smtClean="0"/>
              <a:t>November 1979-</a:t>
            </a:r>
          </a:p>
          <a:p>
            <a:pPr lvl="2"/>
            <a:r>
              <a:rPr lang="en-US" dirty="0" smtClean="0"/>
              <a:t>Islamic fundamentalists attack US Embassy in Tehran</a:t>
            </a:r>
          </a:p>
          <a:p>
            <a:pPr lvl="3"/>
            <a:r>
              <a:rPr lang="en-US" dirty="0" smtClean="0"/>
              <a:t>Take 52 US citizens as hostages</a:t>
            </a:r>
          </a:p>
          <a:p>
            <a:pPr lvl="2"/>
            <a:r>
              <a:rPr lang="en-US" dirty="0" smtClean="0"/>
              <a:t>US outraged</a:t>
            </a:r>
          </a:p>
          <a:p>
            <a:pPr lvl="2"/>
            <a:r>
              <a:rPr lang="en-US" dirty="0" smtClean="0"/>
              <a:t>Attempt to negotiate but fail</a:t>
            </a:r>
          </a:p>
          <a:p>
            <a:pPr lvl="2"/>
            <a:r>
              <a:rPr lang="en-US" dirty="0" smtClean="0"/>
              <a:t>Try to rescue but fail (8 soldiers die trying)</a:t>
            </a:r>
          </a:p>
          <a:p>
            <a:pPr lvl="2"/>
            <a:r>
              <a:rPr lang="en-US" dirty="0" smtClean="0"/>
              <a:t>Hostages held for over a year!!! (444 days)</a:t>
            </a:r>
          </a:p>
          <a:p>
            <a:pPr lvl="2"/>
            <a:r>
              <a:rPr lang="en-US" dirty="0" smtClean="0"/>
              <a:t>Released minutes after Carter leaves office as POTUS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1.bp.blogspot.com/_1muFDbIS91g/S-BxZPHG6cI/AAAAAAAAB04/w-33eBqL9Y4/s1600/iran-hostg-cris79-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24400"/>
            <a:ext cx="2753032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http://makethemaccountable.com/images/0807/IranianHostageCri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2776128" cy="25054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Explosion 1 7"/>
          <p:cNvSpPr/>
          <p:nvPr/>
        </p:nvSpPr>
        <p:spPr>
          <a:xfrm rot="21093461">
            <a:off x="1269448" y="3429331"/>
            <a:ext cx="2894837" cy="193623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8)What would you have done?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Jimmy Car… Ronald Reagan</a:t>
            </a:r>
            <a:br>
              <a:rPr lang="en-US" dirty="0" smtClean="0"/>
            </a:br>
            <a:r>
              <a:rPr lang="en-US" dirty="0" smtClean="0"/>
              <a:t>The Election of 1980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343400" cy="57847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Iranian Hostage Crisis damaged Carter’s political image</a:t>
            </a:r>
          </a:p>
          <a:p>
            <a:pPr lvl="1"/>
            <a:r>
              <a:rPr lang="en-US" dirty="0" smtClean="0"/>
              <a:t>Carter’s popularity drops massively</a:t>
            </a:r>
          </a:p>
          <a:p>
            <a:r>
              <a:rPr lang="en-US" dirty="0" smtClean="0"/>
              <a:t>Republicans offer California Governor Ronald Reagan… </a:t>
            </a:r>
          </a:p>
          <a:p>
            <a:pPr lvl="1"/>
            <a:r>
              <a:rPr lang="en-US" dirty="0" smtClean="0">
                <a:hlinkClick r:id="rId3"/>
              </a:rPr>
              <a:t>The actor?!?</a:t>
            </a:r>
            <a:endParaRPr lang="en-US" dirty="0" smtClean="0"/>
          </a:p>
          <a:p>
            <a:pPr lvl="1"/>
            <a:r>
              <a:rPr lang="en-US" dirty="0" smtClean="0"/>
              <a:t>Obvious differences b/t Reagan &amp; Carter</a:t>
            </a:r>
          </a:p>
          <a:p>
            <a:pPr lvl="2"/>
            <a:r>
              <a:rPr lang="en-US" dirty="0" smtClean="0"/>
              <a:t>Reagan radiated Charm and Confidence</a:t>
            </a:r>
          </a:p>
          <a:p>
            <a:pPr lvl="2"/>
            <a:r>
              <a:rPr lang="en-US" dirty="0" smtClean="0"/>
              <a:t>Conservative Message-</a:t>
            </a:r>
          </a:p>
          <a:p>
            <a:pPr lvl="3"/>
            <a:r>
              <a:rPr lang="en-US" dirty="0" smtClean="0"/>
              <a:t>Lower taxes</a:t>
            </a:r>
          </a:p>
          <a:p>
            <a:pPr lvl="3"/>
            <a:r>
              <a:rPr lang="en-US" dirty="0" smtClean="0"/>
              <a:t>Reduce (social program)spending</a:t>
            </a:r>
          </a:p>
          <a:p>
            <a:pPr lvl="3"/>
            <a:r>
              <a:rPr lang="en-US" dirty="0" smtClean="0"/>
              <a:t>Create Stronger Military</a:t>
            </a:r>
          </a:p>
          <a:p>
            <a:pPr lvl="3"/>
            <a:r>
              <a:rPr lang="en-US" dirty="0" smtClean="0"/>
              <a:t>Restore American Pride</a:t>
            </a:r>
          </a:p>
          <a:p>
            <a:pPr lvl="3"/>
            <a:r>
              <a:rPr lang="en-US" dirty="0" smtClean="0"/>
              <a:t>Appears to most!</a:t>
            </a:r>
          </a:p>
          <a:p>
            <a:pPr lvl="1"/>
            <a:r>
              <a:rPr lang="en-US" dirty="0" smtClean="0"/>
              <a:t>Reagan sweeps Electoral College 489-49!</a:t>
            </a:r>
          </a:p>
          <a:p>
            <a:r>
              <a:rPr lang="en-US" dirty="0" smtClean="0"/>
              <a:t>Carter now left with nothing as legacy, but empty promises</a:t>
            </a:r>
          </a:p>
          <a:p>
            <a:pPr lvl="1"/>
            <a:r>
              <a:rPr lang="en-US" dirty="0" smtClean="0"/>
              <a:t>Since retirement though has done so much to help world</a:t>
            </a:r>
          </a:p>
          <a:p>
            <a:pPr lvl="2"/>
            <a:r>
              <a:rPr lang="en-US" dirty="0" smtClean="0"/>
              <a:t>Habitat for Humanity</a:t>
            </a:r>
          </a:p>
          <a:p>
            <a:pPr lvl="2"/>
            <a:r>
              <a:rPr lang="en-US" dirty="0" smtClean="0"/>
              <a:t>Mid East Peace Conference Delegate</a:t>
            </a:r>
          </a:p>
          <a:p>
            <a:pPr lvl="2"/>
            <a:r>
              <a:rPr lang="en-US" dirty="0" smtClean="0"/>
              <a:t>Nobel Peace Prize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http://presidentelect.org/images/e1980_ec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00200"/>
            <a:ext cx="4317998" cy="2743200"/>
          </a:xfrm>
          <a:prstGeom prst="rect">
            <a:avLst/>
          </a:prstGeom>
          <a:noFill/>
        </p:spPr>
      </p:pic>
      <p:pic>
        <p:nvPicPr>
          <p:cNvPr id="1030" name="Picture 6" descr="Photo of Ronald Reag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362449"/>
            <a:ext cx="4286250" cy="2419351"/>
          </a:xfrm>
          <a:prstGeom prst="rect">
            <a:avLst/>
          </a:prstGeom>
          <a:noFill/>
        </p:spPr>
      </p:pic>
      <p:pic>
        <p:nvPicPr>
          <p:cNvPr id="1026" name="Picture 2" descr="http://ic.pics.livejournal.com/kensmind/1278588/679952/679952_600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3999" cy="6884415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20959773">
            <a:off x="251939" y="3405561"/>
            <a:ext cx="2743240" cy="177041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  <a:r>
              <a:rPr lang="en-US" sz="1600" dirty="0" smtClean="0"/>
              <a:t>) Foreshadow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Inferences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i="1" dirty="0" smtClean="0"/>
              <a:t>“The </a:t>
            </a:r>
            <a:r>
              <a:rPr lang="en-US" i="1" dirty="0"/>
              <a:t>greatest honor history can bestow is the title of peacemaker</a:t>
            </a:r>
            <a:r>
              <a:rPr lang="en-US" i="1" dirty="0" smtClean="0"/>
              <a:t>.”</a:t>
            </a:r>
          </a:p>
          <a:p>
            <a:pPr marL="704088" lvl="2" indent="0">
              <a:buNone/>
            </a:pPr>
            <a:r>
              <a:rPr lang="en-US" i="1" dirty="0" smtClean="0"/>
              <a:t>- Richard Nixon 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What can you infer Nixon believes his duty is in regard to Vietnam?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473981">
            <a:off x="6182335" y="781094"/>
            <a:ext cx="2058392" cy="1497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dirty="0" smtClean="0"/>
              <a:t>) 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7156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Nixon’s Foreign Policy-</a:t>
            </a:r>
            <a:br>
              <a:rPr lang="en-US" dirty="0" smtClean="0"/>
            </a:br>
            <a:r>
              <a:rPr lang="en-US" dirty="0" smtClean="0"/>
              <a:t>Easing the Cold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495800" cy="5708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Nixon comes in promising to be the peace-maker</a:t>
            </a:r>
          </a:p>
          <a:p>
            <a:pPr lvl="1"/>
            <a:r>
              <a:rPr lang="en-US" dirty="0" smtClean="0"/>
              <a:t>Reaches out to USSR and China</a:t>
            </a:r>
          </a:p>
          <a:p>
            <a:pPr lvl="2"/>
            <a:r>
              <a:rPr lang="en-US" dirty="0" smtClean="0"/>
              <a:t>Wants to find areas of commonality &amp; cooperation</a:t>
            </a:r>
          </a:p>
          <a:p>
            <a:r>
              <a:rPr lang="en-US" dirty="0" smtClean="0"/>
              <a:t>Formulates foreign policy of </a:t>
            </a:r>
            <a:r>
              <a:rPr lang="en-US" b="1" i="1" u="sng" dirty="0" smtClean="0"/>
              <a:t>détente</a:t>
            </a:r>
          </a:p>
          <a:p>
            <a:pPr lvl="1"/>
            <a:r>
              <a:rPr lang="en-US" dirty="0" smtClean="0"/>
              <a:t>Idea was to relax tension and confrontation as defaults</a:t>
            </a:r>
          </a:p>
          <a:p>
            <a:pPr lvl="2"/>
            <a:r>
              <a:rPr lang="en-US" dirty="0" smtClean="0"/>
              <a:t>Begin working together to resolve issues that divide</a:t>
            </a:r>
          </a:p>
          <a:p>
            <a:pPr lvl="2"/>
            <a:r>
              <a:rPr lang="en-US" dirty="0" smtClean="0"/>
              <a:t>Only work though if there is balance</a:t>
            </a:r>
          </a:p>
          <a:p>
            <a:pPr>
              <a:buNone/>
            </a:pPr>
            <a:r>
              <a:rPr lang="en-US" dirty="0" smtClean="0"/>
              <a:t>	“if we have a strong, healthy US, Europe, USSR, China, Japan- each balancing the other, not playing one against the other.”</a:t>
            </a:r>
          </a:p>
          <a:p>
            <a:pPr lvl="1"/>
            <a:r>
              <a:rPr lang="en-US" dirty="0" smtClean="0"/>
              <a:t>Recognizes People’s Rep. of China</a:t>
            </a:r>
          </a:p>
          <a:p>
            <a:pPr lvl="1"/>
            <a:r>
              <a:rPr lang="en-US" dirty="0" smtClean="0"/>
              <a:t>China invites </a:t>
            </a:r>
            <a:r>
              <a:rPr lang="en-US" dirty="0" smtClean="0">
                <a:hlinkClick r:id="rId3"/>
              </a:rPr>
              <a:t>US Ping-Pong </a:t>
            </a:r>
            <a:r>
              <a:rPr lang="en-US" dirty="0" smtClean="0"/>
              <a:t>Team for exhibition</a:t>
            </a:r>
          </a:p>
          <a:p>
            <a:r>
              <a:rPr lang="en-US" dirty="0" smtClean="0"/>
              <a:t>Feb 1972- Nixon 1</a:t>
            </a:r>
            <a:r>
              <a:rPr lang="en-US" baseline="30000" dirty="0" smtClean="0"/>
              <a:t>st</a:t>
            </a:r>
            <a:r>
              <a:rPr lang="en-US" dirty="0" smtClean="0"/>
              <a:t> Pres to visit China in over 25 yrs!</a:t>
            </a:r>
          </a:p>
          <a:p>
            <a:r>
              <a:rPr lang="en-US" dirty="0" smtClean="0"/>
              <a:t>May 1972- Nixon heads to Moscow</a:t>
            </a:r>
          </a:p>
          <a:p>
            <a:pPr lvl="1"/>
            <a:r>
              <a:rPr lang="en-US" dirty="0" smtClean="0"/>
              <a:t>US shares “dwarf wheat” technology</a:t>
            </a:r>
          </a:p>
          <a:p>
            <a:pPr lvl="1"/>
            <a:r>
              <a:rPr lang="en-US" dirty="0" smtClean="0"/>
              <a:t>USSR agrees to Strategic Arms Limitation Treaty (SALT 1)</a:t>
            </a:r>
          </a:p>
          <a:p>
            <a:pPr lvl="2"/>
            <a:r>
              <a:rPr lang="en-US" dirty="0" smtClean="0"/>
              <a:t>Restricts the amount of nukes</a:t>
            </a:r>
          </a:p>
          <a:p>
            <a:pPr lvl="2"/>
            <a:r>
              <a:rPr lang="en-US" dirty="0" smtClean="0"/>
              <a:t>Doesn’t end Arms Race, but… greatly reduces tensions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266" name="Picture 2" descr="http://eugeneopera.files.wordpress.com/2012/02/nixon_inter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3911598" cy="1676400"/>
          </a:xfrm>
          <a:prstGeom prst="rect">
            <a:avLst/>
          </a:prstGeom>
          <a:noFill/>
        </p:spPr>
      </p:pic>
      <p:pic>
        <p:nvPicPr>
          <p:cNvPr id="11268" name="Picture 4" descr="http://s3.amazonaws.com/rapgenius/1373741889_Testing_Deten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09975"/>
            <a:ext cx="2286000" cy="3028951"/>
          </a:xfrm>
          <a:prstGeom prst="rect">
            <a:avLst/>
          </a:prstGeom>
          <a:noFill/>
        </p:spPr>
      </p:pic>
      <p:pic>
        <p:nvPicPr>
          <p:cNvPr id="11270" name="Picture 6" descr="Image result for air force 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657600"/>
            <a:ext cx="1447800" cy="1343026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>
            <a:off x="6182335" y="781094"/>
            <a:ext cx="2058392" cy="1497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Define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M. Nixon-</a:t>
            </a:r>
            <a:br>
              <a:rPr lang="en-US" dirty="0" smtClean="0"/>
            </a:br>
            <a:r>
              <a:rPr lang="en-US" dirty="0" smtClean="0"/>
              <a:t>The Middle East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685800"/>
            <a:ext cx="4953000" cy="640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Nixon’s idea was to maintain world stability w/o getting drawn into regional disputes</a:t>
            </a:r>
          </a:p>
          <a:p>
            <a:pPr lvl="1"/>
            <a:r>
              <a:rPr lang="en-US" dirty="0" smtClean="0"/>
              <a:t>Doesn’t want another situation like Vietnam</a:t>
            </a:r>
          </a:p>
          <a:p>
            <a:r>
              <a:rPr lang="en-US" dirty="0" smtClean="0"/>
              <a:t>US will help our friends, but…</a:t>
            </a:r>
          </a:p>
          <a:p>
            <a:pPr lvl="1"/>
            <a:r>
              <a:rPr lang="en-US" dirty="0" smtClean="0"/>
              <a:t>Not allow US to run / take on war</a:t>
            </a:r>
          </a:p>
          <a:p>
            <a:r>
              <a:rPr lang="en-US" dirty="0" smtClean="0"/>
              <a:t>Arab – Israeli Tensions test this</a:t>
            </a:r>
          </a:p>
          <a:p>
            <a:pPr lvl="1"/>
            <a:r>
              <a:rPr lang="en-US" dirty="0" smtClean="0"/>
              <a:t>Israel founded in1948</a:t>
            </a:r>
          </a:p>
          <a:p>
            <a:pPr lvl="1"/>
            <a:r>
              <a:rPr lang="en-US" dirty="0" smtClean="0"/>
              <a:t>War w/ Arabs erupt in ‘48, ’56, &amp; ‘67!</a:t>
            </a:r>
          </a:p>
          <a:p>
            <a:pPr lvl="2"/>
            <a:r>
              <a:rPr lang="en-US" dirty="0" smtClean="0"/>
              <a:t>War result in Israel controlling much of Holy Land / Middle East</a:t>
            </a:r>
          </a:p>
          <a:p>
            <a:pPr lvl="2"/>
            <a:r>
              <a:rPr lang="en-US" dirty="0" smtClean="0"/>
              <a:t>Leaves many Arab refugees</a:t>
            </a:r>
          </a:p>
          <a:p>
            <a:pPr lvl="2"/>
            <a:r>
              <a:rPr lang="en-US" dirty="0" smtClean="0"/>
              <a:t>They demand a nation of their own</a:t>
            </a:r>
          </a:p>
          <a:p>
            <a:pPr lvl="2"/>
            <a:r>
              <a:rPr lang="en-US" dirty="0" smtClean="0"/>
              <a:t>Leads to more fighting (still to this day)</a:t>
            </a:r>
          </a:p>
          <a:p>
            <a:r>
              <a:rPr lang="en-US" dirty="0" smtClean="0"/>
              <a:t>6 October 1973- Yom Kippur War</a:t>
            </a:r>
          </a:p>
          <a:p>
            <a:pPr lvl="1"/>
            <a:r>
              <a:rPr lang="en-US" dirty="0" smtClean="0"/>
              <a:t>Arabs attack on Jewish holiday- Jews fight back</a:t>
            </a:r>
          </a:p>
          <a:p>
            <a:pPr lvl="1"/>
            <a:r>
              <a:rPr lang="en-US" dirty="0" smtClean="0"/>
              <a:t>US urges Israel to sign cease-fire</a:t>
            </a:r>
          </a:p>
          <a:p>
            <a:pPr lvl="2"/>
            <a:r>
              <a:rPr lang="en-US" dirty="0" smtClean="0"/>
              <a:t>They do but not B4 taking more Arab land from Syria &amp; Egypt</a:t>
            </a:r>
          </a:p>
          <a:p>
            <a:pPr lvl="1"/>
            <a:r>
              <a:rPr lang="en-US" dirty="0" smtClean="0"/>
              <a:t>Arab nation impose oil </a:t>
            </a:r>
            <a:r>
              <a:rPr lang="en-US" b="1" i="1" u="sng" dirty="0" smtClean="0"/>
              <a:t>embargo</a:t>
            </a:r>
            <a:r>
              <a:rPr lang="en-US" dirty="0" smtClean="0"/>
              <a:t>- ban on sale of oil to US b/c we R friends w/ Israel</a:t>
            </a:r>
          </a:p>
          <a:p>
            <a:pPr lvl="2"/>
            <a:r>
              <a:rPr lang="en-US" dirty="0" smtClean="0"/>
              <a:t>Embargo leads to huge oil shortage in US</a:t>
            </a:r>
          </a:p>
          <a:p>
            <a:r>
              <a:rPr lang="en-US" dirty="0" smtClean="0"/>
              <a:t>Nixon tries to regain trust of Arab nations</a:t>
            </a:r>
          </a:p>
          <a:p>
            <a:pPr lvl="1"/>
            <a:r>
              <a:rPr lang="en-US" dirty="0" smtClean="0"/>
              <a:t>Next 2 years keeps Nat’l Security Advisor, Henry Kissinger in the Mid East</a:t>
            </a:r>
          </a:p>
          <a:p>
            <a:pPr lvl="1"/>
            <a:r>
              <a:rPr lang="en-US" dirty="0" smtClean="0"/>
              <a:t>Called </a:t>
            </a:r>
            <a:r>
              <a:rPr lang="en-US" b="1" i="1" u="sng" dirty="0" smtClean="0"/>
              <a:t>Shuttle Diplomacy</a:t>
            </a:r>
          </a:p>
          <a:p>
            <a:pPr lvl="2"/>
            <a:r>
              <a:rPr lang="en-US" dirty="0" smtClean="0"/>
              <a:t>Goes back and forth from Israel to Arab nations to broker agreement</a:t>
            </a:r>
          </a:p>
          <a:p>
            <a:r>
              <a:rPr lang="en-US" dirty="0" smtClean="0"/>
              <a:t>Agreement comes in 1974</a:t>
            </a:r>
          </a:p>
          <a:p>
            <a:pPr lvl="1"/>
            <a:r>
              <a:rPr lang="en-US" dirty="0" smtClean="0"/>
              <a:t>Tensions reduce, but another “band-aid”  </a:t>
            </a:r>
            <a:endParaRPr lang="en-US" dirty="0"/>
          </a:p>
        </p:txBody>
      </p:sp>
      <p:pic>
        <p:nvPicPr>
          <p:cNvPr id="10242" name="Picture 2" descr="http://upload.wikimedia.org/wikipedia/commons/thumb/d/d5/Israel_and_Palestine_Peace.svg/1280px-Israel_and_Palestine_Peac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626881" cy="2609850"/>
          </a:xfrm>
          <a:prstGeom prst="rect">
            <a:avLst/>
          </a:prstGeom>
          <a:noFill/>
        </p:spPr>
      </p:pic>
      <p:pic>
        <p:nvPicPr>
          <p:cNvPr id="10244" name="Picture 4" descr="http://f.nanafiles.co.il/upload/Xternal/IsraBlog/35/06/83/830635/misc/27031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3124200" cy="1752356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21165391">
            <a:off x="2857004" y="5394859"/>
            <a:ext cx="2058392" cy="1497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sz="1400" dirty="0" smtClean="0"/>
              <a:t>Explain- Band-Aid?</a:t>
            </a:r>
            <a:endParaRPr lang="en-US" sz="1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M. Nixon- </a:t>
            </a:r>
            <a:br>
              <a:rPr lang="en-US" dirty="0" smtClean="0"/>
            </a:br>
            <a:r>
              <a:rPr lang="en-US" dirty="0" smtClean="0"/>
              <a:t>Communist Chile?!?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608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Nixon still wants to stop spread of Communism in Americas</a:t>
            </a:r>
          </a:p>
          <a:p>
            <a:r>
              <a:rPr lang="en-US" dirty="0" smtClean="0"/>
              <a:t>1970- Chile elects Salvador </a:t>
            </a:r>
            <a:r>
              <a:rPr lang="en-US" dirty="0" err="1" smtClean="0"/>
              <a:t>Allende</a:t>
            </a:r>
            <a:endParaRPr lang="en-US" dirty="0" smtClean="0"/>
          </a:p>
          <a:p>
            <a:pPr lvl="1"/>
            <a:r>
              <a:rPr lang="en-US" dirty="0" smtClean="0"/>
              <a:t>Communist</a:t>
            </a:r>
          </a:p>
          <a:p>
            <a:pPr lvl="1"/>
            <a:r>
              <a:rPr lang="en-US" dirty="0" smtClean="0"/>
              <a:t>Communist-lead </a:t>
            </a:r>
            <a:r>
              <a:rPr lang="en-US" dirty="0" err="1" smtClean="0"/>
              <a:t>gov’t</a:t>
            </a:r>
            <a:r>
              <a:rPr lang="en-US" dirty="0" smtClean="0"/>
              <a:t> take over US businesses in Chile</a:t>
            </a:r>
          </a:p>
          <a:p>
            <a:pPr lvl="2"/>
            <a:r>
              <a:rPr lang="en-US" dirty="0" smtClean="0"/>
              <a:t>US gets mad</a:t>
            </a:r>
          </a:p>
          <a:p>
            <a:r>
              <a:rPr lang="en-US" dirty="0" smtClean="0"/>
              <a:t>CIA and Chilean military plan a </a:t>
            </a:r>
            <a:r>
              <a:rPr lang="en-US" b="1" i="1" u="sng" dirty="0" smtClean="0"/>
              <a:t>coup d'état</a:t>
            </a:r>
          </a:p>
          <a:p>
            <a:pPr lvl="1"/>
            <a:r>
              <a:rPr lang="en-US" dirty="0" smtClean="0"/>
              <a:t>Overthrow of in-power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1"/>
            <a:r>
              <a:rPr lang="en-US" dirty="0" smtClean="0"/>
              <a:t>Coup works and </a:t>
            </a:r>
            <a:r>
              <a:rPr lang="en-US" dirty="0" err="1" smtClean="0"/>
              <a:t>Allende</a:t>
            </a:r>
            <a:r>
              <a:rPr lang="en-US" dirty="0" smtClean="0"/>
              <a:t> is killed</a:t>
            </a:r>
          </a:p>
          <a:p>
            <a:pPr lvl="1"/>
            <a:r>
              <a:rPr lang="en-US" dirty="0" smtClean="0"/>
              <a:t>Military leaders install dictatorship</a:t>
            </a:r>
          </a:p>
          <a:p>
            <a:pPr lvl="1"/>
            <a:r>
              <a:rPr lang="en-US" dirty="0" smtClean="0"/>
              <a:t>US recognizes new </a:t>
            </a:r>
            <a:r>
              <a:rPr lang="en-US" dirty="0" err="1" smtClean="0"/>
              <a:t>gov’t</a:t>
            </a:r>
            <a:r>
              <a:rPr lang="en-US" dirty="0" smtClean="0"/>
              <a:t> and restores aid to Chile</a:t>
            </a:r>
          </a:p>
          <a:p>
            <a:r>
              <a:rPr lang="en-US" dirty="0" smtClean="0"/>
              <a:t>Shows that even though Nixon willing for </a:t>
            </a:r>
            <a:r>
              <a:rPr lang="en-US" b="1" i="1" u="sng" dirty="0" smtClean="0"/>
              <a:t>détente</a:t>
            </a:r>
            <a:r>
              <a:rPr lang="en-US" dirty="0" smtClean="0"/>
              <a:t> in China &amp; USSR… not going to allow Communism to spread in our backyard</a:t>
            </a:r>
          </a:p>
        </p:txBody>
      </p:sp>
      <p:pic>
        <p:nvPicPr>
          <p:cNvPr id="9220" name="Picture 4" descr="http://upload.wikimedia.org/wikipedia/commons/thumb/f/f6/Partido_Comunista_de_Chile.svg/1024px-Partido_Comunista_de_Chi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657600" cy="36576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>
            <a:off x="3124200" y="1752600"/>
            <a:ext cx="2058392" cy="1497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Define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M. Nixon- </a:t>
            </a:r>
            <a:br>
              <a:rPr lang="en-US" dirty="0" smtClean="0"/>
            </a:br>
            <a:r>
              <a:rPr lang="en-US" dirty="0" smtClean="0"/>
              <a:t>Domestic (</a:t>
            </a:r>
            <a:r>
              <a:rPr lang="en-US" sz="3600" dirty="0" smtClean="0"/>
              <a:t>@ Home)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609600"/>
            <a:ext cx="5257800" cy="6400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Back in 1968- Nixon promises to bring “order” back to US society</a:t>
            </a:r>
          </a:p>
          <a:p>
            <a:r>
              <a:rPr lang="en-US" dirty="0" smtClean="0"/>
              <a:t>Crack down on crime</a:t>
            </a:r>
          </a:p>
          <a:p>
            <a:pPr lvl="1"/>
            <a:r>
              <a:rPr lang="en-US" dirty="0" smtClean="0"/>
              <a:t>Impose stiffer penalties</a:t>
            </a:r>
          </a:p>
          <a:p>
            <a:pPr lvl="1"/>
            <a:r>
              <a:rPr lang="en-US" dirty="0" smtClean="0"/>
              <a:t>Uses US funds to supply local police</a:t>
            </a:r>
          </a:p>
          <a:p>
            <a:pPr lvl="1"/>
            <a:r>
              <a:rPr lang="en-US" dirty="0" smtClean="0"/>
              <a:t>He puts 4 new Judges on US Supreme Court</a:t>
            </a:r>
          </a:p>
          <a:p>
            <a:pPr lvl="2"/>
            <a:r>
              <a:rPr lang="en-US" dirty="0" smtClean="0"/>
              <a:t>Hopes they will instill stiffer penalties on criminals</a:t>
            </a:r>
          </a:p>
          <a:p>
            <a:r>
              <a:rPr lang="en-US" dirty="0" smtClean="0"/>
              <a:t>New Federalism</a:t>
            </a:r>
          </a:p>
          <a:p>
            <a:pPr lvl="1"/>
            <a:r>
              <a:rPr lang="en-US" dirty="0" smtClean="0"/>
              <a:t>Part 1- share tax $$ w/ states</a:t>
            </a:r>
          </a:p>
          <a:p>
            <a:pPr lvl="2"/>
            <a:r>
              <a:rPr lang="en-US" dirty="0" smtClean="0"/>
              <a:t>Called </a:t>
            </a:r>
            <a:r>
              <a:rPr lang="en-US" b="1" i="1" u="sng" dirty="0" smtClean="0"/>
              <a:t>revenue sharing</a:t>
            </a:r>
          </a:p>
          <a:p>
            <a:pPr lvl="1"/>
            <a:r>
              <a:rPr lang="en-US" dirty="0" smtClean="0"/>
              <a:t>Part 2- cut or reduce social programs</a:t>
            </a:r>
          </a:p>
          <a:p>
            <a:pPr lvl="2"/>
            <a:r>
              <a:rPr lang="en-US" dirty="0" smtClean="0"/>
              <a:t>Abolishes Office of Econ. Opportunity</a:t>
            </a:r>
          </a:p>
          <a:p>
            <a:pPr lvl="3"/>
            <a:r>
              <a:rPr lang="en-US" dirty="0" smtClean="0"/>
              <a:t>Previously helped fight War on Poverty!!!</a:t>
            </a:r>
          </a:p>
          <a:p>
            <a:pPr lvl="1"/>
            <a:r>
              <a:rPr lang="en-US" dirty="0" smtClean="0"/>
              <a:t>Part 3- civil rights</a:t>
            </a:r>
          </a:p>
          <a:p>
            <a:pPr lvl="2"/>
            <a:r>
              <a:rPr lang="en-US" dirty="0" smtClean="0"/>
              <a:t>ended busing blacks into white neighborhood schools</a:t>
            </a:r>
          </a:p>
          <a:p>
            <a:pPr lvl="3"/>
            <a:r>
              <a:rPr lang="en-US" dirty="0" smtClean="0"/>
              <a:t>Appealed to Southern whites</a:t>
            </a:r>
          </a:p>
          <a:p>
            <a:pPr lvl="2"/>
            <a:r>
              <a:rPr lang="en-US" dirty="0" smtClean="0"/>
              <a:t>But… forced integration in schools</a:t>
            </a:r>
          </a:p>
          <a:p>
            <a:pPr lvl="2"/>
            <a:r>
              <a:rPr lang="en-US" dirty="0" smtClean="0"/>
              <a:t>Created Affirmative Action</a:t>
            </a:r>
          </a:p>
          <a:p>
            <a:pPr lvl="3"/>
            <a:r>
              <a:rPr lang="en-US" dirty="0" smtClean="0"/>
              <a:t>Give preference to blacks in jobs previously excluded</a:t>
            </a:r>
          </a:p>
          <a:p>
            <a:r>
              <a:rPr lang="en-US" dirty="0" smtClean="0"/>
              <a:t>Economic Problems</a:t>
            </a:r>
          </a:p>
          <a:p>
            <a:pPr lvl="1"/>
            <a:r>
              <a:rPr lang="en-US" dirty="0" smtClean="0"/>
              <a:t>While attempting 2 change </a:t>
            </a:r>
            <a:r>
              <a:rPr lang="en-US" dirty="0" err="1" smtClean="0"/>
              <a:t>gov’t</a:t>
            </a:r>
            <a:r>
              <a:rPr lang="en-US" dirty="0" smtClean="0"/>
              <a:t> direction… has to deal serious econ. Issues</a:t>
            </a:r>
          </a:p>
          <a:p>
            <a:pPr lvl="2"/>
            <a:r>
              <a:rPr lang="en-US" dirty="0" smtClean="0"/>
              <a:t>US industry on massive decline b/c of foreign competition</a:t>
            </a:r>
          </a:p>
          <a:p>
            <a:pPr lvl="3"/>
            <a:r>
              <a:rPr lang="en-US" dirty="0" smtClean="0"/>
              <a:t>Leads to inflation</a:t>
            </a:r>
          </a:p>
          <a:p>
            <a:pPr lvl="3"/>
            <a:r>
              <a:rPr lang="en-US" dirty="0" smtClean="0"/>
              <a:t>General price increases </a:t>
            </a:r>
          </a:p>
          <a:p>
            <a:pPr lvl="3"/>
            <a:r>
              <a:rPr lang="en-US" dirty="0" smtClean="0"/>
              <a:t>Slow econ. growth</a:t>
            </a:r>
          </a:p>
          <a:p>
            <a:pPr lvl="3"/>
            <a:r>
              <a:rPr lang="en-US" dirty="0" smtClean="0"/>
              <a:t>High unemployment</a:t>
            </a:r>
          </a:p>
          <a:p>
            <a:r>
              <a:rPr lang="en-US" dirty="0" smtClean="0"/>
              <a:t>Seeking Stability of Economy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Tries to reduce spending</a:t>
            </a:r>
          </a:p>
          <a:p>
            <a:pPr lvl="2"/>
            <a:r>
              <a:rPr lang="en-US" dirty="0" smtClean="0"/>
              <a:t>Doesn’t’ work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Tries to freeze wages and prices</a:t>
            </a:r>
          </a:p>
          <a:p>
            <a:pPr lvl="2"/>
            <a:r>
              <a:rPr lang="en-US" dirty="0" smtClean="0"/>
              <a:t>Helps, but still in recession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Tries to stimulate econ by increasing </a:t>
            </a:r>
            <a:r>
              <a:rPr lang="en-US" dirty="0" err="1" smtClean="0"/>
              <a:t>gov’t</a:t>
            </a:r>
            <a:r>
              <a:rPr lang="en-US" dirty="0" smtClean="0"/>
              <a:t> spending</a:t>
            </a:r>
          </a:p>
          <a:p>
            <a:pPr lvl="2"/>
            <a:r>
              <a:rPr lang="en-US" dirty="0" smtClean="0"/>
              <a:t>Nothing helped</a:t>
            </a:r>
          </a:p>
          <a:p>
            <a:pPr lvl="1"/>
            <a:r>
              <a:rPr lang="en-US" dirty="0" smtClean="0"/>
              <a:t>Problem that will continue throughout</a:t>
            </a:r>
            <a:endParaRPr lang="en-US" dirty="0"/>
          </a:p>
        </p:txBody>
      </p:sp>
      <p:pic>
        <p:nvPicPr>
          <p:cNvPr id="7170" name="Picture 2" descr="http://rebelrhetoric.files.wordpress.com/2008/05/01nixon-web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65218" cy="2667001"/>
          </a:xfrm>
          <a:prstGeom prst="rect">
            <a:avLst/>
          </a:prstGeom>
          <a:noFill/>
        </p:spPr>
      </p:pic>
      <p:pic>
        <p:nvPicPr>
          <p:cNvPr id="7174" name="Picture 6" descr="http://247wallst.files.wordpress.com/2010/11/empty-pocket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2381250" cy="238125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 rot="446082">
            <a:off x="3733800" y="1676400"/>
            <a:ext cx="2058392" cy="1497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  <a:r>
              <a:rPr lang="en-US" sz="1400" dirty="0" smtClean="0"/>
              <a:t>) Describe Econ Mood</a:t>
            </a:r>
            <a:endParaRPr lang="en-US" sz="1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presidentelect.org/images/e1972_ec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3581399" cy="4495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Richard M. Nixon-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60895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Election of 1972</a:t>
            </a:r>
          </a:p>
          <a:p>
            <a:pPr lvl="1"/>
            <a:r>
              <a:rPr lang="en-US" dirty="0" smtClean="0"/>
              <a:t>Nixon doubts his chances</a:t>
            </a:r>
          </a:p>
          <a:p>
            <a:pPr lvl="1"/>
            <a:r>
              <a:rPr lang="en-US" dirty="0" smtClean="0"/>
              <a:t>To win does several illegal things</a:t>
            </a:r>
          </a:p>
          <a:p>
            <a:pPr lvl="2"/>
            <a:r>
              <a:rPr lang="en-US" dirty="0" smtClean="0"/>
              <a:t>Creates enemies list- </a:t>
            </a:r>
          </a:p>
          <a:p>
            <a:pPr lvl="3"/>
            <a:r>
              <a:rPr lang="en-US" dirty="0" smtClean="0"/>
              <a:t>FBI watches them </a:t>
            </a:r>
          </a:p>
          <a:p>
            <a:pPr lvl="3"/>
            <a:r>
              <a:rPr lang="en-US" dirty="0" smtClean="0"/>
              <a:t>IRS investigates them</a:t>
            </a:r>
          </a:p>
          <a:p>
            <a:pPr lvl="2"/>
            <a:r>
              <a:rPr lang="en-US" dirty="0" smtClean="0"/>
              <a:t>Nixon justifies as necessary to maintain </a:t>
            </a:r>
            <a:r>
              <a:rPr lang="en-US" dirty="0" err="1" smtClean="0"/>
              <a:t>nat’l</a:t>
            </a:r>
            <a:r>
              <a:rPr lang="en-US" dirty="0" smtClean="0"/>
              <a:t> security</a:t>
            </a:r>
          </a:p>
          <a:p>
            <a:pPr lvl="2"/>
            <a:r>
              <a:rPr lang="en-US" dirty="0" smtClean="0"/>
              <a:t>Collected millions to employ “plumbers”- payoff those that may leak information against him</a:t>
            </a:r>
          </a:p>
          <a:p>
            <a:pPr lvl="1"/>
            <a:r>
              <a:rPr lang="en-US" dirty="0" smtClean="0"/>
              <a:t>Nixon not caught… yet!</a:t>
            </a:r>
          </a:p>
          <a:p>
            <a:pPr lvl="1"/>
            <a:r>
              <a:rPr lang="en-US" dirty="0" smtClean="0"/>
              <a:t>Wins in landslide!!! 520 – 17!!!</a:t>
            </a:r>
          </a:p>
          <a:p>
            <a:r>
              <a:rPr lang="en-US" dirty="0" smtClean="0"/>
              <a:t>Energy Crisis</a:t>
            </a:r>
          </a:p>
          <a:p>
            <a:pPr lvl="1"/>
            <a:r>
              <a:rPr lang="en-US" dirty="0" smtClean="0"/>
              <a:t>Major econ problems, but worst is cost of fuel</a:t>
            </a:r>
          </a:p>
          <a:p>
            <a:pPr lvl="1"/>
            <a:r>
              <a:rPr lang="en-US" dirty="0" smtClean="0"/>
              <a:t>US needed foreign oil, but now Arabs have embargo on us for oil</a:t>
            </a:r>
          </a:p>
          <a:p>
            <a:pPr lvl="2"/>
            <a:r>
              <a:rPr lang="en-US" dirty="0" smtClean="0"/>
              <a:t>What we can get is grossly overpriced</a:t>
            </a:r>
          </a:p>
          <a:p>
            <a:pPr lvl="3"/>
            <a:r>
              <a:rPr lang="en-US" dirty="0" smtClean="0"/>
              <a:t>Lead to gas lines, and rationing</a:t>
            </a:r>
          </a:p>
          <a:p>
            <a:r>
              <a:rPr lang="en-US" dirty="0" smtClean="0"/>
              <a:t>Watergate Crisis</a:t>
            </a:r>
          </a:p>
          <a:p>
            <a:pPr lvl="1"/>
            <a:r>
              <a:rPr lang="en-US" dirty="0" smtClean="0"/>
              <a:t>Watergate Hotel / Office Complex</a:t>
            </a:r>
          </a:p>
          <a:p>
            <a:pPr lvl="1"/>
            <a:r>
              <a:rPr lang="en-US" dirty="0" smtClean="0"/>
              <a:t>17 June 1972- Nixon orders “plumbers” to plant bugs in Dem. HQ in Watergate</a:t>
            </a:r>
          </a:p>
          <a:p>
            <a:pPr lvl="2"/>
            <a:r>
              <a:rPr lang="en-US" dirty="0" smtClean="0"/>
              <a:t>Caught doing this</a:t>
            </a:r>
          </a:p>
          <a:p>
            <a:pPr lvl="1"/>
            <a:r>
              <a:rPr lang="en-US" dirty="0" smtClean="0"/>
              <a:t>Investigation leads to all info gathered illegally on opponents during election, info on other illegal activity, documents of the “plumbers” paying off people, info about illegal wiretaps on the </a:t>
            </a:r>
            <a:r>
              <a:rPr lang="en-US" dirty="0" err="1" smtClean="0"/>
              <a:t>Dems</a:t>
            </a:r>
            <a:endParaRPr lang="en-US" dirty="0" smtClean="0"/>
          </a:p>
          <a:p>
            <a:pPr lvl="1"/>
            <a:r>
              <a:rPr lang="en-US" dirty="0" smtClean="0"/>
              <a:t>Worst of all- found paid for by Nixon using White House funds!!!</a:t>
            </a:r>
          </a:p>
          <a:p>
            <a:pPr lvl="2"/>
            <a:r>
              <a:rPr lang="en-US" dirty="0" smtClean="0"/>
              <a:t>H of R begins Impeachment process</a:t>
            </a:r>
          </a:p>
          <a:p>
            <a:r>
              <a:rPr lang="en-US" dirty="0" smtClean="0"/>
              <a:t>8 August 1974-</a:t>
            </a:r>
          </a:p>
          <a:p>
            <a:pPr lvl="1"/>
            <a:r>
              <a:rPr lang="en-US" dirty="0" smtClean="0"/>
              <a:t>Richard M. Nixon resigns before  Impeachment Trials begin</a:t>
            </a:r>
          </a:p>
          <a:p>
            <a:pPr lvl="1"/>
            <a:r>
              <a:rPr lang="en-US" dirty="0" smtClean="0"/>
              <a:t>Only US President to resign in disgrace</a:t>
            </a:r>
          </a:p>
          <a:p>
            <a:endParaRPr lang="en-US" dirty="0"/>
          </a:p>
        </p:txBody>
      </p:sp>
      <p:pic>
        <p:nvPicPr>
          <p:cNvPr id="6146" name="Picture 2" descr="http://img4.wikia.nocookie.net/__cb20121216021233/marveldatabase/images/d/d0/Wit_%26_Wisdom_of_Watergate_Vol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728111" cy="4943476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21134860">
            <a:off x="3200400" y="4419600"/>
            <a:ext cx="2058392" cy="1497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) Nixon what???</a:t>
            </a:r>
            <a:endParaRPr lang="en-US" dirty="0"/>
          </a:p>
        </p:txBody>
      </p:sp>
      <p:pic>
        <p:nvPicPr>
          <p:cNvPr id="6148" name="Picture 4" descr="http://www.oilempire.us/oil-jpg/watergate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2545"/>
            <a:ext cx="9220200" cy="6915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Gerald R. Ford:</a:t>
            </a:r>
            <a:br>
              <a:rPr lang="en-US" dirty="0" smtClean="0"/>
            </a:br>
            <a:r>
              <a:rPr lang="en-US" sz="3100" dirty="0" smtClean="0"/>
              <a:t>A Time For… Controversy?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685800"/>
            <a:ext cx="4648200" cy="60895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Provided the feeling of, “Our nightmare is over” until…</a:t>
            </a:r>
          </a:p>
          <a:p>
            <a:r>
              <a:rPr lang="en-US" dirty="0" smtClean="0"/>
              <a:t>8 September 1974-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act as POTUS- pardon Richard M. Nixon of all criminal charges!</a:t>
            </a:r>
          </a:p>
          <a:p>
            <a:pPr lvl="2"/>
            <a:r>
              <a:rPr lang="en-US" dirty="0" smtClean="0"/>
              <a:t>Hoped it would help heal, but…</a:t>
            </a:r>
          </a:p>
          <a:p>
            <a:pPr lvl="3"/>
            <a:r>
              <a:rPr lang="en-US" dirty="0" smtClean="0"/>
              <a:t>Leads to more conversations of cover-up!</a:t>
            </a:r>
          </a:p>
          <a:p>
            <a:pPr lvl="1"/>
            <a:r>
              <a:rPr lang="en-US" dirty="0" smtClean="0"/>
              <a:t>Never fully re-gained trust of Americans</a:t>
            </a:r>
          </a:p>
          <a:p>
            <a:r>
              <a:rPr lang="en-US" dirty="0" smtClean="0"/>
              <a:t>Controversy #2- Spying</a:t>
            </a:r>
          </a:p>
          <a:p>
            <a:pPr lvl="1"/>
            <a:r>
              <a:rPr lang="en-US" dirty="0" smtClean="0"/>
              <a:t>US told FBI &amp; CIA had files on US citizens- that they had been spying on own people</a:t>
            </a:r>
          </a:p>
          <a:p>
            <a:pPr lvl="2"/>
            <a:r>
              <a:rPr lang="en-US" dirty="0" smtClean="0"/>
              <a:t>This doesn’t help</a:t>
            </a:r>
          </a:p>
          <a:p>
            <a:pPr lvl="2"/>
            <a:r>
              <a:rPr lang="en-US" dirty="0" smtClean="0"/>
              <a:t>Ford opens up investigation of both agencies</a:t>
            </a:r>
          </a:p>
          <a:p>
            <a:r>
              <a:rPr lang="en-US" dirty="0" smtClean="0"/>
              <a:t>Controversy #3- Ford offers amnesty for Vietnam “Draft Dodgers”</a:t>
            </a:r>
          </a:p>
          <a:p>
            <a:pPr lvl="1"/>
            <a:r>
              <a:rPr lang="en-US" dirty="0" smtClean="0"/>
              <a:t>Met w/ mixed emotions</a:t>
            </a:r>
          </a:p>
          <a:p>
            <a:r>
              <a:rPr lang="en-US" dirty="0" smtClean="0"/>
              <a:t>Controversy #4- Foreign Affairs</a:t>
            </a:r>
          </a:p>
          <a:p>
            <a:pPr lvl="1"/>
            <a:r>
              <a:rPr lang="en-US" dirty="0" smtClean="0"/>
              <a:t>Didn’t know jack about int’l issues</a:t>
            </a:r>
          </a:p>
          <a:p>
            <a:pPr lvl="2"/>
            <a:r>
              <a:rPr lang="en-US" dirty="0" smtClean="0"/>
              <a:t>Allows Kissinger to control foreign policy</a:t>
            </a:r>
          </a:p>
          <a:p>
            <a:pPr lvl="3"/>
            <a:r>
              <a:rPr lang="en-US" dirty="0" smtClean="0"/>
              <a:t>Sec. of State has free reign!</a:t>
            </a:r>
          </a:p>
          <a:p>
            <a:r>
              <a:rPr lang="en-US" dirty="0" smtClean="0"/>
              <a:t>All in all- doesn’t do much as POTUS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2209800"/>
            <a:ext cx="3962400" cy="4648200"/>
            <a:chOff x="152400" y="2209800"/>
            <a:chExt cx="3962400" cy="4648200"/>
          </a:xfrm>
        </p:grpSpPr>
        <p:pic>
          <p:nvPicPr>
            <p:cNvPr id="5122" name="Picture 2" descr="http://admin.fridayfunfacts.com/wp-content/uploads/2014/08/JerryFordStamp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2209800"/>
              <a:ext cx="2011984" cy="3200400"/>
            </a:xfrm>
            <a:prstGeom prst="rect">
              <a:avLst/>
            </a:prstGeom>
            <a:noFill/>
          </p:spPr>
        </p:pic>
        <p:pic>
          <p:nvPicPr>
            <p:cNvPr id="5124" name="Picture 4" descr="http://upload.wikimedia.org/wikipedia/commons/d/dc/Gerald_Ford_on_field_at_Univ_of_Mich,_19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5410200"/>
              <a:ext cx="1841827" cy="1447800"/>
            </a:xfrm>
            <a:prstGeom prst="rect">
              <a:avLst/>
            </a:prstGeom>
            <a:noFill/>
          </p:spPr>
        </p:pic>
        <p:pic>
          <p:nvPicPr>
            <p:cNvPr id="5126" name="Picture 6" descr="http://content.sportslogos.net/logos/32/750/full/3649_michigan_wolverines-secondary-199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5632574"/>
              <a:ext cx="1869311" cy="1149226"/>
            </a:xfrm>
            <a:prstGeom prst="rect">
              <a:avLst/>
            </a:prstGeom>
            <a:noFill/>
          </p:spPr>
        </p:pic>
        <p:pic>
          <p:nvPicPr>
            <p:cNvPr id="5128" name="Picture 8" descr="http://img.timeinc.net/time/magazine/archive/covers/1974/1101740819_40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1251" y="3124200"/>
              <a:ext cx="1843549" cy="2428876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Photo of Gerald R. F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890"/>
            <a:ext cx="9144000" cy="6831109"/>
          </a:xfrm>
          <a:prstGeom prst="rect">
            <a:avLst/>
          </a:prstGeom>
          <a:noFill/>
        </p:spPr>
      </p:pic>
      <p:sp>
        <p:nvSpPr>
          <p:cNvPr id="10" name="Explosion 1 9"/>
          <p:cNvSpPr/>
          <p:nvPr/>
        </p:nvSpPr>
        <p:spPr>
          <a:xfrm>
            <a:off x="2286000" y="1447800"/>
            <a:ext cx="2058392" cy="149705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  <a:r>
              <a:rPr lang="en-US" sz="1400" dirty="0" smtClean="0"/>
              <a:t>) FORD???</a:t>
            </a:r>
            <a:endParaRPr lang="en-US" sz="1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Jimmy Carter-</a:t>
            </a:r>
            <a:br>
              <a:rPr lang="en-US" dirty="0" smtClean="0"/>
            </a:br>
            <a:r>
              <a:rPr lang="en-US" dirty="0" smtClean="0"/>
              <a:t>The Election of 1976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61657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Ford hoped to be re-elected</a:t>
            </a:r>
          </a:p>
          <a:p>
            <a:pPr lvl="1"/>
            <a:r>
              <a:rPr lang="en-US" dirty="0" smtClean="0"/>
              <a:t>Tried to stress his achievements as President</a:t>
            </a:r>
          </a:p>
          <a:p>
            <a:pPr lvl="1"/>
            <a:r>
              <a:rPr lang="en-US" dirty="0" smtClean="0"/>
              <a:t>but… </a:t>
            </a:r>
          </a:p>
          <a:p>
            <a:pPr lvl="2"/>
            <a:r>
              <a:rPr lang="en-US" dirty="0" smtClean="0"/>
              <a:t>Watergate still on people’s minds</a:t>
            </a:r>
          </a:p>
          <a:p>
            <a:pPr lvl="2"/>
            <a:r>
              <a:rPr lang="en-US" dirty="0" smtClean="0"/>
              <a:t>He even pardons Nixon!!!</a:t>
            </a:r>
          </a:p>
          <a:p>
            <a:pPr lvl="1"/>
            <a:r>
              <a:rPr lang="en-US" dirty="0" smtClean="0"/>
              <a:t>What are people doing to Ford?</a:t>
            </a:r>
          </a:p>
          <a:p>
            <a:pPr lvl="2"/>
            <a:r>
              <a:rPr lang="en-US" dirty="0" smtClean="0"/>
              <a:t>Equating Ford w/ Nixon</a:t>
            </a:r>
          </a:p>
          <a:p>
            <a:pPr lvl="2"/>
            <a:r>
              <a:rPr lang="en-US" dirty="0" smtClean="0"/>
              <a:t>Even though Ford helped restore trust in </a:t>
            </a:r>
            <a:r>
              <a:rPr lang="en-US" dirty="0" err="1" smtClean="0"/>
              <a:t>gov’t</a:t>
            </a:r>
            <a:r>
              <a:rPr lang="en-US" dirty="0" smtClean="0"/>
              <a:t>… people still not there yet</a:t>
            </a:r>
          </a:p>
          <a:p>
            <a:r>
              <a:rPr lang="en-US" dirty="0" smtClean="0"/>
              <a:t>Want someone who wasn’t a “politician”</a:t>
            </a:r>
          </a:p>
          <a:p>
            <a:pPr lvl="1"/>
            <a:r>
              <a:rPr lang="en-US" dirty="0" smtClean="0"/>
              <a:t>Enter Jimmy Carter</a:t>
            </a:r>
          </a:p>
          <a:p>
            <a:pPr lvl="2"/>
            <a:r>
              <a:rPr lang="en-US" dirty="0" smtClean="0"/>
              <a:t>Stresses integrity, religious faith, and his being an outsider</a:t>
            </a:r>
          </a:p>
          <a:p>
            <a:pPr lvl="2"/>
            <a:r>
              <a:rPr lang="en-US" dirty="0" smtClean="0"/>
              <a:t>Not corrupted by politics… </a:t>
            </a:r>
          </a:p>
          <a:p>
            <a:pPr lvl="3"/>
            <a:r>
              <a:rPr lang="en-US" dirty="0" smtClean="0"/>
              <a:t>He’s a peanut farmer from Georgia!</a:t>
            </a:r>
          </a:p>
          <a:p>
            <a:r>
              <a:rPr lang="en-US" dirty="0" smtClean="0"/>
              <a:t>It’s close, but…</a:t>
            </a:r>
          </a:p>
          <a:p>
            <a:pPr lvl="1"/>
            <a:r>
              <a:rPr lang="en-US" dirty="0" smtClean="0"/>
              <a:t>Carter becomes 39</a:t>
            </a:r>
            <a:r>
              <a:rPr lang="en-US" baseline="30000" dirty="0" smtClean="0"/>
              <a:t>th</a:t>
            </a:r>
            <a:r>
              <a:rPr lang="en-US" dirty="0" smtClean="0"/>
              <a:t>  President of the United States</a:t>
            </a:r>
          </a:p>
          <a:p>
            <a:endParaRPr lang="en-US" dirty="0"/>
          </a:p>
        </p:txBody>
      </p:sp>
      <p:pic>
        <p:nvPicPr>
          <p:cNvPr id="4098" name="Picture 2" descr="http://www.livingroomcandidate.org/images/campaigns/map_1976_origi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4267200" cy="3620655"/>
          </a:xfrm>
          <a:prstGeom prst="rect">
            <a:avLst/>
          </a:prstGeom>
          <a:noFill/>
        </p:spPr>
      </p:pic>
      <p:pic>
        <p:nvPicPr>
          <p:cNvPr id="4100" name="Picture 4" descr="Photo of Jimmy Car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889</TotalTime>
  <Words>1629</Words>
  <Application>Microsoft Office PowerPoint</Application>
  <PresentationFormat>On-screen Show (4:3)</PresentationFormat>
  <Paragraphs>265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Trebuchet MS</vt:lpstr>
      <vt:lpstr>Wingdings 2</vt:lpstr>
      <vt:lpstr>Urban</vt:lpstr>
      <vt:lpstr>The 1970’s: a Search for Stability</vt:lpstr>
      <vt:lpstr>Warm Up: Inferences</vt:lpstr>
      <vt:lpstr>Nixon’s Foreign Policy- Easing the Cold War</vt:lpstr>
      <vt:lpstr>Richard M. Nixon- The Middle East</vt:lpstr>
      <vt:lpstr>Richard M. Nixon-  Communist Chile?!?</vt:lpstr>
      <vt:lpstr>Richard M. Nixon-  Domestic (@ Home)</vt:lpstr>
      <vt:lpstr>Richard M. Nixon-  2nd Term</vt:lpstr>
      <vt:lpstr>Gerald R. Ford: A Time For… Controversy?</vt:lpstr>
      <vt:lpstr>Jimmy Carter- The Election of 1976</vt:lpstr>
      <vt:lpstr>Jimmy Carter- An Informal Presidency</vt:lpstr>
      <vt:lpstr>Jimmy Carter- Foreign Affairs</vt:lpstr>
      <vt:lpstr>Jimmy Car… Ronald Reagan The Election of 1980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1970’s: a Search for Stability</dc:title>
  <dc:creator>kristopher.wazaney</dc:creator>
  <cp:lastModifiedBy>Wazaney, Kristopher J.</cp:lastModifiedBy>
  <cp:revision>73</cp:revision>
  <dcterms:created xsi:type="dcterms:W3CDTF">2015-04-29T11:54:02Z</dcterms:created>
  <dcterms:modified xsi:type="dcterms:W3CDTF">2016-05-05T15:05:20Z</dcterms:modified>
</cp:coreProperties>
</file>