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66" r:id="rId2"/>
    <p:sldId id="256" r:id="rId3"/>
    <p:sldId id="258" r:id="rId4"/>
    <p:sldId id="259" r:id="rId5"/>
    <p:sldId id="264" r:id="rId6"/>
    <p:sldId id="265" r:id="rId7"/>
    <p:sldId id="260" r:id="rId8"/>
    <p:sldId id="261" r:id="rId9"/>
    <p:sldId id="262" r:id="rId10"/>
    <p:sldId id="263" r:id="rId11"/>
    <p:sldId id="257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72" y="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BCB08-075B-4800-ABAE-6A15A24044A4}" type="datetimeFigureOut">
              <a:rPr lang="en-US" smtClean="0"/>
              <a:pPr/>
              <a:t>4/10/2016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602596-E4B9-4B41-8B34-242A2FCC3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184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History Short - The Yalta Conference (2:31)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602596-E4B9-4B41-8B34-242A2FCC37D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2068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The Marshall Plan (1:39)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602596-E4B9-4B41-8B34-242A2FCC37D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444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Mao's Communists Take Over China (1949) (1:55)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602596-E4B9-4B41-8B34-242A2FCC37D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61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9FFB8-76C7-469D-A69F-97199A6FDE4D}" type="datetimeFigureOut">
              <a:rPr lang="en-US" smtClean="0"/>
              <a:pPr/>
              <a:t>4/10/2016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D28F72-FA6F-4758-9851-B1BD9E208D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9FFB8-76C7-469D-A69F-97199A6FDE4D}" type="datetimeFigureOut">
              <a:rPr lang="en-US" smtClean="0"/>
              <a:pPr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28F72-FA6F-4758-9851-B1BD9E208D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9FFB8-76C7-469D-A69F-97199A6FDE4D}" type="datetimeFigureOut">
              <a:rPr lang="en-US" smtClean="0"/>
              <a:pPr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28F72-FA6F-4758-9851-B1BD9E208D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719FFB8-76C7-469D-A69F-97199A6FDE4D}" type="datetimeFigureOut">
              <a:rPr lang="en-US" smtClean="0"/>
              <a:pPr/>
              <a:t>4/10/2016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2ED28F72-FA6F-4758-9851-B1BD9E208D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9FFB8-76C7-469D-A69F-97199A6FDE4D}" type="datetimeFigureOut">
              <a:rPr lang="en-US" smtClean="0"/>
              <a:pPr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28F72-FA6F-4758-9851-B1BD9E208D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9FFB8-76C7-469D-A69F-97199A6FDE4D}" type="datetimeFigureOut">
              <a:rPr lang="en-US" smtClean="0"/>
              <a:pPr/>
              <a:t>4/10/2016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28F72-FA6F-4758-9851-B1BD9E208D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28F72-FA6F-4758-9851-B1BD9E208D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9FFB8-76C7-469D-A69F-97199A6FDE4D}" type="datetimeFigureOut">
              <a:rPr lang="en-US" smtClean="0"/>
              <a:pPr/>
              <a:t>4/10/2016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9FFB8-76C7-469D-A69F-97199A6FDE4D}" type="datetimeFigureOut">
              <a:rPr lang="en-US" smtClean="0"/>
              <a:pPr/>
              <a:t>4/10/2016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28F72-FA6F-4758-9851-B1BD9E208D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9FFB8-76C7-469D-A69F-97199A6FDE4D}" type="datetimeFigureOut">
              <a:rPr lang="en-US" smtClean="0"/>
              <a:pPr/>
              <a:t>4/10/2016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28F72-FA6F-4758-9851-B1BD9E208D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719FFB8-76C7-469D-A69F-97199A6FDE4D}" type="datetimeFigureOut">
              <a:rPr lang="en-US" smtClean="0"/>
              <a:pPr/>
              <a:t>4/10/2016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ED28F72-FA6F-4758-9851-B1BD9E208D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9FFB8-76C7-469D-A69F-97199A6FDE4D}" type="datetimeFigureOut">
              <a:rPr lang="en-US" smtClean="0"/>
              <a:pPr/>
              <a:t>4/10/2016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D28F72-FA6F-4758-9851-B1BD9E208D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719FFB8-76C7-469D-A69F-97199A6FDE4D}" type="datetimeFigureOut">
              <a:rPr lang="en-US" smtClean="0"/>
              <a:pPr/>
              <a:t>4/10/2016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2ED28F72-FA6F-4758-9851-B1BD9E208D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newsflash/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://www.google.com/url?sa=i&amp;rct=j&amp;q=&amp;esrc=s&amp;frm=1&amp;source=images&amp;cd=&amp;cad=rja&amp;uact=8&amp;ved=0CAcQjRw&amp;url=http://www.wateraid.org/uk/get-involved/big-history-project/the-big-history-project-map&amp;ei=8ZMqVcaUCMyWNsXIgLAL&amp;bvm=bv.90491159,d.eXY&amp;psig=AFQjCNH6tROnqyOPn3AWnNC29wlbbv_x0w&amp;ust=1428940122040823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CcHbOtTQxW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lUd2W6aMng4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jpeg"/><Relationship Id="rId4" Type="http://schemas.openxmlformats.org/officeDocument/2006/relationships/hyperlink" Target="https://www.youtube.com/watch?v=lBxSZL2U7RQ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were the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sport</a:t>
            </a:r>
            <a:r>
              <a:rPr lang="en-US" sz="3600" dirty="0" err="1" smtClean="0"/>
              <a:t>SC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enter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smtClean="0"/>
              <a:t>highlights of your </a:t>
            </a:r>
            <a:r>
              <a:rPr lang="en-US" dirty="0" smtClean="0"/>
              <a:t>Weekend? Did you “Sharpen the Saw?”</a:t>
            </a:r>
            <a:endParaRPr lang="en-US" dirty="0" smtClean="0"/>
          </a:p>
          <a:p>
            <a:pPr lvl="1"/>
            <a:r>
              <a:rPr lang="en-US" dirty="0" smtClean="0"/>
              <a:t>Tell me about it!</a:t>
            </a:r>
          </a:p>
          <a:p>
            <a:pPr lvl="2"/>
            <a:r>
              <a:rPr lang="en-US" dirty="0" smtClean="0"/>
              <a:t>1 Paragraph</a:t>
            </a:r>
          </a:p>
          <a:p>
            <a:endParaRPr lang="en-US" dirty="0" smtClean="0"/>
          </a:p>
          <a:p>
            <a:r>
              <a:rPr lang="en-US" dirty="0" smtClean="0"/>
              <a:t>What were we talking about prior to </a:t>
            </a:r>
            <a:r>
              <a:rPr lang="en-US" dirty="0" smtClean="0"/>
              <a:t>the weekend?</a:t>
            </a:r>
            <a:endParaRPr lang="en-US" dirty="0" smtClean="0"/>
          </a:p>
          <a:p>
            <a:pPr lvl="1"/>
            <a:r>
              <a:rPr lang="en-US" dirty="0" smtClean="0"/>
              <a:t>Who won?</a:t>
            </a:r>
          </a:p>
          <a:p>
            <a:pPr lvl="1"/>
            <a:r>
              <a:rPr lang="en-US" dirty="0" smtClean="0"/>
              <a:t>Who Lost?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6477000" y="0"/>
            <a:ext cx="2667000" cy="1600200"/>
            <a:chOff x="6477000" y="0"/>
            <a:chExt cx="2667000" cy="1600200"/>
          </a:xfrm>
        </p:grpSpPr>
        <p:sp>
          <p:nvSpPr>
            <p:cNvPr id="5" name="Explosion 2 4"/>
            <p:cNvSpPr/>
            <p:nvPr/>
          </p:nvSpPr>
          <p:spPr>
            <a:xfrm>
              <a:off x="6477000" y="0"/>
              <a:ext cx="2667000" cy="1600200"/>
            </a:xfrm>
            <a:prstGeom prst="irregularSeal2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934200" y="685800"/>
              <a:ext cx="1752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1.) Warm-Up!!</a:t>
              </a:r>
              <a:endParaRPr lang="en-US" dirty="0"/>
            </a:p>
          </p:txBody>
        </p:sp>
      </p:grp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Election 1948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267200" cy="5181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While this is all going on… Truman has to run for re-election as Dem. Candidate</a:t>
            </a:r>
          </a:p>
          <a:p>
            <a:pPr lvl="1"/>
            <a:r>
              <a:rPr lang="en-US" dirty="0" smtClean="0"/>
              <a:t>Not Popular b/c of economic issues, but…</a:t>
            </a:r>
          </a:p>
          <a:p>
            <a:pPr lvl="1"/>
            <a:r>
              <a:rPr lang="en-US" dirty="0" smtClean="0"/>
              <a:t>Popular b/c of his foreign policies and strength</a:t>
            </a:r>
          </a:p>
          <a:p>
            <a:pPr lvl="1"/>
            <a:r>
              <a:rPr lang="en-US" dirty="0" smtClean="0"/>
              <a:t>Truman blames Congress for problems in USA</a:t>
            </a:r>
          </a:p>
          <a:p>
            <a:r>
              <a:rPr lang="en-US" dirty="0" smtClean="0"/>
              <a:t>Thomas Dewey- Republican candidate</a:t>
            </a:r>
          </a:p>
          <a:p>
            <a:pPr lvl="1"/>
            <a:r>
              <a:rPr lang="en-US" dirty="0" smtClean="0"/>
              <a:t>Seen as  Front-Runner</a:t>
            </a:r>
          </a:p>
          <a:p>
            <a:pPr lvl="2"/>
            <a:r>
              <a:rPr lang="en-US" dirty="0" smtClean="0"/>
              <a:t>Everyone believes will win easily</a:t>
            </a:r>
          </a:p>
          <a:p>
            <a:r>
              <a:rPr lang="en-US" dirty="0" smtClean="0"/>
              <a:t>Newspapers even print headlines</a:t>
            </a:r>
          </a:p>
          <a:p>
            <a:pPr lvl="1"/>
            <a:r>
              <a:rPr lang="en-US" dirty="0" smtClean="0"/>
              <a:t>Reality…</a:t>
            </a:r>
          </a:p>
          <a:p>
            <a:pPr lvl="2"/>
            <a:r>
              <a:rPr lang="en-US" dirty="0" smtClean="0"/>
              <a:t>Truman Defeats Dewey</a:t>
            </a:r>
          </a:p>
          <a:p>
            <a:r>
              <a:rPr lang="en-US" dirty="0" smtClean="0"/>
              <a:t>First order of business…</a:t>
            </a:r>
          </a:p>
          <a:p>
            <a:pPr lvl="1"/>
            <a:r>
              <a:rPr lang="en-US" dirty="0" smtClean="0"/>
              <a:t>Reintroduce The </a:t>
            </a:r>
            <a:r>
              <a:rPr lang="en-US" b="1" i="1" dirty="0" smtClean="0"/>
              <a:t>‘Fair Deal’</a:t>
            </a:r>
          </a:p>
          <a:p>
            <a:pPr lvl="2"/>
            <a:r>
              <a:rPr lang="en-US" dirty="0" smtClean="0"/>
              <a:t>Creates and raises Minimum Wage</a:t>
            </a:r>
          </a:p>
          <a:p>
            <a:pPr lvl="2"/>
            <a:r>
              <a:rPr lang="en-US" dirty="0" smtClean="0"/>
              <a:t>Expands Social Security </a:t>
            </a:r>
          </a:p>
          <a:p>
            <a:pPr lvl="2"/>
            <a:r>
              <a:rPr lang="en-US" dirty="0" smtClean="0"/>
              <a:t>Provides funds for Low-Income Families</a:t>
            </a:r>
            <a:endParaRPr lang="en-US" dirty="0"/>
          </a:p>
        </p:txBody>
      </p:sp>
      <p:pic>
        <p:nvPicPr>
          <p:cNvPr id="1026" name="Picture 2" descr="http://blogs.dallasobserver.com/unfairpark/dewey-defeats-trum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752600"/>
            <a:ext cx="4348095" cy="3276600"/>
          </a:xfrm>
          <a:prstGeom prst="rect">
            <a:avLst/>
          </a:prstGeom>
          <a:noFill/>
        </p:spPr>
      </p:pic>
      <p:sp>
        <p:nvSpPr>
          <p:cNvPr id="6" name="Left Arrow 5"/>
          <p:cNvSpPr/>
          <p:nvPr/>
        </p:nvSpPr>
        <p:spPr>
          <a:xfrm rot="2880673">
            <a:off x="2830165" y="2845862"/>
            <a:ext cx="2386605" cy="1066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419600"/>
            <a:ext cx="8229600" cy="1981200"/>
          </a:xfrm>
        </p:spPr>
        <p:txBody>
          <a:bodyPr/>
          <a:lstStyle/>
          <a:p>
            <a:pPr>
              <a:buNone/>
            </a:pP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Fill in the blank…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 ___________ is to World War II as The Treaty of Versailles is to World War I.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/>
          <a:lstStyle/>
          <a:p>
            <a:r>
              <a:rPr lang="en-US" dirty="0" smtClean="0"/>
              <a:t>Exit Ticket: Analogies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09800" y="1371600"/>
            <a:ext cx="4572000" cy="2893100"/>
          </a:xfrm>
          <a:prstGeom prst="rect">
            <a:avLst/>
          </a:prstGeom>
          <a:ln w="44450" cap="rnd" cmpd="tri">
            <a:solidFill>
              <a:schemeClr val="tx1"/>
            </a:solidFill>
          </a:ln>
        </p:spPr>
        <p:txBody>
          <a:bodyPr>
            <a:spAutoFit/>
          </a:bodyPr>
          <a:lstStyle/>
          <a:p>
            <a:r>
              <a:rPr lang="en-US" sz="4400" dirty="0" err="1"/>
              <a:t>a·nal·o·gy</a:t>
            </a:r>
            <a:endParaRPr lang="en-US" sz="4400" dirty="0"/>
          </a:p>
          <a:p>
            <a:r>
              <a:rPr lang="en-US" sz="2800" dirty="0" err="1"/>
              <a:t>əˈnaləjē</a:t>
            </a:r>
            <a:r>
              <a:rPr lang="en-US" sz="2800" dirty="0"/>
              <a:t>/</a:t>
            </a:r>
          </a:p>
          <a:p>
            <a:r>
              <a:rPr lang="en-US" sz="2000" i="1" dirty="0"/>
              <a:t>noun</a:t>
            </a:r>
            <a:endParaRPr lang="en-US" sz="2000" dirty="0"/>
          </a:p>
          <a:p>
            <a:r>
              <a:rPr lang="en-US" dirty="0"/>
              <a:t>a comparison between two things, typically on the basis of their structure and for the purpose of explanation or clarification.</a:t>
            </a:r>
          </a:p>
          <a:p>
            <a:r>
              <a:rPr lang="en-US" dirty="0"/>
              <a:t>"an </a:t>
            </a:r>
            <a:r>
              <a:rPr lang="en-US" b="1" dirty="0"/>
              <a:t>analogy between</a:t>
            </a:r>
            <a:r>
              <a:rPr lang="en-US" dirty="0"/>
              <a:t> the workings of nature and those of human societies"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6324600" y="3657600"/>
            <a:ext cx="2667000" cy="1600200"/>
            <a:chOff x="6477000" y="0"/>
            <a:chExt cx="2667000" cy="1600200"/>
          </a:xfrm>
        </p:grpSpPr>
        <p:sp>
          <p:nvSpPr>
            <p:cNvPr id="6" name="Explosion 2 5"/>
            <p:cNvSpPr/>
            <p:nvPr/>
          </p:nvSpPr>
          <p:spPr>
            <a:xfrm>
              <a:off x="6477000" y="0"/>
              <a:ext cx="2667000" cy="1600200"/>
            </a:xfrm>
            <a:prstGeom prst="irregularSeal2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934200" y="685800"/>
              <a:ext cx="1752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9.) Analogy??</a:t>
              </a:r>
              <a:endParaRPr lang="en-US" dirty="0"/>
            </a:p>
          </p:txBody>
        </p:sp>
      </p:grp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  <p:bldP spid="4" grpId="0" build="allAtOnce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4038600" cy="4572000"/>
          </a:xfrm>
        </p:spPr>
        <p:txBody>
          <a:bodyPr>
            <a:normAutofit lnSpcReduction="10000"/>
          </a:bodyPr>
          <a:lstStyle/>
          <a:p>
            <a:r>
              <a:rPr lang="en-US" smtClean="0"/>
              <a:t>6 Weekly </a:t>
            </a:r>
            <a:r>
              <a:rPr lang="en-US" dirty="0" smtClean="0"/>
              <a:t>Projects</a:t>
            </a:r>
          </a:p>
          <a:p>
            <a:pPr lvl="1"/>
            <a:r>
              <a:rPr lang="en-US" dirty="0" smtClean="0"/>
              <a:t>NO homework</a:t>
            </a:r>
          </a:p>
          <a:p>
            <a:pPr lvl="2"/>
            <a:r>
              <a:rPr lang="en-US" dirty="0" smtClean="0"/>
              <a:t>Except Project Work</a:t>
            </a:r>
          </a:p>
          <a:p>
            <a:pPr lvl="1"/>
            <a:r>
              <a:rPr lang="en-US" dirty="0" smtClean="0"/>
              <a:t>1 In-Class Work Day</a:t>
            </a:r>
          </a:p>
          <a:p>
            <a:pPr lvl="2"/>
            <a:r>
              <a:rPr lang="en-US" dirty="0" smtClean="0"/>
              <a:t>Daily Incentive</a:t>
            </a:r>
          </a:p>
          <a:p>
            <a:r>
              <a:rPr lang="en-US" dirty="0" smtClean="0"/>
              <a:t>Broken Up by Decades</a:t>
            </a:r>
          </a:p>
          <a:p>
            <a:pPr lvl="1"/>
            <a:r>
              <a:rPr lang="en-US" dirty="0" smtClean="0"/>
              <a:t>1950’s</a:t>
            </a:r>
          </a:p>
          <a:p>
            <a:pPr lvl="1"/>
            <a:r>
              <a:rPr lang="en-US" dirty="0" smtClean="0"/>
              <a:t>1960’s</a:t>
            </a:r>
          </a:p>
          <a:p>
            <a:pPr lvl="1"/>
            <a:r>
              <a:rPr lang="en-US" dirty="0" smtClean="0"/>
              <a:t>1970’s</a:t>
            </a:r>
          </a:p>
          <a:p>
            <a:pPr lvl="1"/>
            <a:r>
              <a:rPr lang="en-US" dirty="0" smtClean="0"/>
              <a:t>1980’s</a:t>
            </a:r>
          </a:p>
          <a:p>
            <a:pPr lvl="1"/>
            <a:r>
              <a:rPr lang="en-US" dirty="0" smtClean="0"/>
              <a:t>1990’s</a:t>
            </a:r>
          </a:p>
          <a:p>
            <a:pPr lvl="1"/>
            <a:r>
              <a:rPr lang="en-US" dirty="0" smtClean="0"/>
              <a:t>2000’s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Poster Board Project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6477000" y="0"/>
            <a:ext cx="2667000" cy="1600200"/>
            <a:chOff x="6477000" y="0"/>
            <a:chExt cx="2667000" cy="1600200"/>
          </a:xfrm>
        </p:grpSpPr>
        <p:sp>
          <p:nvSpPr>
            <p:cNvPr id="5" name="Explosion 2 4"/>
            <p:cNvSpPr/>
            <p:nvPr/>
          </p:nvSpPr>
          <p:spPr>
            <a:xfrm>
              <a:off x="6477000" y="0"/>
              <a:ext cx="2667000" cy="1600200"/>
            </a:xfrm>
            <a:prstGeom prst="irregularSeal2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934200" y="685800"/>
              <a:ext cx="1752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10.) Topic!!</a:t>
              </a:r>
              <a:endParaRPr lang="en-US" dirty="0"/>
            </a:p>
          </p:txBody>
        </p:sp>
      </p:grpSp>
      <p:pic>
        <p:nvPicPr>
          <p:cNvPr id="1026" name="Picture 2" descr="https://encrypted-tbn0.gstatic.com/images?q=tbn:ANd9GcTGaSJWZblWw5M4kSxxXI3_mtp7qyh5lTpzhTPxEGc1lwOyTyfKrQ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2133600"/>
            <a:ext cx="4191544" cy="291465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11-1</a:t>
            </a:r>
            <a:r>
              <a:rPr lang="en-US" dirty="0" smtClean="0"/>
              <a:t>: Origins of the Cold War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Post-War Years: 1945-1959</a:t>
            </a:r>
            <a:endParaRPr lang="en-US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Happy Days are Here Again!!!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81000" y="1524000"/>
            <a:ext cx="4343400" cy="5334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Yalta Conference</a:t>
            </a:r>
          </a:p>
          <a:p>
            <a:pPr lvl="1"/>
            <a:r>
              <a:rPr lang="en-US" dirty="0" smtClean="0"/>
              <a:t>4 February 1945-</a:t>
            </a:r>
          </a:p>
          <a:p>
            <a:pPr lvl="1"/>
            <a:r>
              <a:rPr lang="en-US" dirty="0" smtClean="0"/>
              <a:t>In closing months of WWII… Big 3 meet</a:t>
            </a:r>
          </a:p>
          <a:p>
            <a:pPr lvl="2"/>
            <a:r>
              <a:rPr lang="en-US" dirty="0" smtClean="0"/>
              <a:t>Brits and US feel USSR still threat</a:t>
            </a:r>
          </a:p>
          <a:p>
            <a:pPr lvl="3"/>
            <a:r>
              <a:rPr lang="en-US" dirty="0" smtClean="0"/>
              <a:t>Make a deal w/ Stalin</a:t>
            </a:r>
          </a:p>
          <a:p>
            <a:r>
              <a:rPr lang="en-US" dirty="0" smtClean="0"/>
              <a:t>USSR would help in Pacific Theatre in exchange for…</a:t>
            </a:r>
          </a:p>
          <a:p>
            <a:pPr lvl="1"/>
            <a:r>
              <a:rPr lang="en-US" dirty="0" smtClean="0"/>
              <a:t>Territories in Asia</a:t>
            </a:r>
          </a:p>
          <a:p>
            <a:pPr lvl="1"/>
            <a:r>
              <a:rPr lang="en-US" dirty="0" smtClean="0"/>
              <a:t>Division of Germany into “4 Zones”</a:t>
            </a:r>
          </a:p>
          <a:p>
            <a:pPr lvl="2"/>
            <a:r>
              <a:rPr lang="en-US" dirty="0" smtClean="0"/>
              <a:t>France, Great Britain, US, &amp; USSR each control a quarter</a:t>
            </a:r>
          </a:p>
          <a:p>
            <a:pPr lvl="2"/>
            <a:r>
              <a:rPr lang="en-US" dirty="0" smtClean="0"/>
              <a:t>Supposed to be temporary</a:t>
            </a:r>
          </a:p>
          <a:p>
            <a:pPr lvl="3"/>
            <a:r>
              <a:rPr lang="en-US" dirty="0" smtClean="0"/>
              <a:t>Until “Democratic” elections occur and new German </a:t>
            </a:r>
            <a:r>
              <a:rPr lang="en-US" dirty="0" err="1" smtClean="0"/>
              <a:t>Gov’t</a:t>
            </a:r>
            <a:r>
              <a:rPr lang="en-US" dirty="0" smtClean="0"/>
              <a:t> can decide down future</a:t>
            </a:r>
          </a:p>
          <a:p>
            <a:r>
              <a:rPr lang="en-US" dirty="0" smtClean="0"/>
              <a:t>Band-Aid Compromise?!?</a:t>
            </a:r>
          </a:p>
          <a:p>
            <a:pPr lvl="1"/>
            <a:r>
              <a:rPr lang="en-US" dirty="0" smtClean="0"/>
              <a:t>Sound Familiar?!?</a:t>
            </a:r>
          </a:p>
          <a:p>
            <a:pPr lvl="1"/>
            <a:r>
              <a:rPr lang="en-US" dirty="0" smtClean="0"/>
              <a:t>Can you see… </a:t>
            </a:r>
          </a:p>
          <a:p>
            <a:pPr lvl="2"/>
            <a:r>
              <a:rPr lang="en-US" dirty="0" smtClean="0"/>
              <a:t>where I’m going… </a:t>
            </a:r>
          </a:p>
          <a:p>
            <a:pPr lvl="3"/>
            <a:r>
              <a:rPr lang="en-US" dirty="0" smtClean="0"/>
              <a:t>with ha this?!?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3626701" y="1960825"/>
            <a:ext cx="5288699" cy="3834840"/>
            <a:chOff x="3626701" y="1960825"/>
            <a:chExt cx="5288699" cy="3834840"/>
          </a:xfrm>
        </p:grpSpPr>
        <p:grpSp>
          <p:nvGrpSpPr>
            <p:cNvPr id="10" name="Group 9"/>
            <p:cNvGrpSpPr/>
            <p:nvPr/>
          </p:nvGrpSpPr>
          <p:grpSpPr>
            <a:xfrm>
              <a:off x="4724400" y="1981200"/>
              <a:ext cx="4191000" cy="3814465"/>
              <a:chOff x="4724400" y="2895600"/>
              <a:chExt cx="4191000" cy="3814465"/>
            </a:xfrm>
          </p:grpSpPr>
          <p:pic>
            <p:nvPicPr>
              <p:cNvPr id="6146" name="Picture 2" descr="http://www.bushywood.com/council_images/world_war_II_big_three_yalta_conference.jpg">
                <a:hlinkClick r:id="rId3"/>
              </p:cNvPr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4724400" y="2895600"/>
                <a:ext cx="4070871" cy="3286125"/>
              </a:xfrm>
              <a:prstGeom prst="rect">
                <a:avLst/>
              </a:prstGeom>
              <a:noFill/>
            </p:spPr>
          </p:pic>
          <p:sp>
            <p:nvSpPr>
              <p:cNvPr id="8" name="TextBox 7"/>
              <p:cNvSpPr txBox="1"/>
              <p:nvPr/>
            </p:nvSpPr>
            <p:spPr>
              <a:xfrm>
                <a:off x="4724400" y="6248400"/>
                <a:ext cx="4191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/>
                  <a:t>Winston Churchill, British Prime Minister; Franklin D. Roosevelt, US President; Joseph Stalin, Soviet Premiere </a:t>
                </a:r>
                <a:endParaRPr lang="en-US" sz="1200" dirty="0"/>
              </a:p>
            </p:txBody>
          </p:sp>
        </p:grpSp>
        <p:sp>
          <p:nvSpPr>
            <p:cNvPr id="7" name="Rectangle 6"/>
            <p:cNvSpPr/>
            <p:nvPr/>
          </p:nvSpPr>
          <p:spPr>
            <a:xfrm rot="21105983">
              <a:off x="3626701" y="1960825"/>
              <a:ext cx="4038600" cy="92333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5400" b="1" cap="none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 BIG 3</a:t>
              </a:r>
              <a:endParaRPr lang="en-US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6477000" y="0"/>
            <a:ext cx="2667000" cy="1600200"/>
            <a:chOff x="6477000" y="0"/>
            <a:chExt cx="2667000" cy="1600200"/>
          </a:xfrm>
        </p:grpSpPr>
        <p:sp>
          <p:nvSpPr>
            <p:cNvPr id="12" name="Explosion 2 11"/>
            <p:cNvSpPr/>
            <p:nvPr/>
          </p:nvSpPr>
          <p:spPr>
            <a:xfrm>
              <a:off x="6477000" y="0"/>
              <a:ext cx="2667000" cy="1600200"/>
            </a:xfrm>
            <a:prstGeom prst="irregularSeal2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934200" y="685800"/>
              <a:ext cx="2209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2.) Foreshadow!!</a:t>
              </a:r>
              <a:endParaRPr lang="en-US" dirty="0"/>
            </a:p>
          </p:txBody>
        </p:sp>
      </p:grp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2192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“…an </a:t>
            </a:r>
            <a:r>
              <a:rPr lang="en-US" sz="3200" b="1" i="1" dirty="0" smtClean="0"/>
              <a:t>‘Iron Curtain’</a:t>
            </a:r>
            <a:r>
              <a:rPr lang="en-US" sz="3200" dirty="0" smtClean="0"/>
              <a:t> has descended on Europe”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219200"/>
            <a:ext cx="4419600" cy="58674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Stalin breaks Yalta promises for free elections</a:t>
            </a:r>
          </a:p>
          <a:p>
            <a:pPr lvl="1"/>
            <a:r>
              <a:rPr lang="en-US" dirty="0" smtClean="0"/>
              <a:t>Takes Eastern Germany, Poland, Czechoslovakia, Hungary, Romania, Yugoslavia, Bulgaria, &amp; Albania</a:t>
            </a:r>
          </a:p>
          <a:p>
            <a:pPr lvl="2"/>
            <a:r>
              <a:rPr lang="en-US" dirty="0" smtClean="0"/>
              <a:t>Forces them under Soviet Control</a:t>
            </a:r>
          </a:p>
          <a:p>
            <a:pPr lvl="2"/>
            <a:r>
              <a:rPr lang="en-US" dirty="0" smtClean="0"/>
              <a:t>Est. Communist </a:t>
            </a:r>
            <a:r>
              <a:rPr lang="en-US" dirty="0" err="1" smtClean="0"/>
              <a:t>gov’ts</a:t>
            </a:r>
            <a:r>
              <a:rPr lang="en-US" dirty="0" smtClean="0"/>
              <a:t> in each</a:t>
            </a:r>
          </a:p>
          <a:p>
            <a:pPr lvl="1"/>
            <a:r>
              <a:rPr lang="en-US" dirty="0" smtClean="0"/>
              <a:t>Creates an </a:t>
            </a:r>
            <a:r>
              <a:rPr lang="en-US" b="1" i="1" dirty="0" smtClean="0"/>
              <a:t>‘Iron Curtain’</a:t>
            </a:r>
            <a:r>
              <a:rPr lang="en-US" dirty="0" smtClean="0"/>
              <a:t> separating Eastern and Western Europe</a:t>
            </a:r>
          </a:p>
          <a:p>
            <a:pPr marL="274320" lvl="1">
              <a:spcBef>
                <a:spcPts val="600"/>
              </a:spcBef>
              <a:buClr>
                <a:schemeClr val="accent2"/>
              </a:buClr>
            </a:pPr>
            <a:r>
              <a:rPr lang="en-US" dirty="0" smtClean="0">
                <a:solidFill>
                  <a:schemeClr val="tx1"/>
                </a:solidFill>
              </a:rPr>
              <a:t>Distrust b/t Communists and Democratic Nations Leads to Another War?!?</a:t>
            </a:r>
          </a:p>
          <a:p>
            <a:pPr lvl="1"/>
            <a:r>
              <a:rPr lang="en-US" dirty="0" smtClean="0"/>
              <a:t>Referred to as… </a:t>
            </a:r>
            <a:r>
              <a:rPr lang="en-US" b="1" i="1" dirty="0" smtClean="0"/>
              <a:t>‘the COLD War’</a:t>
            </a:r>
          </a:p>
          <a:p>
            <a:pPr lvl="2"/>
            <a:r>
              <a:rPr lang="en-US" dirty="0" smtClean="0"/>
              <a:t>a what?!?</a:t>
            </a:r>
          </a:p>
          <a:p>
            <a:pPr lvl="3"/>
            <a:r>
              <a:rPr lang="en-US" dirty="0" smtClean="0"/>
              <a:t>War w/o Violence</a:t>
            </a:r>
          </a:p>
          <a:p>
            <a:pPr lvl="3"/>
            <a:r>
              <a:rPr lang="en-US" dirty="0" smtClean="0"/>
              <a:t>Referred to as </a:t>
            </a:r>
            <a:r>
              <a:rPr lang="en-US" b="1" i="1" dirty="0" smtClean="0"/>
              <a:t>‘Cold’</a:t>
            </a:r>
            <a:r>
              <a:rPr lang="en-US" dirty="0" smtClean="0"/>
              <a:t> b/c of this</a:t>
            </a:r>
          </a:p>
          <a:p>
            <a:pPr lvl="1"/>
            <a:r>
              <a:rPr lang="en-US" dirty="0" smtClean="0"/>
              <a:t>Goal was to…</a:t>
            </a:r>
          </a:p>
          <a:p>
            <a:pPr lvl="2"/>
            <a:r>
              <a:rPr lang="en-US" dirty="0" smtClean="0"/>
              <a:t>Intimidate the other nations into submission</a:t>
            </a:r>
          </a:p>
          <a:p>
            <a:r>
              <a:rPr lang="en-US" dirty="0" smtClean="0"/>
              <a:t>Birth of the United Nations</a:t>
            </a:r>
          </a:p>
          <a:p>
            <a:pPr lvl="1"/>
            <a:r>
              <a:rPr lang="en-US" dirty="0" smtClean="0"/>
              <a:t>Based on…</a:t>
            </a:r>
          </a:p>
          <a:p>
            <a:pPr lvl="2"/>
            <a:r>
              <a:rPr lang="en-US" dirty="0" smtClean="0"/>
              <a:t>Wilson’s “League of Nations”</a:t>
            </a:r>
          </a:p>
          <a:p>
            <a:pPr lvl="1"/>
            <a:r>
              <a:rPr lang="en-US" dirty="0" smtClean="0"/>
              <a:t>World governing body; a congress if you will</a:t>
            </a:r>
          </a:p>
          <a:p>
            <a:pPr lvl="1"/>
            <a:r>
              <a:rPr lang="en-US" dirty="0" smtClean="0"/>
              <a:t>Goal…</a:t>
            </a:r>
          </a:p>
          <a:p>
            <a:pPr lvl="2"/>
            <a:r>
              <a:rPr lang="en-US" dirty="0" smtClean="0"/>
              <a:t>to settle disputes b/t nations prior to violence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5126" name="Picture 6" descr="http://www.dingdarling.org/cartoons/4810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143000"/>
            <a:ext cx="4267200" cy="4953000"/>
          </a:xfrm>
          <a:prstGeom prst="rect">
            <a:avLst/>
          </a:prstGeom>
          <a:noFill/>
        </p:spPr>
      </p:pic>
      <p:pic>
        <p:nvPicPr>
          <p:cNvPr id="5124" name="Picture 4" descr="http://www.johndclare.net/images/Soviet_takeover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grpSp>
        <p:nvGrpSpPr>
          <p:cNvPr id="6" name="Group 5"/>
          <p:cNvGrpSpPr/>
          <p:nvPr/>
        </p:nvGrpSpPr>
        <p:grpSpPr>
          <a:xfrm>
            <a:off x="0" y="228600"/>
            <a:ext cx="2667000" cy="1600200"/>
            <a:chOff x="6477000" y="0"/>
            <a:chExt cx="2667000" cy="1600200"/>
          </a:xfrm>
        </p:grpSpPr>
        <p:sp>
          <p:nvSpPr>
            <p:cNvPr id="7" name="Explosion 2 6"/>
            <p:cNvSpPr/>
            <p:nvPr/>
          </p:nvSpPr>
          <p:spPr>
            <a:xfrm>
              <a:off x="6477000" y="0"/>
              <a:ext cx="2667000" cy="1600200"/>
            </a:xfrm>
            <a:prstGeom prst="irregularSeal2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010400" y="533400"/>
              <a:ext cx="1752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3.) Title &amp; Symbolism?</a:t>
              </a:r>
              <a:endParaRPr lang="en-US" dirty="0"/>
            </a:p>
          </p:txBody>
        </p:sp>
      </p:grp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 dirty="0" smtClean="0"/>
              <a:t>Truman Doctrine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533400" y="1371600"/>
            <a:ext cx="8229600" cy="2209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“ I believe that it must be the policy of the United States to support free peoples who are resisting attempted subjugation by armed minorities or outside pressures.”</a:t>
            </a:r>
          </a:p>
          <a:p>
            <a:pPr algn="r">
              <a:buNone/>
            </a:pPr>
            <a:r>
              <a:rPr lang="en-US" dirty="0" smtClean="0"/>
              <a:t>~US President Harry S. Truman-</a:t>
            </a:r>
          </a:p>
          <a:p>
            <a:pPr algn="r">
              <a:buNone/>
            </a:pPr>
            <a:r>
              <a:rPr lang="en-US" dirty="0" smtClean="0"/>
              <a:t>Speaking to Congress in March 1947</a:t>
            </a:r>
            <a:endParaRPr lang="en-US" dirty="0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381000" y="3733800"/>
            <a:ext cx="8382000" cy="1828800"/>
          </a:xfrm>
          <a:prstGeom prst="rect">
            <a:avLst/>
          </a:prstGeom>
          <a:ln w="44450" cmpd="tri">
            <a:solidFill>
              <a:schemeClr val="tx1"/>
            </a:solidFill>
          </a:ln>
        </p:spPr>
        <p:txBody>
          <a:bodyPr vert="horz">
            <a:normAutofit/>
          </a:bodyPr>
          <a:lstStyle/>
          <a:p>
            <a:pPr marL="731520" lvl="1" indent="-274320">
              <a:spcBef>
                <a:spcPts val="600"/>
              </a:spcBef>
              <a:buClr>
                <a:schemeClr val="accent2"/>
              </a:buClr>
              <a:buSzPct val="85000"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9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 quote identifies the true purpose of the Truman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9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9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Doctrine.  </a:t>
            </a:r>
            <a:r>
              <a:rPr lang="en-US" sz="2600" dirty="0" smtClean="0">
                <a:solidFill>
                  <a:schemeClr val="tx2">
                    <a:lumMod val="90000"/>
                  </a:schemeClr>
                </a:solidFill>
              </a:rPr>
              <a:t>Upon reading this quote, what do you believe the doctrine’s goal will be and who can you infer is its’ target ?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0" y="2362200"/>
            <a:ext cx="2667000" cy="1600200"/>
            <a:chOff x="6477000" y="0"/>
            <a:chExt cx="2667000" cy="1600200"/>
          </a:xfrm>
        </p:grpSpPr>
        <p:sp>
          <p:nvSpPr>
            <p:cNvPr id="8" name="Explosion 2 7"/>
            <p:cNvSpPr/>
            <p:nvPr/>
          </p:nvSpPr>
          <p:spPr>
            <a:xfrm>
              <a:off x="6477000" y="0"/>
              <a:ext cx="2667000" cy="1600200"/>
            </a:xfrm>
            <a:prstGeom prst="irregularSeal2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934200" y="685800"/>
              <a:ext cx="1752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4.) Stop &amp; Jot!!</a:t>
              </a:r>
              <a:endParaRPr lang="en-US" dirty="0"/>
            </a:p>
          </p:txBody>
        </p:sp>
      </p:grp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/>
          <a:lstStyle/>
          <a:p>
            <a:r>
              <a:rPr lang="en-US" dirty="0" smtClean="0"/>
              <a:t>Truman Doctrine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191000"/>
            <a:ext cx="8686800" cy="2667000"/>
          </a:xfrm>
        </p:spPr>
        <p:txBody>
          <a:bodyPr/>
          <a:lstStyle/>
          <a:p>
            <a:r>
              <a:rPr lang="en-US" dirty="0" smtClean="0"/>
              <a:t>The Truman Doctrine</a:t>
            </a:r>
          </a:p>
          <a:p>
            <a:pPr lvl="1"/>
            <a:r>
              <a:rPr lang="en-US" dirty="0" smtClean="0"/>
              <a:t>A commitment made by the United States to…</a:t>
            </a:r>
          </a:p>
          <a:p>
            <a:pPr lvl="2"/>
            <a:r>
              <a:rPr lang="en-US" dirty="0" smtClean="0"/>
              <a:t>STOP the spread of Communism in any country that does not want it</a:t>
            </a:r>
          </a:p>
          <a:p>
            <a:pPr lvl="1"/>
            <a:r>
              <a:rPr lang="en-US" dirty="0" smtClean="0"/>
              <a:t>The USSR was imposing its’ Communist ideas on smaller, weaker nations</a:t>
            </a:r>
          </a:p>
          <a:p>
            <a:endParaRPr lang="en-US" dirty="0"/>
          </a:p>
        </p:txBody>
      </p:sp>
      <p:pic>
        <p:nvPicPr>
          <p:cNvPr id="21506" name="Picture 2" descr="http://bookstore.gpo.gov/sites/default/files/images/Landing-Pages/33-Harry-Trum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990600"/>
            <a:ext cx="8229600" cy="32004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Help Arrives… to Divide the Nation!?!?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524000"/>
            <a:ext cx="4267200" cy="5334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Post WW2- Europe in Shambles…</a:t>
            </a:r>
          </a:p>
          <a:p>
            <a:pPr lvl="1"/>
            <a:r>
              <a:rPr lang="en-US" dirty="0" smtClean="0"/>
              <a:t>Everything destroyed</a:t>
            </a:r>
          </a:p>
          <a:p>
            <a:pPr lvl="1"/>
            <a:r>
              <a:rPr lang="en-US" dirty="0" smtClean="0"/>
              <a:t>Communism appeals b/c promises equality… housing &amp; employment for all</a:t>
            </a:r>
          </a:p>
          <a:p>
            <a:r>
              <a:rPr lang="en-US" dirty="0" smtClean="0"/>
              <a:t>Best way to keep Europe free…</a:t>
            </a:r>
          </a:p>
          <a:p>
            <a:pPr lvl="1"/>
            <a:r>
              <a:rPr lang="en-US" dirty="0" smtClean="0"/>
              <a:t>Restore their economies</a:t>
            </a:r>
          </a:p>
          <a:p>
            <a:r>
              <a:rPr lang="en-US" dirty="0" smtClean="0"/>
              <a:t>The Marshall Plan</a:t>
            </a:r>
          </a:p>
          <a:p>
            <a:pPr lvl="1"/>
            <a:r>
              <a:rPr lang="en-US" dirty="0" smtClean="0"/>
              <a:t>George Marshall; US Sec. of State</a:t>
            </a:r>
          </a:p>
          <a:p>
            <a:pPr lvl="1"/>
            <a:r>
              <a:rPr lang="en-US" dirty="0" smtClean="0"/>
              <a:t>Proposes massive economic aid program used to help Western European countries get back on their feet</a:t>
            </a:r>
          </a:p>
          <a:p>
            <a:pPr lvl="2"/>
            <a:r>
              <a:rPr lang="en-US" dirty="0" smtClean="0"/>
              <a:t>$13 billion given b/t ‘48-’51</a:t>
            </a:r>
          </a:p>
          <a:p>
            <a:pPr lvl="3"/>
            <a:r>
              <a:rPr lang="en-US" dirty="0" smtClean="0"/>
              <a:t>Used to rebuild, physically and economically</a:t>
            </a:r>
          </a:p>
          <a:p>
            <a:pPr lvl="1"/>
            <a:r>
              <a:rPr lang="en-US" dirty="0" smtClean="0"/>
              <a:t>Result- </a:t>
            </a:r>
          </a:p>
          <a:p>
            <a:pPr lvl="2"/>
            <a:r>
              <a:rPr lang="en-US" dirty="0" smtClean="0"/>
              <a:t>NO Western European countries fall to Communism 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495800" cy="4572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7 June 1948</a:t>
            </a:r>
          </a:p>
          <a:p>
            <a:pPr lvl="1"/>
            <a:r>
              <a:rPr lang="en-US" dirty="0" smtClean="0"/>
              <a:t>US, Brits, French decide to unite our 3 parts of Germany into 1 FREE Democratic Nation’</a:t>
            </a:r>
          </a:p>
          <a:p>
            <a:pPr lvl="2"/>
            <a:r>
              <a:rPr lang="en-US" dirty="0" smtClean="0"/>
              <a:t>Federal Republic of Germany</a:t>
            </a:r>
          </a:p>
          <a:p>
            <a:r>
              <a:rPr lang="en-US" dirty="0" smtClean="0"/>
              <a:t>Stalin answers  w/ Berlin Blockade</a:t>
            </a:r>
          </a:p>
          <a:p>
            <a:pPr lvl="1"/>
            <a:r>
              <a:rPr lang="en-US" dirty="0" smtClean="0"/>
              <a:t>Block all supply traffic coming from Communist East going to Dem. West</a:t>
            </a:r>
          </a:p>
          <a:p>
            <a:pPr lvl="2"/>
            <a:r>
              <a:rPr lang="en-US" dirty="0" smtClean="0"/>
              <a:t>USSR hopes drive </a:t>
            </a:r>
            <a:r>
              <a:rPr lang="en-US" dirty="0" err="1" smtClean="0"/>
              <a:t>Dems</a:t>
            </a:r>
            <a:r>
              <a:rPr lang="en-US" dirty="0" smtClean="0"/>
              <a:t> from Berlin</a:t>
            </a:r>
          </a:p>
          <a:p>
            <a:pPr lvl="2"/>
            <a:r>
              <a:rPr lang="en-US" dirty="0" smtClean="0"/>
              <a:t>Doesn’t Work</a:t>
            </a:r>
          </a:p>
          <a:p>
            <a:r>
              <a:rPr lang="en-US" dirty="0" smtClean="0"/>
              <a:t>Berlin Airlift</a:t>
            </a:r>
          </a:p>
          <a:p>
            <a:pPr lvl="1"/>
            <a:r>
              <a:rPr lang="en-US" dirty="0" smtClean="0"/>
              <a:t>To aid split of Berlin-</a:t>
            </a:r>
          </a:p>
          <a:p>
            <a:pPr lvl="1"/>
            <a:r>
              <a:rPr lang="en-US" dirty="0" err="1" smtClean="0"/>
              <a:t>Dems</a:t>
            </a:r>
            <a:r>
              <a:rPr lang="en-US" dirty="0" smtClean="0"/>
              <a:t>. air-drop supplies into Democratic West Berlin</a:t>
            </a:r>
          </a:p>
          <a:p>
            <a:pPr lvl="1"/>
            <a:r>
              <a:rPr lang="en-US" dirty="0" smtClean="0"/>
              <a:t>Lasts 10 months</a:t>
            </a:r>
          </a:p>
          <a:p>
            <a:r>
              <a:rPr lang="en-US" dirty="0" smtClean="0"/>
              <a:t>USSR realizes </a:t>
            </a:r>
            <a:r>
              <a:rPr lang="en-US" dirty="0" err="1" smtClean="0"/>
              <a:t>Dems</a:t>
            </a:r>
            <a:r>
              <a:rPr lang="en-US" dirty="0" smtClean="0"/>
              <a:t> not leaving…</a:t>
            </a:r>
          </a:p>
          <a:p>
            <a:pPr lvl="1"/>
            <a:r>
              <a:rPr lang="en-US" dirty="0" smtClean="0"/>
              <a:t>Stalin has to come up with new plan</a:t>
            </a:r>
          </a:p>
          <a:p>
            <a:pPr lvl="1"/>
            <a:r>
              <a:rPr lang="en-US" dirty="0" smtClean="0"/>
              <a:t>Creates own country … East Germany</a:t>
            </a:r>
          </a:p>
          <a:p>
            <a:endParaRPr lang="en-US" dirty="0"/>
          </a:p>
        </p:txBody>
      </p:sp>
      <p:pic>
        <p:nvPicPr>
          <p:cNvPr id="4100" name="Picture 4" descr="https://tylerde2011.files.wordpress.com/2011/06/image.png?w=570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25879" y="24160"/>
            <a:ext cx="9144000" cy="6885880"/>
          </a:xfrm>
          <a:prstGeom prst="rect">
            <a:avLst/>
          </a:prstGeom>
          <a:noFill/>
        </p:spPr>
      </p:pic>
      <p:grpSp>
        <p:nvGrpSpPr>
          <p:cNvPr id="6" name="Group 5"/>
          <p:cNvGrpSpPr/>
          <p:nvPr/>
        </p:nvGrpSpPr>
        <p:grpSpPr>
          <a:xfrm>
            <a:off x="6477000" y="0"/>
            <a:ext cx="2667000" cy="1600200"/>
            <a:chOff x="6477000" y="0"/>
            <a:chExt cx="2667000" cy="1600200"/>
          </a:xfrm>
        </p:grpSpPr>
        <p:sp>
          <p:nvSpPr>
            <p:cNvPr id="8" name="Explosion 2 7"/>
            <p:cNvSpPr/>
            <p:nvPr/>
          </p:nvSpPr>
          <p:spPr>
            <a:xfrm>
              <a:off x="6477000" y="0"/>
              <a:ext cx="2667000" cy="1600200"/>
            </a:xfrm>
            <a:prstGeom prst="irregularSeal2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010400" y="533400"/>
              <a:ext cx="1752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5.) Describe Germany!!</a:t>
              </a:r>
              <a:endParaRPr lang="en-US" dirty="0"/>
            </a:p>
          </p:txBody>
        </p:sp>
      </p:grp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Sides of the Same Coin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To Protect against potential Communist attacks…</a:t>
            </a:r>
          </a:p>
          <a:p>
            <a:pPr lvl="1"/>
            <a:r>
              <a:rPr lang="en-US" dirty="0" smtClean="0"/>
              <a:t>Create alliances</a:t>
            </a:r>
          </a:p>
          <a:p>
            <a:r>
              <a:rPr lang="en-US" dirty="0" smtClean="0"/>
              <a:t>NATO- </a:t>
            </a:r>
          </a:p>
          <a:p>
            <a:pPr lvl="1"/>
            <a:r>
              <a:rPr lang="en-US" dirty="0" smtClean="0"/>
              <a:t>North Atlantic Treaty Organization</a:t>
            </a:r>
          </a:p>
          <a:p>
            <a:pPr lvl="2"/>
            <a:r>
              <a:rPr lang="en-US" dirty="0" smtClean="0"/>
              <a:t>“an armed attack against one or more of them [member nations] shall be considered an attack against all.”</a:t>
            </a:r>
          </a:p>
          <a:p>
            <a:pPr lvl="1"/>
            <a:r>
              <a:rPr lang="en-US" dirty="0" smtClean="0"/>
              <a:t>Created large military force</a:t>
            </a:r>
          </a:p>
          <a:p>
            <a:pPr lvl="2"/>
            <a:r>
              <a:rPr lang="en-US" dirty="0" smtClean="0"/>
              <a:t>Ex. Like the Allied Army in WW2</a:t>
            </a:r>
          </a:p>
          <a:p>
            <a:r>
              <a:rPr lang="en-US" dirty="0" smtClean="0"/>
              <a:t>The Warsaw Pact</a:t>
            </a:r>
          </a:p>
          <a:p>
            <a:pPr lvl="1"/>
            <a:r>
              <a:rPr lang="en-US" dirty="0" smtClean="0"/>
              <a:t>Soviet answer to NATO…</a:t>
            </a:r>
          </a:p>
          <a:p>
            <a:pPr lvl="1"/>
            <a:r>
              <a:rPr lang="en-US" dirty="0" smtClean="0"/>
              <a:t>Same thing as NATO, </a:t>
            </a:r>
          </a:p>
          <a:p>
            <a:pPr lvl="2"/>
            <a:r>
              <a:rPr lang="en-US" dirty="0" smtClean="0"/>
              <a:t>but a Communist version</a:t>
            </a:r>
          </a:p>
          <a:p>
            <a:pPr lvl="1"/>
            <a:r>
              <a:rPr lang="en-US" dirty="0" smtClean="0"/>
              <a:t>Communist Alliance System</a:t>
            </a:r>
          </a:p>
          <a:p>
            <a:endParaRPr lang="en-US" dirty="0"/>
          </a:p>
        </p:txBody>
      </p:sp>
      <p:pic>
        <p:nvPicPr>
          <p:cNvPr id="3074" name="Picture 2" descr="http://archiv.ethlife.ethz.ch/images/nato_WarP-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981200"/>
            <a:ext cx="4267200" cy="3200400"/>
          </a:xfrm>
          <a:prstGeom prst="rect">
            <a:avLst/>
          </a:prstGeom>
          <a:noFill/>
        </p:spPr>
      </p:pic>
      <p:grpSp>
        <p:nvGrpSpPr>
          <p:cNvPr id="5" name="Group 4"/>
          <p:cNvGrpSpPr/>
          <p:nvPr/>
        </p:nvGrpSpPr>
        <p:grpSpPr>
          <a:xfrm>
            <a:off x="6477000" y="0"/>
            <a:ext cx="2667000" cy="1600200"/>
            <a:chOff x="6477000" y="0"/>
            <a:chExt cx="2667000" cy="1600200"/>
          </a:xfrm>
        </p:grpSpPr>
        <p:sp>
          <p:nvSpPr>
            <p:cNvPr id="6" name="Explosion 2 5"/>
            <p:cNvSpPr/>
            <p:nvPr/>
          </p:nvSpPr>
          <p:spPr>
            <a:xfrm>
              <a:off x="6477000" y="0"/>
              <a:ext cx="2667000" cy="1600200"/>
            </a:xfrm>
            <a:prstGeom prst="irregularSeal2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934200" y="685800"/>
              <a:ext cx="1752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6.) Purpose??</a:t>
              </a:r>
              <a:endParaRPr lang="en-US" dirty="0"/>
            </a:p>
          </p:txBody>
        </p:sp>
      </p:grp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China Goes to the </a:t>
            </a:r>
            <a:r>
              <a:rPr lang="en-US" b="1" i="1" dirty="0" smtClean="0"/>
              <a:t>‘Dark Side’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524000"/>
            <a:ext cx="4288536" cy="5334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Like Russia… Civil War leads to Communist Revolution in 1949</a:t>
            </a:r>
          </a:p>
          <a:p>
            <a:pPr lvl="1"/>
            <a:r>
              <a:rPr lang="en-US" dirty="0" smtClean="0"/>
              <a:t>Communist forces, lead by Mao Zedong defeat legitimate Chinese </a:t>
            </a:r>
            <a:r>
              <a:rPr lang="en-US" dirty="0" err="1" smtClean="0"/>
              <a:t>gov’t</a:t>
            </a:r>
            <a:endParaRPr lang="en-US" dirty="0" smtClean="0"/>
          </a:p>
          <a:p>
            <a:pPr lvl="1"/>
            <a:r>
              <a:rPr lang="en-US" dirty="0" smtClean="0"/>
              <a:t>Legitimate Chinese </a:t>
            </a:r>
            <a:r>
              <a:rPr lang="en-US" dirty="0" err="1" smtClean="0"/>
              <a:t>Gov’t</a:t>
            </a:r>
            <a:r>
              <a:rPr lang="en-US" dirty="0" smtClean="0"/>
              <a:t> retreats Taiwan, island off coast of China</a:t>
            </a:r>
          </a:p>
          <a:p>
            <a:pPr lvl="2"/>
            <a:r>
              <a:rPr lang="en-US" dirty="0" smtClean="0"/>
              <a:t>Start own nation there called </a:t>
            </a:r>
            <a:r>
              <a:rPr lang="en-US" b="1" i="1" u="sng" dirty="0" smtClean="0"/>
              <a:t>Republic of China</a:t>
            </a:r>
          </a:p>
          <a:p>
            <a:pPr lvl="2"/>
            <a:r>
              <a:rPr lang="en-US" dirty="0" smtClean="0"/>
              <a:t>Believe themselves </a:t>
            </a:r>
            <a:r>
              <a:rPr lang="en-US" b="1" i="1" dirty="0" smtClean="0"/>
              <a:t>‘the real China’</a:t>
            </a:r>
          </a:p>
          <a:p>
            <a:r>
              <a:rPr lang="en-US" dirty="0" smtClean="0"/>
              <a:t>Mao takes mainland China making it a Communist state called…</a:t>
            </a:r>
          </a:p>
          <a:p>
            <a:pPr lvl="1"/>
            <a:r>
              <a:rPr lang="en-US" b="1" i="1" u="sng" dirty="0" smtClean="0"/>
              <a:t>The Peoples’ Republic of China</a:t>
            </a:r>
          </a:p>
          <a:p>
            <a:pPr lvl="2"/>
            <a:r>
              <a:rPr lang="en-US" dirty="0" smtClean="0"/>
              <a:t>USSR now has powerful ally in Asia</a:t>
            </a:r>
          </a:p>
          <a:p>
            <a:r>
              <a:rPr lang="en-US" dirty="0" smtClean="0"/>
              <a:t>B/C of major power shift… US is fearful</a:t>
            </a:r>
          </a:p>
          <a:p>
            <a:pPr lvl="1"/>
            <a:r>
              <a:rPr lang="en-US" dirty="0" smtClean="0"/>
              <a:t>Want to know what is going on in other nations</a:t>
            </a:r>
          </a:p>
          <a:p>
            <a:pPr lvl="1"/>
            <a:r>
              <a:rPr lang="en-US" dirty="0" smtClean="0"/>
              <a:t>USA creates CIA, Central Intelligence Agency</a:t>
            </a:r>
          </a:p>
          <a:p>
            <a:pPr lvl="2"/>
            <a:r>
              <a:rPr lang="en-US" dirty="0" smtClean="0"/>
              <a:t>Covertly gather info on other nations, evaluate it, pass it on to the President for determination of action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2052" name="Picture 4" descr="http://cdn2.gbtimes.com/cdn/farfuture/_wd9--x3uYv9831RFjds87TT81inDh78UK9uXnzcqVs/mtime:1387240108/sites/default/files/styles/1280_wide/public/2012/04/10/mao-communist-snake.jpg?itok=tHO48FJ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1981200"/>
            <a:ext cx="4267200" cy="4038600"/>
          </a:xfrm>
          <a:prstGeom prst="rect">
            <a:avLst/>
          </a:prstGeom>
          <a:noFill/>
        </p:spPr>
      </p:pic>
      <p:grpSp>
        <p:nvGrpSpPr>
          <p:cNvPr id="6" name="Group 5"/>
          <p:cNvGrpSpPr/>
          <p:nvPr/>
        </p:nvGrpSpPr>
        <p:grpSpPr>
          <a:xfrm>
            <a:off x="6477000" y="1143000"/>
            <a:ext cx="2667000" cy="1600200"/>
            <a:chOff x="6477000" y="0"/>
            <a:chExt cx="2667000" cy="1600200"/>
          </a:xfrm>
        </p:grpSpPr>
        <p:sp>
          <p:nvSpPr>
            <p:cNvPr id="7" name="Explosion 2 6"/>
            <p:cNvSpPr/>
            <p:nvPr/>
          </p:nvSpPr>
          <p:spPr>
            <a:xfrm>
              <a:off x="6477000" y="0"/>
              <a:ext cx="2667000" cy="1600200"/>
            </a:xfrm>
            <a:prstGeom prst="irregularSeal2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934200" y="685800"/>
              <a:ext cx="1752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7.) Imagery?? </a:t>
              </a:r>
              <a:endParaRPr lang="en-US" dirty="0"/>
            </a:p>
          </p:txBody>
        </p:sp>
      </p:grpSp>
      <p:pic>
        <p:nvPicPr>
          <p:cNvPr id="2050" name="Picture 2" descr="http://static.guim.co.uk/sys-images/Sport/Pix/pictures/2011/5/5/1304589558704/Chairman-Mao-Zedong-007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pSp>
        <p:nvGrpSpPr>
          <p:cNvPr id="9" name="Group 8"/>
          <p:cNvGrpSpPr/>
          <p:nvPr/>
        </p:nvGrpSpPr>
        <p:grpSpPr>
          <a:xfrm>
            <a:off x="6477000" y="0"/>
            <a:ext cx="2667000" cy="1600200"/>
            <a:chOff x="6477000" y="0"/>
            <a:chExt cx="2667000" cy="1600200"/>
          </a:xfrm>
        </p:grpSpPr>
        <p:sp>
          <p:nvSpPr>
            <p:cNvPr id="10" name="Explosion 2 9"/>
            <p:cNvSpPr/>
            <p:nvPr/>
          </p:nvSpPr>
          <p:spPr>
            <a:xfrm>
              <a:off x="6477000" y="0"/>
              <a:ext cx="2667000" cy="1600200"/>
            </a:xfrm>
            <a:prstGeom prst="irregularSeal2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934200" y="685800"/>
              <a:ext cx="1752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8.) Symbolism?</a:t>
              </a:r>
              <a:endParaRPr lang="en-US" dirty="0"/>
            </a:p>
          </p:txBody>
        </p:sp>
      </p:grp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299</TotalTime>
  <Words>1058</Words>
  <Application>Microsoft Office PowerPoint</Application>
  <PresentationFormat>On-screen Show (4:3)</PresentationFormat>
  <Paragraphs>168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Calibri</vt:lpstr>
      <vt:lpstr>Constantia</vt:lpstr>
      <vt:lpstr>Wingdings 2</vt:lpstr>
      <vt:lpstr>Paper</vt:lpstr>
      <vt:lpstr>Warm-Up</vt:lpstr>
      <vt:lpstr>The Post-War Years: 1945-1959</vt:lpstr>
      <vt:lpstr>Happy Days are Here Again!!!</vt:lpstr>
      <vt:lpstr>“…an ‘Iron Curtain’ has descended on Europe”</vt:lpstr>
      <vt:lpstr>Truman Doctrine</vt:lpstr>
      <vt:lpstr>Truman Doctrine</vt:lpstr>
      <vt:lpstr>Help Arrives… to Divide the Nation!?!?</vt:lpstr>
      <vt:lpstr>2 Sides of the Same Coin</vt:lpstr>
      <vt:lpstr>China Goes to the ‘Dark Side’</vt:lpstr>
      <vt:lpstr>Election 1948</vt:lpstr>
      <vt:lpstr>Exit Ticket: Analogies</vt:lpstr>
      <vt:lpstr>Digital Poster Board Project</vt:lpstr>
    </vt:vector>
  </TitlesOfParts>
  <Company>Charlotte Mecklenburg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Post-War Years: 1945-1959</dc:title>
  <dc:creator>kristopher.wazaney</dc:creator>
  <cp:lastModifiedBy>Wazaney, Kristopher J.</cp:lastModifiedBy>
  <cp:revision>26</cp:revision>
  <dcterms:created xsi:type="dcterms:W3CDTF">2015-04-03T15:50:59Z</dcterms:created>
  <dcterms:modified xsi:type="dcterms:W3CDTF">2016-04-11T02:10:03Z</dcterms:modified>
</cp:coreProperties>
</file>