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8" r:id="rId2"/>
    <p:sldId id="265" r:id="rId3"/>
    <p:sldId id="257" r:id="rId4"/>
    <p:sldId id="268" r:id="rId5"/>
    <p:sldId id="269" r:id="rId6"/>
    <p:sldId id="262" r:id="rId7"/>
    <p:sldId id="264" r:id="rId8"/>
    <p:sldId id="263" r:id="rId9"/>
    <p:sldId id="259" r:id="rId10"/>
    <p:sldId id="261" r:id="rId11"/>
    <p:sldId id="260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1A1FB-D873-4A8F-9788-1ACA1F784CF1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318DF-759B-41AE-83D4-A90EB6F06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3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Dwight Eisenhower Presidential Campaign Ad "IKE FOR PRESIDENT“ (1:00)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18DF-759B-41AE-83D4-A90EB6F06D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90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Newsreel Alaska Becomes</a:t>
            </a:r>
            <a:r>
              <a:rPr lang="en-US" baseline="0" dirty="0" smtClean="0"/>
              <a:t> State (1:00)</a:t>
            </a:r>
          </a:p>
          <a:p>
            <a:r>
              <a:rPr lang="en-US" dirty="0" smtClean="0"/>
              <a:t>Newsreel Hawaii Becomes</a:t>
            </a:r>
            <a:r>
              <a:rPr lang="en-US" baseline="0" dirty="0" smtClean="0"/>
              <a:t> State (:54)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18DF-759B-41AE-83D4-A90EB6F06D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Sputnik, 1st Space Satellite Launched by Soviets (:46)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18DF-759B-41AE-83D4-A90EB6F06D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0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Cold War &amp; the Domino Theory</a:t>
            </a:r>
            <a:r>
              <a:rPr lang="en-US" dirty="0" smtClean="0"/>
              <a:t> (1:12)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18DF-759B-41AE-83D4-A90EB6F06D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84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Overall </a:t>
            </a:r>
            <a:r>
              <a:rPr lang="en-US" smtClean="0"/>
              <a:t>50’s (2:35)</a:t>
            </a:r>
            <a:endParaRPr lang="en-US" dirty="0" smtClean="0"/>
          </a:p>
          <a:p>
            <a:r>
              <a:rPr lang="en-US" dirty="0" smtClean="0"/>
              <a:t>Elvis (2:12)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18DF-759B-41AE-83D4-A90EB6F06D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2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BBCF9-B5DB-40C5-AA57-B5464EEF836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10500-21F4-43F4-B627-12E3AF650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BBCF9-B5DB-40C5-AA57-B5464EEF836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10500-21F4-43F4-B627-12E3AF650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BBCF9-B5DB-40C5-AA57-B5464EEF836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10500-21F4-43F4-B627-12E3AF650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BBCF9-B5DB-40C5-AA57-B5464EEF836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10500-21F4-43F4-B627-12E3AF650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BBCF9-B5DB-40C5-AA57-B5464EEF836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10500-21F4-43F4-B627-12E3AF650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BBCF9-B5DB-40C5-AA57-B5464EEF836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10500-21F4-43F4-B627-12E3AF650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BBCF9-B5DB-40C5-AA57-B5464EEF836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10500-21F4-43F4-B627-12E3AF650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BBCF9-B5DB-40C5-AA57-B5464EEF836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10500-21F4-43F4-B627-12E3AF650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BBCF9-B5DB-40C5-AA57-B5464EEF836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10500-21F4-43F4-B627-12E3AF650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BBCF9-B5DB-40C5-AA57-B5464EEF836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10500-21F4-43F4-B627-12E3AF6509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DBBCF9-B5DB-40C5-AA57-B5464EEF836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F210500-21F4-43F4-B627-12E3AF65093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8DBBCF9-B5DB-40C5-AA57-B5464EEF8360}" type="datetimeFigureOut">
              <a:rPr lang="en-US" smtClean="0"/>
              <a:t>4/13/2016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F210500-21F4-43F4-B627-12E3AF6509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1Ond-OwgU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vtJJJ2iT4ps" TargetMode="Externa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s://www.youtube.com/watch?v=LWaTarIPVm0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z3ApG7_5K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hyperlink" Target="https://www.youtube.com/watch?v=xNnNHpkbjb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DRDl7w3nt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JNHyDOWdY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188537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Using the analogy you wrote at the end of 11-3… Write a description of the analogy outlining the relationship displayed.</a:t>
            </a:r>
          </a:p>
          <a:p>
            <a:pPr lvl="1"/>
            <a:r>
              <a:rPr lang="en-US" dirty="0" smtClean="0"/>
              <a:t>1 Paragraph:</a:t>
            </a:r>
          </a:p>
          <a:p>
            <a:pPr lvl="2"/>
            <a:r>
              <a:rPr lang="en-US" dirty="0" smtClean="0"/>
              <a:t>Relationship</a:t>
            </a:r>
          </a:p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2308860" y="2415726"/>
            <a:ext cx="4572000" cy="2985433"/>
          </a:xfrm>
          <a:prstGeom prst="rect">
            <a:avLst/>
          </a:prstGeom>
          <a:ln w="44450" cap="rnd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4400" dirty="0" err="1"/>
              <a:t>a·nal·o·gy</a:t>
            </a:r>
            <a:endParaRPr lang="en-US" sz="4400" dirty="0"/>
          </a:p>
          <a:p>
            <a:r>
              <a:rPr lang="en-US" sz="2800" dirty="0" err="1"/>
              <a:t>əˈnaləjē</a:t>
            </a:r>
            <a:r>
              <a:rPr lang="en-US" sz="2800" dirty="0"/>
              <a:t>/</a:t>
            </a:r>
          </a:p>
          <a:p>
            <a:r>
              <a:rPr lang="en-US" sz="2000" i="1" dirty="0"/>
              <a:t>noun</a:t>
            </a:r>
            <a:endParaRPr lang="en-US" sz="2000" dirty="0"/>
          </a:p>
          <a:p>
            <a:r>
              <a:rPr lang="en-US" sz="1600" dirty="0"/>
              <a:t>a comparison between two things, typically on the basis of their structure and for the purpose of explanation or clarification.</a:t>
            </a:r>
          </a:p>
          <a:p>
            <a:r>
              <a:rPr lang="en-US" sz="1600" dirty="0"/>
              <a:t>"an </a:t>
            </a:r>
            <a:r>
              <a:rPr lang="en-US" sz="1600" b="1" dirty="0"/>
              <a:t>analogy between</a:t>
            </a:r>
            <a:r>
              <a:rPr lang="en-US" sz="1600" dirty="0"/>
              <a:t> the workings of nature and those of human societies"</a:t>
            </a:r>
          </a:p>
        </p:txBody>
      </p:sp>
      <p:grpSp>
        <p:nvGrpSpPr>
          <p:cNvPr id="4" name="Group 6"/>
          <p:cNvGrpSpPr/>
          <p:nvPr/>
        </p:nvGrpSpPr>
        <p:grpSpPr>
          <a:xfrm>
            <a:off x="6172200" y="4709160"/>
            <a:ext cx="2667000" cy="1600200"/>
            <a:chOff x="6553200" y="0"/>
            <a:chExt cx="2667000" cy="1600200"/>
          </a:xfrm>
        </p:grpSpPr>
        <p:sp>
          <p:nvSpPr>
            <p:cNvPr id="5" name="Explosion 2 4"/>
            <p:cNvSpPr/>
            <p:nvPr/>
          </p:nvSpPr>
          <p:spPr>
            <a:xfrm>
              <a:off x="6553200" y="0"/>
              <a:ext cx="2667000" cy="16002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934200" y="685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1.) Warm-Up!!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  <p:bldP spid="7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The Baby Boom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381000"/>
            <a:ext cx="4819648" cy="579424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The Baby Boom</a:t>
            </a:r>
          </a:p>
          <a:p>
            <a:pPr lvl="1"/>
            <a:r>
              <a:rPr lang="en-US" dirty="0" smtClean="0"/>
              <a:t>Like economy… families BOOM too!!!</a:t>
            </a:r>
          </a:p>
          <a:p>
            <a:pPr lvl="1"/>
            <a:r>
              <a:rPr lang="en-US" dirty="0" smtClean="0"/>
              <a:t>In 10 yrs. Population increases by 25%!!!</a:t>
            </a:r>
          </a:p>
          <a:p>
            <a:pPr lvl="2"/>
            <a:r>
              <a:rPr lang="en-US" dirty="0" smtClean="0"/>
              <a:t>Why??? Before…</a:t>
            </a:r>
          </a:p>
          <a:p>
            <a:pPr lvl="3"/>
            <a:r>
              <a:rPr lang="en-US" dirty="0" smtClean="0"/>
              <a:t>People held off during Depression, then…</a:t>
            </a:r>
          </a:p>
          <a:p>
            <a:pPr lvl="3"/>
            <a:r>
              <a:rPr lang="en-US" dirty="0" smtClean="0"/>
              <a:t>Husbands off to war</a:t>
            </a:r>
          </a:p>
          <a:p>
            <a:pPr lvl="2"/>
            <a:r>
              <a:rPr lang="en-US" dirty="0" smtClean="0"/>
              <a:t>Now…</a:t>
            </a:r>
          </a:p>
          <a:p>
            <a:pPr lvl="3"/>
            <a:r>
              <a:rPr lang="en-US" dirty="0" smtClean="0"/>
              <a:t>People have money</a:t>
            </a:r>
          </a:p>
          <a:p>
            <a:pPr lvl="3"/>
            <a:r>
              <a:rPr lang="en-US" dirty="0" smtClean="0"/>
              <a:t>Better health care, and medical technology </a:t>
            </a:r>
          </a:p>
          <a:p>
            <a:r>
              <a:rPr lang="en-US" dirty="0" smtClean="0"/>
              <a:t>Housing Boom </a:t>
            </a:r>
          </a:p>
          <a:p>
            <a:pPr lvl="1"/>
            <a:r>
              <a:rPr lang="en-US" dirty="0" smtClean="0"/>
              <a:t>Same as Baby Boom, B4 didn’t have $$$</a:t>
            </a:r>
          </a:p>
          <a:p>
            <a:pPr lvl="2"/>
            <a:r>
              <a:rPr lang="en-US" dirty="0" smtClean="0"/>
              <a:t>75% of new home construction took place in ‘</a:t>
            </a:r>
            <a:r>
              <a:rPr lang="en-US" dirty="0" err="1" smtClean="0"/>
              <a:t>burbs</a:t>
            </a:r>
            <a:r>
              <a:rPr lang="en-US" dirty="0" smtClean="0"/>
              <a:t>’</a:t>
            </a:r>
          </a:p>
          <a:p>
            <a:pPr lvl="1"/>
            <a:r>
              <a:rPr lang="en-US" dirty="0" smtClean="0"/>
              <a:t>Neighborhoods allow for quicker and easier construction</a:t>
            </a:r>
          </a:p>
          <a:p>
            <a:pPr lvl="2"/>
            <a:r>
              <a:rPr lang="en-US" dirty="0" smtClean="0"/>
              <a:t>1,000’s identical homes</a:t>
            </a:r>
          </a:p>
          <a:p>
            <a:pPr lvl="2"/>
            <a:r>
              <a:rPr lang="en-US" dirty="0" smtClean="0"/>
              <a:t>Offered affordable options w/o problems of urban life</a:t>
            </a:r>
          </a:p>
          <a:p>
            <a:pPr lvl="3"/>
            <a:r>
              <a:rPr lang="en-US" dirty="0" smtClean="0"/>
              <a:t>Crime</a:t>
            </a:r>
          </a:p>
          <a:p>
            <a:pPr lvl="3"/>
            <a:r>
              <a:rPr lang="en-US" dirty="0" smtClean="0"/>
              <a:t>Minorities</a:t>
            </a:r>
          </a:p>
          <a:p>
            <a:r>
              <a:rPr lang="en-US" dirty="0" smtClean="0"/>
              <a:t>Car Boom</a:t>
            </a:r>
          </a:p>
          <a:p>
            <a:pPr lvl="1"/>
            <a:r>
              <a:rPr lang="en-US" dirty="0" smtClean="0"/>
              <a:t>Cars made suburban life possible</a:t>
            </a:r>
          </a:p>
          <a:p>
            <a:pPr lvl="1"/>
            <a:r>
              <a:rPr lang="en-US" dirty="0" smtClean="0"/>
              <a:t>Starts the ‘Car Culture’</a:t>
            </a:r>
          </a:p>
          <a:p>
            <a:pPr lvl="2"/>
            <a:r>
              <a:rPr lang="en-US" dirty="0" smtClean="0"/>
              <a:t>Drive-ins</a:t>
            </a:r>
          </a:p>
          <a:p>
            <a:pPr lvl="2"/>
            <a:r>
              <a:rPr lang="en-US" dirty="0" smtClean="0"/>
              <a:t>Fast-food</a:t>
            </a:r>
          </a:p>
          <a:p>
            <a:pPr lvl="2"/>
            <a:r>
              <a:rPr lang="en-US" dirty="0" smtClean="0"/>
              <a:t>Service stations</a:t>
            </a:r>
          </a:p>
          <a:p>
            <a:pPr lvl="2"/>
            <a:r>
              <a:rPr lang="en-US" dirty="0" err="1" smtClean="0"/>
              <a:t>HotRods</a:t>
            </a:r>
            <a:endParaRPr lang="en-US" dirty="0" smtClean="0"/>
          </a:p>
          <a:p>
            <a:pPr lvl="2"/>
            <a:r>
              <a:rPr lang="en-US" dirty="0" smtClean="0"/>
              <a:t>Etc.</a:t>
            </a:r>
          </a:p>
          <a:p>
            <a:r>
              <a:rPr lang="en-US" dirty="0" smtClean="0"/>
              <a:t>Air Travel Boom</a:t>
            </a:r>
          </a:p>
          <a:p>
            <a:pPr lvl="1"/>
            <a:r>
              <a:rPr lang="en-US" dirty="0" smtClean="0"/>
              <a:t>Travel by plane now “taking off!”</a:t>
            </a:r>
          </a:p>
          <a:p>
            <a:pPr lvl="1"/>
            <a:r>
              <a:rPr lang="en-US" dirty="0" smtClean="0"/>
              <a:t>Jet-Engines perfected in 50’s</a:t>
            </a:r>
          </a:p>
          <a:p>
            <a:pPr lvl="1"/>
            <a:r>
              <a:rPr lang="en-US" dirty="0" smtClean="0"/>
              <a:t>Airliners were on way to overtake railcars, and ocean liners</a:t>
            </a:r>
          </a:p>
          <a:p>
            <a:endParaRPr lang="en-US" dirty="0"/>
          </a:p>
        </p:txBody>
      </p:sp>
      <p:pic>
        <p:nvPicPr>
          <p:cNvPr id="6148" name="Picture 4" descr="http://www.west-info.eu/files/babybo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81400"/>
            <a:ext cx="1981200" cy="1981201"/>
          </a:xfrm>
          <a:prstGeom prst="rect">
            <a:avLst/>
          </a:prstGeom>
          <a:noFill/>
        </p:spPr>
      </p:pic>
      <p:pic>
        <p:nvPicPr>
          <p:cNvPr id="6150" name="Picture 6" descr="http://khongthe.com/wallpapers/cars/57-chevy-225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9267" y="1600200"/>
            <a:ext cx="3505199" cy="1971675"/>
          </a:xfrm>
          <a:prstGeom prst="rect">
            <a:avLst/>
          </a:prstGeom>
          <a:noFill/>
        </p:spPr>
      </p:pic>
      <p:pic>
        <p:nvPicPr>
          <p:cNvPr id="6152" name="Picture 8" descr="http://envisioningtheamericandream.files.wordpress.com/2012/05/suburbia-lawn-mower-58-swscan03227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114800"/>
            <a:ext cx="1564392" cy="1450768"/>
          </a:xfrm>
          <a:prstGeom prst="rect">
            <a:avLst/>
          </a:prstGeom>
          <a:noFill/>
        </p:spPr>
      </p:pic>
      <p:pic>
        <p:nvPicPr>
          <p:cNvPr id="6154" name="Picture 10" descr="https://jpbpa2.files.wordpress.com/2014/09/707-120-machat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57201"/>
            <a:ext cx="3505200" cy="1143000"/>
          </a:xfrm>
          <a:prstGeom prst="rect">
            <a:avLst/>
          </a:prstGeom>
          <a:noFill/>
        </p:spPr>
      </p:pic>
      <p:sp>
        <p:nvSpPr>
          <p:cNvPr id="6156" name="AutoShape 12" descr="data:image/jpeg;base64,/9j/4AAQSkZJRgABAQAAAQABAAD/2wCEAAkGBxQTEhQUEBMWFhQXFxwXFhcYFxYdGBwYGhccFxcXGBgcHCggGBolHBgXIjEhJikrLi4uHB8zODMsNygtLisBCgoKDg0OGxAQGzAkICQvLC8vNDA3MCw1NDQ0LCwsLCwsLC0sLyw0LCwsLCwsLCwsLCwsNCwsLCwsLCwsLCwsNP/AABEIAIsBaQMBEQACEQEDEQH/xAAcAAABBQEBAQAAAAAAAAAAAAAAAgMEBQYHAQj/xABVEAACAQMBBAYDCwcJBAgHAAABAgMABBESBQYhMRMiQVFhcTKBkQcUIzNScoKSobGyQlNiosHC0RVDVGNzk6TS0xYko7M0VWSDhMPj8AglNUR0lOH/xAAbAQEAAgMBAQAAAAAAAAAAAAAABAUBAgMGB//EAEIRAAIBAgEGDAQDBgUFAAAAAAABAgMRBAUSITFBURMUMmFxgZGhscHR8CJCUuEGFTMjJFNicvE0Q6Ky0hZUgpLi/9oADAMBAAIRAxEAPwDuNAFAFAFAFAFAFAFAFAJkcKCWIAHMk4HtoBq2vI5M9FIj456WDY88HhWE09RlprWP1kwFAFAFAFAFAFAVO8u1TbxAoAXdtC55A4LEkDnwU8O/FZSuR8TX4GnnGRO81wDxmHfgrH6/ya2sisjlCvLUk+p+p6m+c3ZLAfNc/hcUzUZ/May1xXf6kmLe+47RCfJXH/mGsZpssqPbHvH13xl7YUP02H7ppmmyyovp7/sODfNu23X+9P8Ap0zTdZThtix5d817YX+iyH7yKZpt+ZUtz7vUcTfOI84ph5iL9khrFmbrKNF7+wdTe6DtEg80z+Emlmb8eofV3P0HRvZa/Lb+6m/yUszZYyg/mQ8u8dsf54DzDD7xSzN1iKX1LtRLs9oxS56KVHI5hWBI8wOVYOkZxlpi7kqhsFAFAFAFAFAFAFAFAFAFAFAFAFAFAFAFAFAFAFAFARLzacMXxsqIe5mAPqHM1rKcYK8nY2jCU3aKv0FRc7526+h0knzUI+19IPqqHUylhofNfo0/bvJlPJuJn8tunR9+4qbrfeQ56KFF7i7Fvao0/iqFUy1FciPbo9SbTyLL55dnteBUybx3UxKrKxPakKjP6oLj21H4/jK36a7F5u5I4hg6P6j7X6WGm2PcSFTJGxJ9EzOoYnuAkbXn1VjiONrct9r8lcysdgqPIXYvN2E2E7W1wrOCjIwWQHmEONYOOBGk6h2HCnuNcsLn4TEqEtF9D69TOuK4PF4ZzhptpXVrR1WvUnljJb07+wWcvQ6WkkABYKQAuRkBifyiCDjHKo9XEwpuz1lvk/IuJxsHOFlHe9vRZMpx7rMPbby/WSuXHqe5++sn/wDSuM+qPa/+I4vus23bBP6ujP74rPHqfOa/9LY3fHtfoLHusWn5m5+rF/q1njtLnNH+GMcvp7fsPJ7qVkeazDzRf2PWeOUt5zf4bx/0rtQ4vunWX9aPofwNZ43R3+Jo/wAPZQX+X3x9Su2/vha3axRwMxfpNWCjDgI3zx5V0pYinOVosqcs5IxmHwrq1YWimtqe22xs8hv2ht0EJ0PK8pkcAasRsoVRkHA0uP2cya720lEq7o4aOZrdxs7YuOXTuR3FYz+JDWbI4LH11t7kIO0HJ63Rt86GE/uUsjf8xq7UvfWJN5/UWh8TbjP6riljDxzeuEX1Houlxxt4fo9Kn3ScKWM8bp7aS99QdPD/AEX2XM4+8GlmY4xh3rp956JITzikX5swb8UdNJnhMJ9D99Yn/d/+2DyNqR9oBppMfub+pe+sVog7JJh4tEh/DIKaTPB4N/O/fUOW1hHIwSO5Gs+irwyICe4PqIB9p8DS7NoYWhUdoVNPvoE7J1LcxAdV1lCH62mReHMYDeHAGj1GmFjKniVDpv2HS60L4KAKAKA8ZgOJIA8aAiybUhX0pox5uo/bRuxlK+oYfb9qOdzD/eJ/GubrU1rku1HRUKj1RfYyfDMrqGRgyniCCCD5Ec66HLULoAoAoAoAoAoAoAoBLuAMsQAOZPAUBVXO89qnOZW+Zl/wA49dR6mKo0+VJe+YkU8LWqcmL985U3O/CD4qF2Pe5VR6saj9gqFUyvQjybvu8fQm08kV5cqy7/D1Ki63zuGOFMceeQC5f2scH6tRHlatUdqUPF+FiWsk0aavVn4LxuQ5zeSjVIZyvaXbok8yGKIaxm5Rra7pdUfDSZzsnUdVm+uX2IiWaL6U0Kg/mw8pz46F0/r1weDgnetWV+b4n6ndY2pJWpUX1/ChXwI7JpCO8xxIfZ0jfaKXwMPqn3LyZm2On9Me9+aD32B6EEKjvZWlYHvDSMVH1acfhD9KlFdOn0HEJz/VqyfRoXZpPZdpTMMGZ8dynQvlpTSMequVTKOJnrlbo0fc6U8nYaGqN+nT9iEYl49UcefAcfPvqJKcpO8ndkuMIxVoqyJl4dccTt1jhoHJ/Q60ee8mOQDP6FWGLbq4enW28l+Xr1lfhEqOIqUdj+Jefp1HRd2LzpbWJicsF0Me0sh0Enzxn116LD1eFpRnvX9+887iaXBVZQ3P+3ccc2pa+/NryRZI13DRk9oCEqxHkFNV848LiXH3oR7vC4h4HI0aqWlK6/8AKWjxF397stJGSKyklVTjpDcyLqI4FgoBAB9XkK2nPDxeao3OOGw2WK9NVZV1G+m1l6dxH/lTZ/8A1c//AO3J/lrThcP9HvtJHEcr/wDcrsX/ABE/yjs/+gyjyuW/alZ4TDfQ/fWY4nln/uI9i/4nvv3Z39EnH/iB/kpn4b6X76xxXLf8aPZ/8HvvvZp/+3uR5TJ+1aZ+G+l++scXy3/Gh2f/AAKtprLpE97x3KyahpLvGU49U5AQHkT288V2w0qHCLMTv75yl/EeHyp+W1HXnGUVZu2vlL+VGqPGFSeyd0Hk0Mb/AHoas9p84lpwi5peoxWSEU+8G8cNno6YP1840gH0cZzxHyhWG7Hehhp1r5uw2f8AstPjIMZ+kf4UuiR+XVub31CTuxcdy/WFLmv5fW5u0Qd27j82Prp/GlzHEK+7vE/7O3P5r9eP/NS6McRr7u9EW/2dJDjpV06s44g8ufI+NZONWjOlbPVrkWhyHbOPVLEB2yx/jXJ9XP1Vh6iRhY51aK5/uMzXziVZYiQzSu4IAPBg55EEH0gPXUTG1alOjekrvRsuW+SqVOvlCXCuyWc93Mid/K9+3J7g5+TAPvEVU3GMoS1RfZ6nruL5Ojrkv/b0Z4Xvm4H337JV+0AVm+U5b/8ASjFsmR3f6meHZ9835NyfnTEfjkFY4DKMtbfavJmeHyati7H5ojtsmc56RQD+nPD/AKhpxLHS1z/1McewMdUf9KGBsZeZe0U+M0WfszWjybW+aa7X6HSOUqPy05dSXqODZ4A/6RaeqVj+GOtPy6HzVY++s2/MZ/LSl2DkmzD0bSxyRSqnxgRm1KD+UVZR1efHwPPjSeTbU3UpzUra7f3Yp5SvUVOpBxvqv/ZD+7m9UdmZEmDlW0uoUA4J1BzxIxnC1KyZio06TjN7dBW5azIVYva0XLe6Ta9kc5+jH+16sPzChv7il4WI0fdNtvzFx7If9WtfzGjzjhoiW906Dsgn9fRf5zT8yo85jhoiD7p0XZbyetk/jWPzKjufvrHDREN7pydls3rcD9hrH5nS3Pu9RwyGm91Dutf+N/6dY/M6e5jhluLbdrfuO5lELxGJ2zo62pSQMkE4BBwDjhjhzzgHth8bCs81aGbRqKTsa+ph0Ob76Ss106yeimnoweWCgJYDvLFhnwx2V5zK9WfC5j5Nj0eSKcOCz1yr+0Qp7NIwnSs5dkD6Iwo0BvRDyNkaj3BTj2E6zwmHwyXDNuT2K3vvNqeLxGJb4BJRW13GenUejAnj0jSSfZlU/VrlxujD9OkuvT77TrxStP8AUqvq0ChtCUDCuUXuiCxD/hhTWJZSxDVk7LmVjaOTcOndq753f7EVlydR4t8o8T7TxqJOpOfLbfTpJcKUIchJdGg9rmbjE95GjKruoZjhVJGpieACrzPqrpCjUnyItnOdanT5ckibcWrpjpEZdXEahgkeRpOlOnbPVr7zMKsJ3zHe24ZrmbhQEi24pMn6ImXziJ1YHeYnk+qKssH+0o1KPNnLpXroK3Gfs61Otz5r6/TSaf3PrvjNEfCRfwP6hiP2mrDI9XOpuG5+P3uV+WaWbUjPevD7HPd0pdW0mn7F6eY/3bn72FdcPpxEn0nocrXp5HpU9+Yu6/kZQVAbuerjHNikth7QyLtImlOmJTIw5hAWPsFbqlN6kyLUx2Gpu06kV0tepYf7O3eM+9Z/7qT+FZ4Gp9L7DRZTwb/zY/8AsvUhXVnJGcSxuh7mUqftFaOLWtEmnWp1VeEk+h3PbB8Sxn9NfxDNdcM7VY9JWfiCGfkzEL+ST7FfyOkx8YZR8iSJvrCWP78Vf7T4nT04Sa3NPwI9ZIJzr3WVLPaIOZ148yUArWRbZL+bq8z6XVccO7hWpamJl3nnDHBXGTjq9meHbW9ikllGqm7Jd/qA3qn7o/Wp/YwpYfmVXcu/1PRvZP8AJi+q/wDnpYz+ZVNy7/Ug7W2q05UuFGkEDGe3zNErEaviJVmnJaiBWSOSdmtpk1j+bSSX6sTAH6zLWGTcAlwuc9ibK3pGjdBG7phCMozKcZXAypB/J+yqrK2InShFQdm2+7+5e/hfCwrVKkqivZLvv6DjXcp5zTHzllP3tVA8ZiH877T2aweHXyLsGnYn0iT5kn761eJrPXOXazdYaitUF2IaaBTxKqT5CubqTetvtOipwWpIUqAcgB5CtHp1my0CqWRkKGCTYE/D47bWYHyIUY9pFWWTm1wn9DK7KK/S/rRT3VxEsh6WDpcouPhZEx1nz6PPNYwlSnCn8cc7TvtsRUZfa4WF1s8xHv8Atf6D/ip/4VK4fD/wu8os6O7vD3/a/wBB/wAXP/CnGMP/AAu8Z0dwe/7X+gf4uf8AhTjGG/h94zo7hQ2haf0D/Fz/AMKcYw38PvM50dx6No2n/V/+Ln/y1njGG/h94zobh2DaVjkdJYMqflMt1MzAd4UgZ8s1vCvhW7OnYZ0NxI2XZLDtWOJG1Ksy6WPMqyB1z44YcfuranSVLGKMdX2MxVqljslXJJMjv/s/KpOo4qdD/NY9U+pjj6ZqqytQz6WetcfDb6lrkmvmVcx6peOwyVw2pUcniMRP5ovwbeOqMY842qsxTdejCvtXwy8n1+aLTCrgK06Gx/FHzXUMVWliFARdqSukMjRAF1UsoOcEgZxwIrrRjGVRRnqbOdaUo03KGtIke5jYxbStXub2SUFHKtGH6KEAAMGBTDkYODlyMg16elgcNT2J236fseXq47FVNrV92j7nQN0zs4iT+TBbkI2mRoQvpEZ6zgZfI7cmpy0aiA23pZA3/i+Jb5yn7CP21RZajyJdK8C+yJPlx6H4mQqiL0KAdtLgRyJIeSsC3zDwkHrQsPXUrBVeCrxlz27dBFxtLhaEo81+zSSLW495zkseEZeNj3rgqCe4E6H9VTcN+7Y5w2O67dK8kQsQuNYJTWvQ+vU/Myu6K4S+fsFlInrkKIPvNTcLqnLmL/Lts7DUd813WXmZLam0BCuTxY+iO/8A/lcaFF1ZW2FjlTKcMDSz3pk9S3/ZbTqe4PuYr0aXG1R0srAMtufioweIDr+W+OYPAcuOM1b06MKepHzrGZTxOKd6s3bctC7PbNXtjfGzsfgVGWXh0UKqAvgeSr5c/CtKuKhTdnpZJwGQsVi458Uox3vyWvyM5N7rXHqWmR+lNj7ozXBY9X5Jbv8ACNTN0VVfo87+Q/Z+6xZyER30TwBuGpwJIST2FgMj6SipNOtTqrQUWLybi8BJOatua1dvrZkreLca1liNxZ4RgvSL0ZBicAahgDgMgcCvDjyNaSwsM5SjoaJEMu4ngJ4es8+Motadaumte3r7SBbcY7he9Ef+6nRv3jUx6zxGFV6NVcyfiR6yQTCb2oZNq7Pjwca4sns68+Dn1LWsi5ybZQb5z6MDg8iDWpYmcFvs+DhwYj5TSSnPiSWrbSQZywkNDUey/kRbjb+zF4SqIx8o28gQeJkVNKjzIppMw4pUdoqPZYmRbHs7lOktpFKnk8Th1+8j1cKXFTJ9KWrQUW1thyQcT1k+UP2jsrKZWYjCTo6XpW8rKyRSRajEdw3aESP1SyjUPqxmsMnYb4aNSXNYq5DmRvAKPXxY/YwrzmW5ftYx3K/a/seu/CdO2GnPfK3Yl6jN5eRxLqldUHexA9medVMKc6jtBXPTzqQpq83Yl7Os558GC2mZT+WyiNfMdKVLDxUGp0MlYiWtJdL9LkGeVcNHU2+heti9h3PuCOsY18NRP3LXX8mrfUu/0OP5zR+l93qJm3QuBy0N4BsH7QBWkskYharPr9TeOV8O9d11ehU3lhJEcSoy+JHD1Hkag1aFSly4te9+on0q9Oqvgkn73EauJ1JWzx8f/wDjSD2yQirHAcmq/wCRldlDlUl/OjNbY+N+gv4nqPS5HW/IpvxB+tDo8yHW5QhQBQBQBQCZTwPka2jrMGwt1/8AnKAdkqD6sKj9lW7/AMf7+k7/AOb73HW6tSQM3lsskbxv6LqVPkRjh41hpNWZmLcXdazlsEBWR4JCAWPRMeQEgbMUnfjXj6MjV5uhDg608LPVLR5xfvaekxE+EowxUNcdPVqkvewijxBB5EHmCOBB8QeFVk4OEnGWtFnCanFSjqYVqbBWQA4DA5d3Zw5cKXbFkUPuRXfvLbVxZnhHOp0D9JfhY/1C48zXscJV4WjGfMeNxlLgq0oc51/fO31WxPajBv3T+KouVaedh29zT8vMk5JqZuIS3prz8jn1eXPUhQBQD20YxIkbNxEkXRvnmWi+CYnzToj66s8a3KNPELatPSvfcVuBWZKpQ3O66H77zPbHUpY7RzzzBED49KxcexPtqwov9hOS22995a4qosRj8IuaTfvpiY21VW2rYLL8WZoc55YMwyD58AalYG2Y+kqfxW5cainqzdHa7+R9QbXkdYJmiGZBG5QfpBSV+3FS5tqLa1nnsLGEq8I1OS5K/RfSfODsSSSck8STzJ7zXnz6+kkrI8oZG54g6lWGQRg1mMnF3Rxr0YVqbp1FdPWbf/4eL+SSG9tXYtDHpKfomTWGA7gdOcd+o9tehR8gkknZF1sfJVx2vayrjx0Bx+Gt2UWBj8c4czGqyV41aXKSyGKJ1eVc6o0IZxjgcoOIxke2lzoqNRq6i+wlyWMiglonUdpKMB7SKGHSnFXcWuoZoaBQGI3mnk2XPFfWDdGXfTNGPi5MAt1k5EEas+OCMHjWrRc5PryneEtmo+gLSZZ4UfHUljVtJ+S6g4PqNaljKKasznl9BokdPksR6geFdDzFWGZNx3MXjFv4vcfqRw/55KxtJmmOD/ql78DHvd3FzePZbOQGXOZJW9CJdKjUe8/xAweyrr4BV8Q6lTUrJLf7Z6TJmO4vgY06fKd231+ljpe7G4lrZfDSnp7kDL3M3EjnnowSREvE8uOOZNTYxhSjZWSRzlOdWWm7bH9o74opIgXX+keC+ocz9lVdfLEIu1JX59SLWhkecleq7c2t+niUk+9dy3ouqfNRf3s1B/N8RfZ2P1J35Ph7W09v2Ib7830HWeGK6iHNUDRzAdpHFlk4dgCmp+GytCbzais9+z7EDE5InBZ1N3W7b9zYbrb02u0oS1uwbGBJE4GtCex048OB4jIODx4GraSUlZ6UVCbi7rQyn3n3dEYMsI6n5S/J8R+j4dnly89lDJ6prhaWrat3Oub3qPQ5Oyi6j4Krr2Pf9yjsThZz/Uge2aIVywP6Vd/y+TO2P/Vor+bzRmtsfG/QH4mqLS5HW/IqMv8A60OjzZCrcoRn3yusRJqeVuUcas7n6KgkeupFLDVavJRsoN6jVbM3FvZQC8awDulcavqx6vtIqWsl1NrRvwLJt37nVyqko8chH5IJBPlkY9pFYnkyoldNMw6TMhIhUkMCCDgg8CCOBBHYarmmnZnMQ4yCK3pK80udBazYWv8A9b/8Q32Kw/ZVov8AH+/pO3+b73HWqtiQFAYTf/Z2JFlA6sg0P88DqnzKgj6A76pMr0Ws2tHZofk+3yLvJFZPOoy1PSvNe+cobw6tMv5zIfwlTAfwGoFJPpt3VBxyVSMcQvm0PpXvuJ2Bbpylh5fLpXQ/feRqrixCgCgMRvs7Wt3Z30ecxuucHGSjawD5jUPIVf5Gq3jKn1lBlmlaUai6D6LfRPD1TlJY8qf0XXIPsINXFWmqkHB7VYpqVR05qa2O5yx1IJB5g4PmOBrxLTTsz3CaaujysAKAkw9aKRe1GWZe/HCGX1YaI/RqyoftcJOntj8S8/PtK2v+yxcKmyXwvy98xTbadUtJUB60lzG5HZp6Fxw7+spJ8xUnC1U8I47U/uvfMT8FTlLKkJPUoNrts/8Ad3mF2nYCVRg6XXirdxrpQrulK+wusrZLhj6Wbe0lqfk+ZnV9wvdRRkS32qwhnHVWZuEUuOTF+Ub4HHOAfDOBb06sKivFnznGYDEYSWbVjbn2PoftlzvJ7nkFyTLbv0Tt1jgZjbPbgejnvHDwqPWwcZu8dDLjJ34krYaKp1VnxWreuvb19pi7z3N75D1EST5sij8emojwVVHoYfifAyV3ddXoNRe5dtCbqu0Vuh4MxbXJjt0onV/WFSKOCzXnTZTZS/EzrQdLDxcU9bevqS1dN+zWdT3L3Ug2bAIbfJydUjt6TtjGT3DHAAcvaTPPJmX2GmLmFTy1vG393ImPrYrd6ilwzzcW1zyK639Fc89Iz7KyQJxzZNbjK7k3K7O285uerFdCRY5DgKDI6yDJ7Osug+YJ4Voz0GEqqpSVtmg7ptmyM0Lxg4JwRnlkEHB9lEbYmk6tNwRgLqykjOJEZfMcPUeRrc8/OlODtJWK+e/jT0nGfkjrMfJFyxPgBQQpTm7RVyqk3Nu9rzRiWJ7WxjOS0o0zSdhKRnivAYBYAAEnj6NaN3LvB4XgU3LWzs80scEWThURQAPADCqPHhihJqVI04uUjnVzMXdnPNmLH1nNbnmZycpOT2j13witl/QeT1TSkr9iVhaybivho0481/faXXuabFWG3efA6W6kaZ27ShY9Cue4Jg472atWW9BWpRXMiPvttMtJ0CnCrgt4sRkZ8ACPWfCvOZWxLlPgVqWvp+x6fJGGUYcM9b1dH3MxVOXIUAUBjNoXx2ZtS3vITpSQ4mUcmXUBLkeIKn5wBr0uSa7nScH8vgeaytQUKqmvm8T6PkQMCrDIIII7weBq0lFSTT1MqoycWmtaOZpBpW7HyAq/4hB+7Xm8NDMo4iO5W/3HpcTLPrYeW/T/ALWZTa/xv0F/E1RKXI635FTl/wDXj/T5szO27yQyRWtt8dOyoD3a20Lg9hJ7eyrTAYVVHny1Ip6UL6Wdw3f2Ba7Gs2bGXABmmx8JK57B3DUeC5wO3tNXFSpGlByepHaTSVzIbd39vJVYWzC3+QVVWbPZqLgg+oCqn8zm5rRoOPCu5Y7mb/yLbEbUOudW6piUZZMDGrkoYHPLHDHjUv8AMqNtpvwsTMbwbRFxcSTKmgOR1c55ADJ4czjNU+IqqrUc0rHCTu7kSzXMiA9rqPawFYw/6seleIjrRo9kvnbOf+1zD2NIP2VYQd8c+vwOi/VOwVcEkKAgbc2f08Dx9pGVJ7HHFT5ZAz4ZrnWpKrBwe06UarpVFNbDmtipfVERgvxQHmJ0zpB7FLAvGfFh3V5zCRzs/Cz1vVzSXvu5z0eMlm5mKhs188X77yKpyMiq1pp2ZZppq6PawAoCh34sels5e9B0g+jxP6uqp2TqvB4iPPo7fuQso0uEw8ubT2fY6F7i21/fGyoATloS0DfQOU/4bJXrDyLIW9dp0dy/c/XHr5/rA15TKVLg8RLc9Pr3nrcm1eEw8d60dmrusVFQCcFASdmkdKit6Mh6Fh3rN8EftcH1VPydPNrpPVLQ+v7kHKNPOoNrXHSur7Ge3ntToBb0o3Kt550MPrAViknSqypP3b7XLTJtaLqQqfUrdtn4pIzVSj0x4ygjBGR3GibWlGsoRms2SuiRszbMtmQLa4eHPAIrnQSe6I5Qn6Oal069d6I6e8oMbkrJUfirJQ683sV7dx0LYO29u3AAjgRV/PXUfRjzEYw7epQPGrCnwz5dkePxv5bC6wylJ727Lstd9x0LZkU0cZN3OsjYyzKixxr5Akn1ljy5Cu5VKLk7LWY3e73R0jDRWJDycjL+Qvzflnx5cudQa+MS0Q17z1WS/wANTqNVMVoj9O19O5d/QU+6lySLZ2JLGVcknJJM2CSe0nNTKLzqUXzHh8o01QyxVitCz336vElXC4eRfkyOvqWRlH2CuqKjEq1aXSyDtLZsVwmidA6+PMHvU81PiKyc6dSVN3i7EnYd7eWYCQziaEcorgEso+Sk69YAcMBlbAHCtc0sYZTfzx7DV2W+IIHTwMh7dDq6+0hCfq0zSQso0ef31kz/AGpgHJX9SgftpmsPKNLnIdzvf+ai9bn90fxpmnCeU/oj2+/Mz99fyTHMjZ7hyA8hWxX1a06rvNkOV9Kk4zgE48hmhzSu7Im7xMIncfmIkj9SRB/3jWFqJ+Ps6yityRqPc9uhJsyyZTn/AHeNSf0kUIw9TKRWhdmc3vgK3Tk8nAYfVCn7Qa8rlOm44lt7bPyPV5LqKWGSWy677lLVeWAUAUBi9q2J2ntS2soRqWM5mYZwqkgykkcsKAPnEDnXpMk0HCm5v5vA83leup1VBfL4n0dcTKis7HCqCT5CrSc1CLlLUiqhBzkox1s5okpaK9c/lGA/XuCf2V5yhPOw9eb2272/U9JiIZuIoQWy/cl6GU2v8b9BfvaolPkdb8ioy/8Arx/p82Zx3a22ja3ugvHG6GTSMkKrdY4+aTjxFXeTq8FDMbs7lVSkrWPoNmtdpWxEcqyxPgho2GQRxHzWHcR5irGrSjUi4yOko3VmZiX3MhnqXJA7jFk+0OPuqueS1fRLu+5y4HnI8vuZvjq3KE+MZH2hjWryW9kjHAveZXbmwprVgs6gavRZTlWxzwfXyODVfXw86LtI5yi46xjYy5ubcd88Q9sqis4T9aPSI8pF1sE52uD33U59rSmptL/Gvr8DpH9TtOyVckkKAKA5zvjYGK5LJ1RJ8IpH5MgI1Y8dWl/Nj3V57KlN0q0a0Nvivt4M9Dkuoq1GVCezwfo/IrdogFhIowswL4HIPnEyDyfJ8nWo+UIJyVeGqav17fe+5JyfNqLoT1wdurZ73WItVxYBQCZEDAqeRBB8jwNZTad0YaurMY9xLpLBLtLzqRsyNGOZLDUrHSuSMjRz7q9V+Z4bbLxPKvJmJ2R8DT7z7YiuNHRqwK56xwMg9mPMD7ap8oYyniLZiejaXGTsHVw989rTsKAnHE1WFmSYrJ2XWQEj/OSHQh7tJPF89mkGp1LJ9aazpfCt70d39iDVyhRg82PxPctI9bzxQsHQGaRTlWYFIlPYwT05CD36RyIxwqRCphcK86F5y36l77ek4TpYrFK07Qju1v32dBQbevFEcgdgZH1cOGosxyXIHLic1Dp59Wrwj33fp5FthaGmNOmtVuq21+9Zk6nHqyNl45UlCidFPWgdmVWHbhkIOfPI8DyqXh6lKOices89lnBY6qs7DVX/AE3t2NW7G+vYdj2FvbsqGFZIoVt5GHWjWEdJkdhdRhvAluPhyqdxuiloZ5b/AKeyjOfxR6216tkLanurcxaweTSn9xf81R54/wCldpbYb8J7a9Tqj6v0MPtneO5uj8PKzL2IOCD6I4es8ahVK06nKZ6bCZNw2EX7KCT3632sqq5k42G7Mum3DfIYt7G11e4R3orr8T4r+J45mW6j54P/AExNNt2PTczL+nqHkwDZHhkkeo1IWoo8fG1d89vAgE451khiOnX5S+0UNlCT1IeSNj6KO3zUdvwg0ub8Xq/S+xj8ezpm5QS+uNx+ICsXR0WDrv5fAd/ka47YWHm8Q+96XR0WT672d4htnMPSkt0+fOg+7NLm35dUWtr31DltZxBgZrmAoCCwiZpGYDjpGF4Z7+Pbw7Ri50pYWlTkpSqLR73lVvC/TLOTlRMSv6QWRtA+kFI9lcsRU4KjKe5MYaKxWUIJanJdi+yKn3M95m2VIbDaLabZ2LW9wfQVjzVjyVTz/ROc8DkccNioYiN469q3HosVhZ0JWlq2Pedf2tsuO5QBvNHHMZ7R3g91MVhYYiObLqe4xhcVPDzzo9a3mNvN1bhD1VEg71Iz61PH76oKuS8RB/Cs5c3oz0NLKuHmviea+f1KuXZ86nHvecnwikP2gY+2uMcBiZO2Y/A6yyhhoq+eurSNruntG66oC2UZ5ySFXmx+hGjFV8ywPlVrhskqLzqrvzbCqxWV3JZtJW59vUbXdjde02VCwi4auMs0hy7nsyfuUcPWSTbTnCnHOk7IqIQnUlmxV2Um8m8Jn6keRED282I5E9w8P/Y83j8oOv8ABDRHx+x6XAZPVD456ZeBXWv/AEe78TbfZK5rOHX7lVfOvIYh/vtJcz8GZba3xp+Yv3tUWnyOt+RS5e/xEf6fNlM9+TcxW0EZlmkYDSvMZ5E/aT3AEmp+HwUq0XK9txTxpuSudCuvc1mRg8Dxs2OJ4o4Pbg8cjPiKlPAVofpz8Ub8HJamMHdva/KN5F8WvGVP1GY/q10p4fFX+Kdu8RhPazYblbIvLWJztK+98McHiAEjAznEh6zZyOJxyqzbstJ3Mp7oe8UdwUigOpYyWL9hbGML3gcePbVJlDExqWhHYRqk09CKDdhc3lt/bIfYwP7Kj4FXrx97DWnykT92DnasR755D7VkNSaH+NfTI3j+p2nZ6uiSFAFAUm9+zumt20jLx/CL3nAOpR35UsAO/FRcZQ4ai4bdnT70ErB1+BrKezU+j3pMFZ/CI8Q4n46LHayriRB364+IHLMYqiwn7ejLDvWvij5r3vZe4v8AYVoYhan8MvJ+9yIoNVhZhQBQHqgkhVBZjyVQSx8lHE10p051HmwV2aVKsKavN2RJaz0n4ZwhHNFxJL5FVOmPI7XYeVTlgY0tOImo8y0v32kB46VXRh4OXO9C99h579WPjEgQjlJJiSTPYVyOjjPZwU+dZWMp0/hw1PTvel+/djDwdSp8WJno3LQvfu5Ms9h3Nw2sq3H+cmLDh3DVlyO7Ax410jgcViXnVXbp8l/Y0ljsJhlm0lfo83/czu/1s9pKkKzEkxh30jTxLMBjmwGF766VcFToWS0vn9C3yG+OqdSqtCaSXjffs5uYd3g3dkuI7WexTpove8cbBMFldAdQZRxJJJzz45z2ZnYig6ijKnpViNkbKVLBSq0MV8Ms5vU+jZ0aNlmZebY9wnp28y/OikX71qG6FRfKz0kcq4KWqrHtS8SE3A4PA9x51zcWtaJcK1OemEk+h3CsHUKAKAKA0u6t4gR43YA6sgHkVIAI48+IPDxq4wFROnm7UfJfxxgKsMasSovMlFaedaLPdotbfs1M1L7c1BFkNvLpGFMiK747tWrj7OPbmplkeYWKryjphnW22bFx3MmPg0Rf7O2iP/lmlkbcYxWyFupklLu8PD/efVA6D2rGorOgKpjZak+xeZ772vW7Lr+8kX73FY0Bwx0t/akJOwrpvShkbPypIz+KSs3Q4ti3rl3ik3SnPKGMebL+wGsXRh5PrvXJdr9CRHujc/1I8nf/AE6ZxlZLntkhja2780ELSkxnSV4AtyLBc5wOWc+quVetwVNzte2kkUMjcLUUHO1+b7lKsBeKR2bjE0Z0gcCHLICc5JIbT3euqmtjHisJNpWs1z6NHN7sX+ByPDJ+Ng5Szrp2drWdnsu/bI1xArqVkUMp5hgCPYaoIzlF3i7M9VKEZq0ldBsgzWnCzuJI4x/MviSH1K/WQeCMtWdLK1aGiVpe/ewrauSKE9Mbr3zmptN9ZgAJoo3PayFk/VOv76krLS2w7/sRHkR7J933Jp32XshbPzx/CsvLUdkH2mFkSW2a7PuQrrfKVvi0RPHix+3A+yo9TLFWXIil3kmnkalHltvu99pQ3d28p1SuWPieXkOQ9VVlWtOo86buWdKjCkrQViOhycLxPcOJ9g40hSnPkRb6EZnVp0+XJLpdi2ktWitGMqlGllTQrAhyqBmLFTxUZPb4d4q2dGVDASVTQ5NeXpcqOGjXx8XT0qKfn6mN2r8cfmL97VX0+QuvyKvL3+JX9K8WQTCuoNgahyYcGHkw4j1Gu0Ks4cltFMm1qLmw3lu4RiO5lIHy26T7ZNRqRx+v9XcvQ24SW8mPvtfH+fx5RxD92nH6/wBXcvQcJLeVN/tSab46V38GY49S8hXCpWqVOU7mrbesiVyMF1uYM31sP0/uRj+ypuA/XXX4G9PlIc3LOdo2573c/wDCkrthtOMfTIzD9TtO11dkoKAKAKA5ftm0a1uWEfDSwli7sE5UeQIZMdw8a81i4vC4tVI6np9V73npcJJYrCOnLWtHo/e4jbRiVXzGMRyDpIvBW5p5o2Vx2YXvrjlGkoVOEjyZaV5+vWdsnVnOnwcuVHQ/L06hqCBnBZR1BzckLGO/MjEKPLOfCuVHB1qqulZb3oXvoOtbG0aTs3d7lpfvpHNMS+kTKe5MpH4gyMNbfRVfnV3zMJR5Tz3uWhdvvoOGfi63IWYt70vs9e0ct5JpcxwKcHgyQKVH/ePnJyPzjYrpGviq6zaEc2PNo7/SxzlQwtB51eWdLn093rcu9m7kyHHTOI1+SmC3t9FT5Bqk0cj7asuz1I1bLGylHt9PuajZuwYIOMcY1fLbrP44Y+j5DAq2pYenSVoRt736ypq4irVd5yv73aizrscTFb/bkm9ZJYXVZVXQQ+dLLkkcQCQQS3Yc5qNiMPwtmtZd5Hyw8A5RlG8X2p70Yg+53tGI5jCk98coH2tpqIsJWjyZd7L+X4gybXf7ak30xi/Nng2btqHl768hKXHqAc1nMxUfaNXiMg1daS6pLwQ3Jt3ayj4UT6e0S2yke148/bThcUta7vQPJ+Q6nJml/wCX/JkKTets4mtLJzzOq3UN7VINavEz+eC7DvTyHQt+74ia6JLysB25at8bs2In+rmmj+4mteMUnrpnRZIx0ORi31q/i2Butmt6Vvcx8P5uZG/GnGmfhn8rXvpHF8tQ1VYS6Vbwj5nnvbZrjq3F1F/aQxv/AMtxmmZhn8zXvoDr5ag9NKEuh28ZeRY7Cj2fayC4e8a4MfWjiWCRCzgdXJbIwDx5jiBx7D0pRoU3n51yHjquVMbDi/AZiet3v37OfWxPubxmbaaSHmOklb1qV/E4Na4X46zl0s7ZeXFsmQoL+WPYr+R3CrU8EFAFAFAFAFAQ9sW3SwSxjm0bKPMqcfbitZxU4uL26DaE3CSktmk5tsM9IXRePTQOqDvcASxn1aD7a85kv4pTov5o/bzPR5U+GMKy+WS9fIgq2QCOR4iqt3WhlqnfSgVsnSOLdw4n2DjW8KU58iLfQrmk6sIcuSXToJqbKnI1dEyr3yYjH/EK1LhkzEy+W3T7uQ55Tw0fmv0e7Hgs0Hp3MI/s9cx9YRcZ+lXTiFOH6tWK6NPvsNOP1J/pUpPp0e+09Hvcfn5D/wB3Gh/G4p+4Q+qXd6GP3+p9Me/1D38i+hbQqP60yTevLsAPZTj9KH6VJLp0/fvHEKs/1arfRo+3cLj2tcyDETyFexYEAA8uiXPtNdON4+ryE10Lzd/E58UwFLltX535L0Ie14pYFEs8UuGOgMxBYnBbB1Nq5AnjXCthcU1n1n2u/hcPKWCw6+Bdi/sU+0rcGGG4HOQyI4zkKY2HRgeaNq/9iu86EYYeEo89/fUecyhieM1OFtZal77StqIQQrIHLaBpPikaQ9yKzH2KDXSNCpLkxZlJvUWce7N0RqaEovypGSMesOwP2VJjk+u9asbKnIBsaNfjb22X+yLzH1hFxn11vxKEeXUSGYtrJmzNoWlo3SxGW4nUERsyLHErEFdRUsXJwTw8Ty5jpTqYbD/FFuT9+9psnCOlaRvcGMnaFvgE6S7Me4dE66j4ZZR5kVywF5V87pMUtMjtVXxKCgCgCgMxv5s/XEsyjjEet/Zt6XsIVs9gDVX5Sw7q0brWtPr75ixyZiOCrWeqWj0985jYdpOkZjyhjJyFkRHCse1NQ4Ens4jPZxOaXD5QrU48HFJ7tF/AucRk+jUlwsm1v028SfbbCurkhnVgByeYlcDt0JjK+QVRUrieLxTvWlZc/ovPSReOYTCq1GN3zer8rmk2duZCmDMxlbu9FPqg5PkxIqwoZMoU9LWc+f01FfXynXqaE81c3rrNFBCqKFRQqjkFAAHkByqwK8coAoAoAoAoAoAoBEkSsMMoI7iAaArp93bR/TtYCe8xJn24zWrhF60dqeIrU+RNrobRXXG4Wz352wHzXkX8LCubw9N/KiXTytjYaqsut38blfP7mFk3o9KnzXz+IGtHhKT2EqH4iyhHXO/Sl5JFdP7ksP8AN3Eo+cqN92mubwNPY2S4firFrlRi+p+pf7n7mRWOpgxklYaS5AGFznSq8cAkAnieQrvRoRpLQVmUsq1sdJcJZJakvHpNPXYrAoAoAoAoAoAoDlFyjW9w4TqvFISnDkMnRw7QUI9RNeVxDnhcW5R33XQ/dj1WHUMVhFGW6z6V7ue3W1gzZMNsHbifgycnmWCs5XPbyNdnlB1JXhRWd0X8EjisnqnG06zzem3myTCb2QaUE+nsCJ0S+oqEU+2umflGrqTXYvHSc8zJ1LW0+1+Ggei3QuXOpkRT2mR8t7VDZ9Zp+WYmp+rPvbH5nhqeinDuSLO33Gb+cnHkicfrM37td4ZGprlSb6NHqcJ5ZqPkxS6dPoWMG5dsPT6ST5zlf+XpzUqGTcNH5b9N39iLPKWJl81ui39yztth26cUgjB79ILfWPGpcKUIcmKXQRJ1ak+VJvpZYV0OZmfdGtOksZDjjGVkHhg4Y/ULVHxcM+jJe9Gk0qK8Wc12PtSFYXt7uN3iZxIjRlRIkmnSSuogEFcfbwOeFRh8RTVN0qquiPGStaQg3NmvBbaaXxln0fZCo/FWeFwkdUG+kXhuPV29g4gt7VG7CIQ8n1pCxPsreOMn/lU0uq/gZVT6UT1O1Zxge+iPAGFT5YCLitr42pzdi+5n9ox2D3Pr2Q6nEaHtMkmW/VDZ9tOIV58uXixwUnrLe19zE/ztyPJI/wB4t+7XWOS4LlSfgbKitrLi29zmzX0+lk+dJp/5YU1IjgaEdlzdUomg2XsaC3BFvEqZ5kDrHHLLHifWakwhGGiKsbpJaifW5kKAKAKAKAiW2y4Y21xwxox/KVFB9oFaqEU7pGznJqzZLrY1CgCgCgCgCgCgCgCgCgCgCgCgCgCgCgCgCgCgCgCgCgCgIl5s2GUgzRI5HIsoJHhkjlWsoRlykmbxqShyW10DttapGMRoqDuVQB9lbJW1Gjd9LHqAKAKAKAKAKARLGGUqwBVgQQRkEHgQR2igMmfc5s9RPwun5GvqjwzjV+tUTiNC98058FEsbTc2yj9G3Rv7TVJ+MmuscPSjqijZQithc29skYxGioO5VAHsFdjYdoAoAoAoAoAoAoAoAoAoAoAoAoAoAoDFb5bIWa+2crvNpaSUsqzSoMJbP6OhgVJLAEg5IyO00BaTbt2MKGSRAioMtI8smVA5kyM+R55oD3cqeSSF3cSCEyt716XV0pt8KFMmvrcW1kautpK540BN2lfyQtJI6p71jgeRpNR1h0OSunGNGgE6s8+ygKX3OVmWGVbh3dxIhbWxbTI9tDLKqkkkKJJGwOzjQDu7c1wxZ1AeKS8uekLyNqSONmhi6JcEaSYgccANRPbQGooAoDObx71rbjCJI0nTRR4MFyVw8qo5DrHgkIWYYJzjhmgGthbTSa+umRpivRwxhWinVVKiSRjh0AViJE54JwKA1FAFAFAYLZUkh2wsxlfobq2mMcWr4PEEkKRyBeRLKWcHufHfQG9oAoDzPZ20BFgebppQ6IIQE6JgxLsSD0gdcYXB04wTnNAS6AKARPLpVmIJCgkgAknAzgAcSfAUBiNvS3k15s6MsbWOSWRisb5m0RwM2JW4x4JIUoA45ENQFlthGsY2ulnmdEKmWKV9alC4DspI1K6glhg4OMEcQQBpwc8qA9oAoAoAoAoAoAoAoAoAoAoAoAoAoAoAoAoAoAoAoAoAoDI71WzybQ2ckcxhIS6cuqozYCxJhQ4Kg/CcyDy5UAbT3W0ZuRdzPLEpdffBjkhyoJyY9AEfL0o9DePZQDNxvXJLBO0C9EfedvNCzDLCa66QIpB6p0lY/WaA93t2z8FtGOQBoYooYiFBMjST5EkeM4JKPDpXGSXPeKADFMq21t0rQzTtLd3LIVLqisHeNGKlcCSWGPJHFFNAN7q7YaO3s1cro/k83lw5GGDMUdTwOFB1Tk8PyRjGKAc2JvPLPc25YBIH2cLqReBAkdkYLrIz1UbiOHpCgH90do3DtH0zFxPB77IYKDB0jjooAAo1LoJHW4gxtxOQABZ7wyfCWSH8u6x9SCaUfbGKAy73sj3MfvaQqsu1H6UjtSCAQNEeHJmiJ+iaAsLDeCZp7x9QeCPpEjiAUdaNkiTrYzqkmFyvEkdRMY45A2NAZve7bJRfe0Kym4m6iFI26qnHSyqxGklEJYDPpaR20BVbXuAl1suRbeWKOOVrbLBAoSaEqiABiR144uzsoCzbeo9OsIgOTcPESWHxaCMGYcOPXmjGnu1HPDFAVsu9ry2fSxlYTLeNbxSDS2IY5W6SYBwV1dDFKwBBGQOygBbqaO5hndFMjQ2ltcjB4vK8hITj1DGW1EYOQ+OGAaAlbT23O8c6QPHHI94LS2k06sDQjTSMpOHdMXGF4DqAHtoBB2vdC5UdIkixywWkqBQoeV4umnmU9Zl0q8ZC5xgODxIKgN3u9E0kkKWwVR/KPvdz6WqCJcTMcjqnpCF4Z7O+gNZZXXSayB1VdkBz6WnqsfDDhl+jQFDtNdW1rEfItrp/a1un7TQBv9KDFDb543FxGp8Io26edj4CKJx5kd9AU+yNrSWlhPGI1DW1tE8A5daZW6OB8niyuAurIyGHAHmA7ebZukgjAm68aXVxJK6R4eG2YpGGAGlRIWjbKgHSrYweIAn7S3xMTmIwZlFtHNp19XpZpRBFCW09rn0scAM4oBdtvbqmnUoBHBZx3MhzllaQO3R4x2Iuc+NAaaJiVBYYJAyM5we0Z7aAVQBQBQBQBQBQBQBQBQBQBQBQBQBQBQBQBQBQFDtzZkzXNtc2/RFoVmRkkLKGWURngyq2kgxDjg8CeBoCLtfZ11enoJgkFofjgshaWYdsQIUCKM/lHJYjhhck0B5trdmSaRwjokTiJ88Swkg1GFdAABjD9G56wPUK462QAxPuhI/Sq8y4lbp2YKdQuRH0aMFJI6NMIyqSTlFyTzICLnYF5NL0szwoZIWtZUjeQiOJmRjJCxQEytiQccY1R8T0Z1gOWm6koZS8iENHHDMAG+KgYGNE7AH6+oH84QCcCgIx3JkFqIPfCAmGS3lkCEZiZI41Kgk4YRwRqc8Os57hQDOw9tJFeXTzupBtrUKIQ8yoqNcgrqRTnj1icDGsDsyQNVtvZ7TLE0LqkkUgljZ1LLko8bZUMpPUkftHHFAUNnufLD0xgmRWE6y2xdS6hRGVfpVBUszPLOchu1T3igHdjbqvAeiBVrfpvfBdmYyuw66oVIwoE2ZNQb6OWJoC/wBrSXCqDapHIwPFJHZAR4OFbBHcV494oCBu/sycO9zfGM3DjQqx6ujhhByI1LcWYnrO+BqIUYwooB/enZJurZ4kYJJlXic8lljcSRsfDUoz4ZoCiud2bp2uHWaKN3dDCQGbQp4zk8Bl8t1ez4NCeZAA8uNzWwgXoylvMZreMl1U65C8iykA46rMgwCMZzkMQALc7Il6IsTGbgzC4PFuj1jCqmcZwsaqurGTpzgZxQFVFulLGYykiOYJWnhDal1yy56ZpiM4J1SaSAca+RxQHkG7d2JAxliJjne5Vjqw80sXREMmMrHGryhQGJI6PJ4HID8G6skXSmKVCQ0bW4dT1SoTpukIPWMhjByMY8aA0mz7Xoo0TOrSOLHmzc2c47SSSfE0BU7Y2ZObuC5tjF8HDNGySahr6RomRQyg9HxiOWw2PknPACrOwLq4lM150Ks6mARq7MsNuxDTBSUHSTS6QpbChVxjOCCBK3m3Xa66ZBIESVVbPW1CWMHouWOoGKvwIOUGOfACBtDde5n6QOY4knt/errG7MIYVIPwWYx0jODICSFwNHBtJyBJuN2Z5J0ld4wGDtPgNnUFC26x5/JXCsSccU5dY4ANlbrTIVMssbGRU99FVYajFIzxpGPkYKxnV+Sne3ADXUAUAUAUAUAUAUAUAUAUAUAUAUAUAUAUAUAUAUAUAUAUAUAUAUBntuvGtxG14wFsEOnWQIem1DBmJ4ZxjRq4Z1flaaAXsa9S4uriWEh4VjiiEinKNIrStIqnkwUPGMgkZLDmpoC+oAoAoAoAoAoAoAoAoAoAoAoAoAoAoAoAoAoAoAoAoAoAoAoAoAoAoAoAoAoAoAoAoAoAoAoAoAoAoAoAoAoAoAoAIoDwCgPaAKAKAKAKAKAKAKAKAKAKAKAKAKAKAKAKAKAKAKAKAKAKAKAKAKAKAKA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8" name="AutoShape 14" descr="data:image/jpeg;base64,/9j/4AAQSkZJRgABAQAAAQABAAD/2wCEAAkGBxQTEhQUEBMWFhQXFxwXFhcYFxYdGBwYGhccFxcXGBgcHCggGBolHBgXIjEhJikrLi4uHB8zODMsNygtLisBCgoKDg0OGxAQGzAkICQvLC8vNDA3MCw1NDQ0LCwsLCwsLC0sLyw0LCwsLCwsLCwsLCwsNCwsLCwsLCwsLCwsNP/AABEIAIsBaQMBEQACEQEDEQH/xAAcAAABBQEBAQAAAAAAAAAAAAAAAgMEBQYHAQj/xABVEAACAQMBBAYDCwcJBAgHAAABAgMABBESBQYhMRMiQVFhcTKBkQcUIzNScoKSobGyQlNiosHC0RVDVGNzk6TS0xYko7M0VWSDhMPj8AglNUR0lOH/xAAbAQEAAgMBAQAAAAAAAAAAAAAABAUBAgMGB//EAEIRAAIBAgEGDAQDBgUFAAAAAAABAgMRBAUSITFBURMUMmFxgZGhscHR8CJCUuEGFTMjJFNicvE0Q6Ky0hZUgpLi/9oADAMBAAIRAxEAPwDuNAFAFAFAFAFAFAFAFAJkcKCWIAHMk4HtoBq2vI5M9FIj456WDY88HhWE09RlprWP1kwFAFAFAFAFAFAVO8u1TbxAoAXdtC55A4LEkDnwU8O/FZSuR8TX4GnnGRO81wDxmHfgrH6/ya2sisjlCvLUk+p+p6m+c3ZLAfNc/hcUzUZ/May1xXf6kmLe+47RCfJXH/mGsZpssqPbHvH13xl7YUP02H7ppmmyyovp7/sODfNu23X+9P8Ap0zTdZThtix5d817YX+iyH7yKZpt+ZUtz7vUcTfOI84ph5iL9khrFmbrKNF7+wdTe6DtEg80z+Emlmb8eofV3P0HRvZa/Lb+6m/yUszZYyg/mQ8u8dsf54DzDD7xSzN1iKX1LtRLs9oxS56KVHI5hWBI8wOVYOkZxlpi7kqhsFAFAFAFAFAFAFAFAFAFAFAFAFAFAFAFAFAFAFAFARLzacMXxsqIe5mAPqHM1rKcYK8nY2jCU3aKv0FRc7526+h0knzUI+19IPqqHUylhofNfo0/bvJlPJuJn8tunR9+4qbrfeQ56KFF7i7Fvao0/iqFUy1FciPbo9SbTyLL55dnteBUybx3UxKrKxPakKjP6oLj21H4/jK36a7F5u5I4hg6P6j7X6WGm2PcSFTJGxJ9EzOoYnuAkbXn1VjiONrct9r8lcysdgqPIXYvN2E2E7W1wrOCjIwWQHmEONYOOBGk6h2HCnuNcsLn4TEqEtF9D69TOuK4PF4ZzhptpXVrR1WvUnljJb07+wWcvQ6WkkABYKQAuRkBifyiCDjHKo9XEwpuz1lvk/IuJxsHOFlHe9vRZMpx7rMPbby/WSuXHqe5++sn/wDSuM+qPa/+I4vus23bBP6ujP74rPHqfOa/9LY3fHtfoLHusWn5m5+rF/q1njtLnNH+GMcvp7fsPJ7qVkeazDzRf2PWeOUt5zf4bx/0rtQ4vunWX9aPofwNZ43R3+Jo/wAPZQX+X3x9Su2/vha3axRwMxfpNWCjDgI3zx5V0pYinOVosqcs5IxmHwrq1YWimtqe22xs8hv2ht0EJ0PK8pkcAasRsoVRkHA0uP2cya720lEq7o4aOZrdxs7YuOXTuR3FYz+JDWbI4LH11t7kIO0HJ63Rt86GE/uUsjf8xq7UvfWJN5/UWh8TbjP6riljDxzeuEX1Houlxxt4fo9Kn3ScKWM8bp7aS99QdPD/AEX2XM4+8GlmY4xh3rp956JITzikX5swb8UdNJnhMJ9D99Yn/d/+2DyNqR9oBppMfub+pe+sVog7JJh4tEh/DIKaTPB4N/O/fUOW1hHIwSO5Gs+irwyICe4PqIB9p8DS7NoYWhUdoVNPvoE7J1LcxAdV1lCH62mReHMYDeHAGj1GmFjKniVDpv2HS60L4KAKAKA8ZgOJIA8aAiybUhX0pox5uo/bRuxlK+oYfb9qOdzD/eJ/GubrU1rku1HRUKj1RfYyfDMrqGRgyniCCCD5Ec66HLULoAoAoAoAoAoAoAoBLuAMsQAOZPAUBVXO89qnOZW+Zl/wA49dR6mKo0+VJe+YkU8LWqcmL985U3O/CD4qF2Pe5VR6saj9gqFUyvQjybvu8fQm08kV5cqy7/D1Ki63zuGOFMceeQC5f2scH6tRHlatUdqUPF+FiWsk0aavVn4LxuQ5zeSjVIZyvaXbok8yGKIaxm5Rra7pdUfDSZzsnUdVm+uX2IiWaL6U0Kg/mw8pz46F0/r1weDgnetWV+b4n6ndY2pJWpUX1/ChXwI7JpCO8xxIfZ0jfaKXwMPqn3LyZm2On9Me9+aD32B6EEKjvZWlYHvDSMVH1acfhD9KlFdOn0HEJz/VqyfRoXZpPZdpTMMGZ8dynQvlpTSMequVTKOJnrlbo0fc6U8nYaGqN+nT9iEYl49UcefAcfPvqJKcpO8ndkuMIxVoqyJl4dccTt1jhoHJ/Q60ee8mOQDP6FWGLbq4enW28l+Xr1lfhEqOIqUdj+Jefp1HRd2LzpbWJicsF0Me0sh0Enzxn116LD1eFpRnvX9+887iaXBVZQ3P+3ccc2pa+/NryRZI13DRk9oCEqxHkFNV848LiXH3oR7vC4h4HI0aqWlK6/8AKWjxF397stJGSKyklVTjpDcyLqI4FgoBAB9XkK2nPDxeao3OOGw2WK9NVZV1G+m1l6dxH/lTZ/8A1c//AO3J/lrThcP9HvtJHEcr/wDcrsX/ABE/yjs/+gyjyuW/alZ4TDfQ/fWY4nln/uI9i/4nvv3Z39EnH/iB/kpn4b6X76xxXLf8aPZ/8HvvvZp/+3uR5TJ+1aZ+G+l++scXy3/Gh2f/AAKtprLpE97x3KyahpLvGU49U5AQHkT288V2w0qHCLMTv75yl/EeHyp+W1HXnGUVZu2vlL+VGqPGFSeyd0Hk0Mb/AHoas9p84lpwi5peoxWSEU+8G8cNno6YP1840gH0cZzxHyhWG7Hehhp1r5uw2f8AstPjIMZ+kf4UuiR+XVub31CTuxcdy/WFLmv5fW5u0Qd27j82Prp/GlzHEK+7vE/7O3P5r9eP/NS6McRr7u9EW/2dJDjpV06s44g8ufI+NZONWjOlbPVrkWhyHbOPVLEB2yx/jXJ9XP1Vh6iRhY51aK5/uMzXziVZYiQzSu4IAPBg55EEH0gPXUTG1alOjekrvRsuW+SqVOvlCXCuyWc93Mid/K9+3J7g5+TAPvEVU3GMoS1RfZ6nruL5Ojrkv/b0Z4Xvm4H337JV+0AVm+U5b/8ASjFsmR3f6meHZ9835NyfnTEfjkFY4DKMtbfavJmeHyati7H5ojtsmc56RQD+nPD/AKhpxLHS1z/1McewMdUf9KGBsZeZe0U+M0WfszWjybW+aa7X6HSOUqPy05dSXqODZ4A/6RaeqVj+GOtPy6HzVY++s2/MZ/LSl2DkmzD0bSxyRSqnxgRm1KD+UVZR1efHwPPjSeTbU3UpzUra7f3Yp5SvUVOpBxvqv/ZD+7m9UdmZEmDlW0uoUA4J1BzxIxnC1KyZio06TjN7dBW5azIVYva0XLe6Ta9kc5+jH+16sPzChv7il4WI0fdNtvzFx7If9WtfzGjzjhoiW906Dsgn9fRf5zT8yo85jhoiD7p0XZbyetk/jWPzKjufvrHDREN7pydls3rcD9hrH5nS3Pu9RwyGm91Dutf+N/6dY/M6e5jhluLbdrfuO5lELxGJ2zo62pSQMkE4BBwDjhjhzzgHth8bCs81aGbRqKTsa+ph0Ob76Ss106yeimnoweWCgJYDvLFhnwx2V5zK9WfC5j5Nj0eSKcOCz1yr+0Qp7NIwnSs5dkD6Iwo0BvRDyNkaj3BTj2E6zwmHwyXDNuT2K3vvNqeLxGJb4BJRW13GenUejAnj0jSSfZlU/VrlxujD9OkuvT77TrxStP8AUqvq0ChtCUDCuUXuiCxD/hhTWJZSxDVk7LmVjaOTcOndq753f7EVlydR4t8o8T7TxqJOpOfLbfTpJcKUIchJdGg9rmbjE95GjKruoZjhVJGpieACrzPqrpCjUnyItnOdanT5ckibcWrpjpEZdXEahgkeRpOlOnbPVr7zMKsJ3zHe24ZrmbhQEi24pMn6ImXziJ1YHeYnk+qKssH+0o1KPNnLpXroK3Gfs61Otz5r6/TSaf3PrvjNEfCRfwP6hiP2mrDI9XOpuG5+P3uV+WaWbUjPevD7HPd0pdW0mn7F6eY/3bn72FdcPpxEn0nocrXp5HpU9+Yu6/kZQVAbuerjHNikth7QyLtImlOmJTIw5hAWPsFbqlN6kyLUx2Gpu06kV0tepYf7O3eM+9Z/7qT+FZ4Gp9L7DRZTwb/zY/8AsvUhXVnJGcSxuh7mUqftFaOLWtEmnWp1VeEk+h3PbB8Sxn9NfxDNdcM7VY9JWfiCGfkzEL+ST7FfyOkx8YZR8iSJvrCWP78Vf7T4nT04Sa3NPwI9ZIJzr3WVLPaIOZ148yUArWRbZL+bq8z6XVccO7hWpamJl3nnDHBXGTjq9meHbW9ikllGqm7Jd/qA3qn7o/Wp/YwpYfmVXcu/1PRvZP8AJi+q/wDnpYz+ZVNy7/Ug7W2q05UuFGkEDGe3zNErEaviJVmnJaiBWSOSdmtpk1j+bSSX6sTAH6zLWGTcAlwuc9ibK3pGjdBG7phCMozKcZXAypB/J+yqrK2InShFQdm2+7+5e/hfCwrVKkqivZLvv6DjXcp5zTHzllP3tVA8ZiH877T2aweHXyLsGnYn0iT5kn761eJrPXOXazdYaitUF2IaaBTxKqT5CubqTetvtOipwWpIUqAcgB5CtHp1my0CqWRkKGCTYE/D47bWYHyIUY9pFWWTm1wn9DK7KK/S/rRT3VxEsh6WDpcouPhZEx1nz6PPNYwlSnCn8cc7TvtsRUZfa4WF1s8xHv8Atf6D/ip/4VK4fD/wu8os6O7vD3/a/wBB/wAXP/CnGMP/AAu8Z0dwe/7X+gf4uf8AhTjGG/h94zo7hQ2haf0D/Fz/AMKcYw38PvM50dx6No2n/V/+Ln/y1njGG/h94zobh2DaVjkdJYMqflMt1MzAd4UgZ8s1vCvhW7OnYZ0NxI2XZLDtWOJG1Ksy6WPMqyB1z44YcfuranSVLGKMdX2MxVqljslXJJMjv/s/KpOo4qdD/NY9U+pjj6ZqqytQz6WetcfDb6lrkmvmVcx6peOwyVw2pUcniMRP5ovwbeOqMY842qsxTdejCvtXwy8n1+aLTCrgK06Gx/FHzXUMVWliFARdqSukMjRAF1UsoOcEgZxwIrrRjGVRRnqbOdaUo03KGtIke5jYxbStXub2SUFHKtGH6KEAAMGBTDkYODlyMg16elgcNT2J236fseXq47FVNrV92j7nQN0zs4iT+TBbkI2mRoQvpEZ6zgZfI7cmpy0aiA23pZA3/i+Jb5yn7CP21RZajyJdK8C+yJPlx6H4mQqiL0KAdtLgRyJIeSsC3zDwkHrQsPXUrBVeCrxlz27dBFxtLhaEo81+zSSLW495zkseEZeNj3rgqCe4E6H9VTcN+7Y5w2O67dK8kQsQuNYJTWvQ+vU/Myu6K4S+fsFlInrkKIPvNTcLqnLmL/Lts7DUd813WXmZLam0BCuTxY+iO/8A/lcaFF1ZW2FjlTKcMDSz3pk9S3/ZbTqe4PuYr0aXG1R0srAMtufioweIDr+W+OYPAcuOM1b06MKepHzrGZTxOKd6s3bctC7PbNXtjfGzsfgVGWXh0UKqAvgeSr5c/CtKuKhTdnpZJwGQsVi458Uox3vyWvyM5N7rXHqWmR+lNj7ozXBY9X5Jbv8ACNTN0VVfo87+Q/Z+6xZyER30TwBuGpwJIST2FgMj6SipNOtTqrQUWLybi8BJOatua1dvrZkreLca1liNxZ4RgvSL0ZBicAahgDgMgcCvDjyNaSwsM5SjoaJEMu4ngJ4es8+Motadaumte3r7SBbcY7he9Ef+6nRv3jUx6zxGFV6NVcyfiR6yQTCb2oZNq7Pjwca4sns68+Dn1LWsi5ybZQb5z6MDg8iDWpYmcFvs+DhwYj5TSSnPiSWrbSQZywkNDUey/kRbjb+zF4SqIx8o28gQeJkVNKjzIppMw4pUdoqPZYmRbHs7lOktpFKnk8Th1+8j1cKXFTJ9KWrQUW1thyQcT1k+UP2jsrKZWYjCTo6XpW8rKyRSRajEdw3aESP1SyjUPqxmsMnYb4aNSXNYq5DmRvAKPXxY/YwrzmW5ftYx3K/a/seu/CdO2GnPfK3Yl6jN5eRxLqldUHexA9medVMKc6jtBXPTzqQpq83Yl7Os558GC2mZT+WyiNfMdKVLDxUGp0MlYiWtJdL9LkGeVcNHU2+heti9h3PuCOsY18NRP3LXX8mrfUu/0OP5zR+l93qJm3QuBy0N4BsH7QBWkskYharPr9TeOV8O9d11ehU3lhJEcSoy+JHD1Hkag1aFSly4te9+on0q9Oqvgkn73EauJ1JWzx8f/wDjSD2yQirHAcmq/wCRldlDlUl/OjNbY+N+gv4nqPS5HW/IpvxB+tDo8yHW5QhQBQBQBQCZTwPka2jrMGwt1/8AnKAdkqD6sKj9lW7/AMf7+k7/AOb73HW6tSQM3lsskbxv6LqVPkRjh41hpNWZmLcXdazlsEBWR4JCAWPRMeQEgbMUnfjXj6MjV5uhDg608LPVLR5xfvaekxE+EowxUNcdPVqkvewijxBB5EHmCOBB8QeFVk4OEnGWtFnCanFSjqYVqbBWQA4DA5d3Zw5cKXbFkUPuRXfvLbVxZnhHOp0D9JfhY/1C48zXscJV4WjGfMeNxlLgq0oc51/fO31WxPajBv3T+KouVaedh29zT8vMk5JqZuIS3prz8jn1eXPUhQBQD20YxIkbNxEkXRvnmWi+CYnzToj66s8a3KNPELatPSvfcVuBWZKpQ3O66H77zPbHUpY7RzzzBED49KxcexPtqwov9hOS22995a4qosRj8IuaTfvpiY21VW2rYLL8WZoc55YMwyD58AalYG2Y+kqfxW5cainqzdHa7+R9QbXkdYJmiGZBG5QfpBSV+3FS5tqLa1nnsLGEq8I1OS5K/RfSfODsSSSck8STzJ7zXnz6+kkrI8oZG54g6lWGQRg1mMnF3Rxr0YVqbp1FdPWbf/4eL+SSG9tXYtDHpKfomTWGA7gdOcd+o9tehR8gkknZF1sfJVx2vayrjx0Bx+Gt2UWBj8c4czGqyV41aXKSyGKJ1eVc6o0IZxjgcoOIxke2lzoqNRq6i+wlyWMiglonUdpKMB7SKGHSnFXcWuoZoaBQGI3mnk2XPFfWDdGXfTNGPi5MAt1k5EEas+OCMHjWrRc5PryneEtmo+gLSZZ4UfHUljVtJ+S6g4PqNaljKKasznl9BokdPksR6geFdDzFWGZNx3MXjFv4vcfqRw/55KxtJmmOD/ql78DHvd3FzePZbOQGXOZJW9CJdKjUe8/xAweyrr4BV8Q6lTUrJLf7Z6TJmO4vgY06fKd231+ljpe7G4lrZfDSnp7kDL3M3EjnnowSREvE8uOOZNTYxhSjZWSRzlOdWWm7bH9o74opIgXX+keC+ocz9lVdfLEIu1JX59SLWhkecleq7c2t+niUk+9dy3ouqfNRf3s1B/N8RfZ2P1J35Ph7W09v2Ib7830HWeGK6iHNUDRzAdpHFlk4dgCmp+GytCbzais9+z7EDE5InBZ1N3W7b9zYbrb02u0oS1uwbGBJE4GtCex048OB4jIODx4GraSUlZ6UVCbi7rQyn3n3dEYMsI6n5S/J8R+j4dnly89lDJ6prhaWrat3Oub3qPQ5Oyi6j4Krr2Pf9yjsThZz/Uge2aIVywP6Vd/y+TO2P/Vor+bzRmtsfG/QH4mqLS5HW/IqMv8A60OjzZCrcoRn3yusRJqeVuUcas7n6KgkeupFLDVavJRsoN6jVbM3FvZQC8awDulcavqx6vtIqWsl1NrRvwLJt37nVyqko8chH5IJBPlkY9pFYnkyoldNMw6TMhIhUkMCCDgg8CCOBBHYarmmnZnMQ4yCK3pK80udBazYWv8A9b/8Q32Kw/ZVov8AH+/pO3+b73HWqtiQFAYTf/Z2JFlA6sg0P88DqnzKgj6A76pMr0Ws2tHZofk+3yLvJFZPOoy1PSvNe+cobw6tMv5zIfwlTAfwGoFJPpt3VBxyVSMcQvm0PpXvuJ2Bbpylh5fLpXQ/feRqrixCgCgMRvs7Wt3Z30ecxuucHGSjawD5jUPIVf5Gq3jKn1lBlmlaUai6D6LfRPD1TlJY8qf0XXIPsINXFWmqkHB7VYpqVR05qa2O5yx1IJB5g4PmOBrxLTTsz3CaaujysAKAkw9aKRe1GWZe/HCGX1YaI/RqyoftcJOntj8S8/PtK2v+yxcKmyXwvy98xTbadUtJUB60lzG5HZp6Fxw7+spJ8xUnC1U8I47U/uvfMT8FTlLKkJPUoNrts/8Ad3mF2nYCVRg6XXirdxrpQrulK+wusrZLhj6Wbe0lqfk+ZnV9wvdRRkS32qwhnHVWZuEUuOTF+Ub4HHOAfDOBb06sKivFnznGYDEYSWbVjbn2PoftlzvJ7nkFyTLbv0Tt1jgZjbPbgejnvHDwqPWwcZu8dDLjJ34krYaKp1VnxWreuvb19pi7z3N75D1EST5sij8emojwVVHoYfifAyV3ddXoNRe5dtCbqu0Vuh4MxbXJjt0onV/WFSKOCzXnTZTZS/EzrQdLDxcU9bevqS1dN+zWdT3L3Ug2bAIbfJydUjt6TtjGT3DHAAcvaTPPJmX2GmLmFTy1vG393ImPrYrd6ilwzzcW1zyK639Fc89Iz7KyQJxzZNbjK7k3K7O285uerFdCRY5DgKDI6yDJ7Osug+YJ4Voz0GEqqpSVtmg7ptmyM0Lxg4JwRnlkEHB9lEbYmk6tNwRgLqykjOJEZfMcPUeRrc8/OlODtJWK+e/jT0nGfkjrMfJFyxPgBQQpTm7RVyqk3Nu9rzRiWJ7WxjOS0o0zSdhKRnivAYBYAAEnj6NaN3LvB4XgU3LWzs80scEWThURQAPADCqPHhihJqVI04uUjnVzMXdnPNmLH1nNbnmZycpOT2j13witl/QeT1TSkr9iVhaybivho0481/faXXuabFWG3efA6W6kaZ27ShY9Cue4Jg472atWW9BWpRXMiPvttMtJ0CnCrgt4sRkZ8ACPWfCvOZWxLlPgVqWvp+x6fJGGUYcM9b1dH3MxVOXIUAUBjNoXx2ZtS3vITpSQ4mUcmXUBLkeIKn5wBr0uSa7nScH8vgeaytQUKqmvm8T6PkQMCrDIIII7weBq0lFSTT1MqoycWmtaOZpBpW7HyAq/4hB+7Xm8NDMo4iO5W/3HpcTLPrYeW/T/ALWZTa/xv0F/E1RKXI635FTl/wDXj/T5szO27yQyRWtt8dOyoD3a20Lg9hJ7eyrTAYVVHny1Ip6UL6Wdw3f2Ba7Gs2bGXABmmx8JK57B3DUeC5wO3tNXFSpGlByepHaTSVzIbd39vJVYWzC3+QVVWbPZqLgg+oCqn8zm5rRoOPCu5Y7mb/yLbEbUOudW6piUZZMDGrkoYHPLHDHjUv8AMqNtpvwsTMbwbRFxcSTKmgOR1c55ADJ4czjNU+IqqrUc0rHCTu7kSzXMiA9rqPawFYw/6seleIjrRo9kvnbOf+1zD2NIP2VYQd8c+vwOi/VOwVcEkKAgbc2f08Dx9pGVJ7HHFT5ZAz4ZrnWpKrBwe06UarpVFNbDmtipfVERgvxQHmJ0zpB7FLAvGfFh3V5zCRzs/Cz1vVzSXvu5z0eMlm5mKhs188X77yKpyMiq1pp2ZZppq6PawAoCh34sels5e9B0g+jxP6uqp2TqvB4iPPo7fuQso0uEw8ubT2fY6F7i21/fGyoATloS0DfQOU/4bJXrDyLIW9dp0dy/c/XHr5/rA15TKVLg8RLc9Pr3nrcm1eEw8d60dmrusVFQCcFASdmkdKit6Mh6Fh3rN8EftcH1VPydPNrpPVLQ+v7kHKNPOoNrXHSur7Ge3ntToBb0o3Kt550MPrAViknSqypP3b7XLTJtaLqQqfUrdtn4pIzVSj0x4ygjBGR3GibWlGsoRms2SuiRszbMtmQLa4eHPAIrnQSe6I5Qn6Oal069d6I6e8oMbkrJUfirJQ683sV7dx0LYO29u3AAjgRV/PXUfRjzEYw7epQPGrCnwz5dkePxv5bC6wylJ727Lstd9x0LZkU0cZN3OsjYyzKixxr5Akn1ljy5Cu5VKLk7LWY3e73R0jDRWJDycjL+Qvzflnx5cudQa+MS0Q17z1WS/wANTqNVMVoj9O19O5d/QU+6lySLZ2JLGVcknJJM2CSe0nNTKLzqUXzHh8o01QyxVitCz336vElXC4eRfkyOvqWRlH2CuqKjEq1aXSyDtLZsVwmidA6+PMHvU81PiKyc6dSVN3i7EnYd7eWYCQziaEcorgEso+Sk69YAcMBlbAHCtc0sYZTfzx7DV2W+IIHTwMh7dDq6+0hCfq0zSQso0ef31kz/AGpgHJX9SgftpmsPKNLnIdzvf+ai9bn90fxpmnCeU/oj2+/Mz99fyTHMjZ7hyA8hWxX1a06rvNkOV9Kk4zgE48hmhzSu7Im7xMIncfmIkj9SRB/3jWFqJ+Ps6yityRqPc9uhJsyyZTn/AHeNSf0kUIw9TKRWhdmc3vgK3Tk8nAYfVCn7Qa8rlOm44lt7bPyPV5LqKWGSWy677lLVeWAUAUBi9q2J2ntS2soRqWM5mYZwqkgykkcsKAPnEDnXpMk0HCm5v5vA83leup1VBfL4n0dcTKis7HCqCT5CrSc1CLlLUiqhBzkox1s5okpaK9c/lGA/XuCf2V5yhPOw9eb2272/U9JiIZuIoQWy/cl6GU2v8b9BfvaolPkdb8ioy/8Arx/p82Zx3a22ja3ugvHG6GTSMkKrdY4+aTjxFXeTq8FDMbs7lVSkrWPoNmtdpWxEcqyxPgho2GQRxHzWHcR5irGrSjUi4yOko3VmZiX3MhnqXJA7jFk+0OPuqueS1fRLu+5y4HnI8vuZvjq3KE+MZH2hjWryW9kjHAveZXbmwprVgs6gavRZTlWxzwfXyODVfXw86LtI5yi46xjYy5ubcd88Q9sqis4T9aPSI8pF1sE52uD33U59rSmptL/Gvr8DpH9TtOyVckkKAKA5zvjYGK5LJ1RJ8IpH5MgI1Y8dWl/Nj3V57KlN0q0a0Nvivt4M9Dkuoq1GVCezwfo/IrdogFhIowswL4HIPnEyDyfJ8nWo+UIJyVeGqav17fe+5JyfNqLoT1wdurZ73WItVxYBQCZEDAqeRBB8jwNZTad0YaurMY9xLpLBLtLzqRsyNGOZLDUrHSuSMjRz7q9V+Z4bbLxPKvJmJ2R8DT7z7YiuNHRqwK56xwMg9mPMD7ap8oYyniLZiejaXGTsHVw989rTsKAnHE1WFmSYrJ2XWQEj/OSHQh7tJPF89mkGp1LJ9aazpfCt70d39iDVyhRg82PxPctI9bzxQsHQGaRTlWYFIlPYwT05CD36RyIxwqRCphcK86F5y36l77ek4TpYrFK07Qju1v32dBQbevFEcgdgZH1cOGosxyXIHLic1Dp59Wrwj33fp5FthaGmNOmtVuq21+9Zk6nHqyNl45UlCidFPWgdmVWHbhkIOfPI8DyqXh6lKOices89lnBY6qs7DVX/AE3t2NW7G+vYdj2FvbsqGFZIoVt5GHWjWEdJkdhdRhvAluPhyqdxuiloZ5b/AKeyjOfxR6216tkLanurcxaweTSn9xf81R54/wCldpbYb8J7a9Tqj6v0MPtneO5uj8PKzL2IOCD6I4es8ahVK06nKZ6bCZNw2EX7KCT3632sqq5k42G7Mum3DfIYt7G11e4R3orr8T4r+J45mW6j54P/AExNNt2PTczL+nqHkwDZHhkkeo1IWoo8fG1d89vAgE451khiOnX5S+0UNlCT1IeSNj6KO3zUdvwg0ub8Xq/S+xj8ezpm5QS+uNx+ICsXR0WDrv5fAd/ka47YWHm8Q+96XR0WT672d4htnMPSkt0+fOg+7NLm35dUWtr31DltZxBgZrmAoCCwiZpGYDjpGF4Z7+Pbw7Ri50pYWlTkpSqLR73lVvC/TLOTlRMSv6QWRtA+kFI9lcsRU4KjKe5MYaKxWUIJanJdi+yKn3M95m2VIbDaLabZ2LW9wfQVjzVjyVTz/ROc8DkccNioYiN469q3HosVhZ0JWlq2Pedf2tsuO5QBvNHHMZ7R3g91MVhYYiObLqe4xhcVPDzzo9a3mNvN1bhD1VEg71Iz61PH76oKuS8RB/Cs5c3oz0NLKuHmviea+f1KuXZ86nHvecnwikP2gY+2uMcBiZO2Y/A6yyhhoq+eurSNruntG66oC2UZ5ySFXmx+hGjFV8ywPlVrhskqLzqrvzbCqxWV3JZtJW59vUbXdjde02VCwi4auMs0hy7nsyfuUcPWSTbTnCnHOk7IqIQnUlmxV2Um8m8Jn6keRED282I5E9w8P/Y83j8oOv8ABDRHx+x6XAZPVD456ZeBXWv/AEe78TbfZK5rOHX7lVfOvIYh/vtJcz8GZba3xp+Yv3tUWnyOt+RS5e/xEf6fNlM9+TcxW0EZlmkYDSvMZ5E/aT3AEmp+HwUq0XK9txTxpuSudCuvc1mRg8Dxs2OJ4o4Pbg8cjPiKlPAVofpz8Ub8HJamMHdva/KN5F8WvGVP1GY/q10p4fFX+Kdu8RhPazYblbIvLWJztK+98McHiAEjAznEh6zZyOJxyqzbstJ3Mp7oe8UdwUigOpYyWL9hbGML3gcePbVJlDExqWhHYRqk09CKDdhc3lt/bIfYwP7Kj4FXrx97DWnykT92DnasR755D7VkNSaH+NfTI3j+p2nZ6uiSFAFAUm9+zumt20jLx/CL3nAOpR35UsAO/FRcZQ4ai4bdnT70ErB1+BrKezU+j3pMFZ/CI8Q4n46LHayriRB364+IHLMYqiwn7ejLDvWvij5r3vZe4v8AYVoYhan8MvJ+9yIoNVhZhQBQHqgkhVBZjyVQSx8lHE10p051HmwV2aVKsKavN2RJaz0n4ZwhHNFxJL5FVOmPI7XYeVTlgY0tOImo8y0v32kB46VXRh4OXO9C99h579WPjEgQjlJJiSTPYVyOjjPZwU+dZWMp0/hw1PTvel+/djDwdSp8WJno3LQvfu5Ms9h3Nw2sq3H+cmLDh3DVlyO7Ax410jgcViXnVXbp8l/Y0ljsJhlm0lfo83/czu/1s9pKkKzEkxh30jTxLMBjmwGF766VcFToWS0vn9C3yG+OqdSqtCaSXjffs5uYd3g3dkuI7WexTpove8cbBMFldAdQZRxJJJzz45z2ZnYig6ijKnpViNkbKVLBSq0MV8Ms5vU+jZ0aNlmZebY9wnp28y/OikX71qG6FRfKz0kcq4KWqrHtS8SE3A4PA9x51zcWtaJcK1OemEk+h3CsHUKAKAKA0u6t4gR43YA6sgHkVIAI48+IPDxq4wFROnm7UfJfxxgKsMasSovMlFaedaLPdotbfs1M1L7c1BFkNvLpGFMiK747tWrj7OPbmplkeYWKryjphnW22bFx3MmPg0Rf7O2iP/lmlkbcYxWyFupklLu8PD/efVA6D2rGorOgKpjZak+xeZ772vW7Lr+8kX73FY0Bwx0t/akJOwrpvShkbPypIz+KSs3Q4ti3rl3ik3SnPKGMebL+wGsXRh5PrvXJdr9CRHujc/1I8nf/AE6ZxlZLntkhja2780ELSkxnSV4AtyLBc5wOWc+quVetwVNzte2kkUMjcLUUHO1+b7lKsBeKR2bjE0Z0gcCHLICc5JIbT3euqmtjHisJNpWs1z6NHN7sX+ByPDJ+Ng5Szrp2drWdnsu/bI1xArqVkUMp5hgCPYaoIzlF3i7M9VKEZq0ldBsgzWnCzuJI4x/MviSH1K/WQeCMtWdLK1aGiVpe/ewrauSKE9Mbr3zmptN9ZgAJoo3PayFk/VOv76krLS2w7/sRHkR7J933Jp32XshbPzx/CsvLUdkH2mFkSW2a7PuQrrfKVvi0RPHix+3A+yo9TLFWXIil3kmnkalHltvu99pQ3d28p1SuWPieXkOQ9VVlWtOo86buWdKjCkrQViOhycLxPcOJ9g40hSnPkRb6EZnVp0+XJLpdi2ktWitGMqlGllTQrAhyqBmLFTxUZPb4d4q2dGVDASVTQ5NeXpcqOGjXx8XT0qKfn6mN2r8cfmL97VX0+QuvyKvL3+JX9K8WQTCuoNgahyYcGHkw4j1Gu0Ks4cltFMm1qLmw3lu4RiO5lIHy26T7ZNRqRx+v9XcvQ24SW8mPvtfH+fx5RxD92nH6/wBXcvQcJLeVN/tSab46V38GY49S8hXCpWqVOU7mrbesiVyMF1uYM31sP0/uRj+ypuA/XXX4G9PlIc3LOdo2573c/wDCkrthtOMfTIzD9TtO11dkoKAKAKA5ftm0a1uWEfDSwli7sE5UeQIZMdw8a81i4vC4tVI6np9V73npcJJYrCOnLWtHo/e4jbRiVXzGMRyDpIvBW5p5o2Vx2YXvrjlGkoVOEjyZaV5+vWdsnVnOnwcuVHQ/L06hqCBnBZR1BzckLGO/MjEKPLOfCuVHB1qqulZb3oXvoOtbG0aTs3d7lpfvpHNMS+kTKe5MpH4gyMNbfRVfnV3zMJR5Tz3uWhdvvoOGfi63IWYt70vs9e0ct5JpcxwKcHgyQKVH/ePnJyPzjYrpGviq6zaEc2PNo7/SxzlQwtB51eWdLn093rcu9m7kyHHTOI1+SmC3t9FT5Bqk0cj7asuz1I1bLGylHt9PuajZuwYIOMcY1fLbrP44Y+j5DAq2pYenSVoRt736ypq4irVd5yv73aizrscTFb/bkm9ZJYXVZVXQQ+dLLkkcQCQQS3Yc5qNiMPwtmtZd5Hyw8A5RlG8X2p70Yg+53tGI5jCk98coH2tpqIsJWjyZd7L+X4gybXf7ak30xi/Nng2btqHl768hKXHqAc1nMxUfaNXiMg1daS6pLwQ3Jt3ayj4UT6e0S2yke148/bThcUta7vQPJ+Q6nJml/wCX/JkKTets4mtLJzzOq3UN7VINavEz+eC7DvTyHQt+74ia6JLysB25at8bs2In+rmmj+4mteMUnrpnRZIx0ORi31q/i2Butmt6Vvcx8P5uZG/GnGmfhn8rXvpHF8tQ1VYS6Vbwj5nnvbZrjq3F1F/aQxv/AMtxmmZhn8zXvoDr5ag9NKEuh28ZeRY7Cj2fayC4e8a4MfWjiWCRCzgdXJbIwDx5jiBx7D0pRoU3n51yHjquVMbDi/AZiet3v37OfWxPubxmbaaSHmOklb1qV/E4Na4X46zl0s7ZeXFsmQoL+WPYr+R3CrU8EFAFAFAFAFAQ9sW3SwSxjm0bKPMqcfbitZxU4uL26DaE3CSktmk5tsM9IXRePTQOqDvcASxn1aD7a85kv4pTov5o/bzPR5U+GMKy+WS9fIgq2QCOR4iqt3WhlqnfSgVsnSOLdw4n2DjW8KU58iLfQrmk6sIcuSXToJqbKnI1dEyr3yYjH/EK1LhkzEy+W3T7uQ55Tw0fmv0e7Hgs0Hp3MI/s9cx9YRcZ+lXTiFOH6tWK6NPvsNOP1J/pUpPp0e+09Hvcfn5D/wB3Gh/G4p+4Q+qXd6GP3+p9Me/1D38i+hbQqP60yTevLsAPZTj9KH6VJLp0/fvHEKs/1arfRo+3cLj2tcyDETyFexYEAA8uiXPtNdON4+ryE10Lzd/E58UwFLltX535L0Ie14pYFEs8UuGOgMxBYnBbB1Nq5AnjXCthcU1n1n2u/hcPKWCw6+Bdi/sU+0rcGGG4HOQyI4zkKY2HRgeaNq/9iu86EYYeEo89/fUecyhieM1OFtZal77StqIQQrIHLaBpPikaQ9yKzH2KDXSNCpLkxZlJvUWce7N0RqaEovypGSMesOwP2VJjk+u9asbKnIBsaNfjb22X+yLzH1hFxn11vxKEeXUSGYtrJmzNoWlo3SxGW4nUERsyLHErEFdRUsXJwTw8Ty5jpTqYbD/FFuT9+9psnCOlaRvcGMnaFvgE6S7Me4dE66j4ZZR5kVywF5V87pMUtMjtVXxKCgCgCgMxv5s/XEsyjjEet/Zt6XsIVs9gDVX5Sw7q0brWtPr75ixyZiOCrWeqWj0985jYdpOkZjyhjJyFkRHCse1NQ4Ens4jPZxOaXD5QrU48HFJ7tF/AucRk+jUlwsm1v028SfbbCurkhnVgByeYlcDt0JjK+QVRUrieLxTvWlZc/ovPSReOYTCq1GN3zer8rmk2duZCmDMxlbu9FPqg5PkxIqwoZMoU9LWc+f01FfXynXqaE81c3rrNFBCqKFRQqjkFAAHkByqwK8coAoAoAoAoAoAoBEkSsMMoI7iAaArp93bR/TtYCe8xJn24zWrhF60dqeIrU+RNrobRXXG4Wz352wHzXkX8LCubw9N/KiXTytjYaqsut38blfP7mFk3o9KnzXz+IGtHhKT2EqH4iyhHXO/Sl5JFdP7ksP8AN3Eo+cqN92mubwNPY2S4firFrlRi+p+pf7n7mRWOpgxklYaS5AGFznSq8cAkAnieQrvRoRpLQVmUsq1sdJcJZJakvHpNPXYrAoAoAoAoAoAoDlFyjW9w4TqvFISnDkMnRw7QUI9RNeVxDnhcW5R33XQ/dj1WHUMVhFGW6z6V7ue3W1gzZMNsHbifgycnmWCs5XPbyNdnlB1JXhRWd0X8EjisnqnG06zzem3myTCb2QaUE+nsCJ0S+oqEU+2umflGrqTXYvHSc8zJ1LW0+1+Ggei3QuXOpkRT2mR8t7VDZ9Zp+WYmp+rPvbH5nhqeinDuSLO33Gb+cnHkicfrM37td4ZGprlSb6NHqcJ5ZqPkxS6dPoWMG5dsPT6ST5zlf+XpzUqGTcNH5b9N39iLPKWJl81ui39yztth26cUgjB79ILfWPGpcKUIcmKXQRJ1ak+VJvpZYV0OZmfdGtOksZDjjGVkHhg4Y/ULVHxcM+jJe9Gk0qK8Wc12PtSFYXt7uN3iZxIjRlRIkmnSSuogEFcfbwOeFRh8RTVN0qquiPGStaQg3NmvBbaaXxln0fZCo/FWeFwkdUG+kXhuPV29g4gt7VG7CIQ8n1pCxPsreOMn/lU0uq/gZVT6UT1O1Zxge+iPAGFT5YCLitr42pzdi+5n9ox2D3Pr2Q6nEaHtMkmW/VDZ9tOIV58uXixwUnrLe19zE/ztyPJI/wB4t+7XWOS4LlSfgbKitrLi29zmzX0+lk+dJp/5YU1IjgaEdlzdUomg2XsaC3BFvEqZ5kDrHHLLHifWakwhGGiKsbpJaifW5kKAKAKAKAiW2y4Y21xwxox/KVFB9oFaqEU7pGznJqzZLrY1CgCgCgCgCgCgCgCgCgCgCgCgCgCgCgCgCgCgCgCgCgCgIl5s2GUgzRI5HIsoJHhkjlWsoRlykmbxqShyW10DttapGMRoqDuVQB9lbJW1Gjd9LHqAKAKAKAKAKARLGGUqwBVgQQRkEHgQR2igMmfc5s9RPwun5GvqjwzjV+tUTiNC98058FEsbTc2yj9G3Rv7TVJ+MmuscPSjqijZQithc29skYxGioO5VAHsFdjYdoAoAoAoAoAoAoAoAoAoAoAoAoAoAoDFb5bIWa+2crvNpaSUsqzSoMJbP6OhgVJLAEg5IyO00BaTbt2MKGSRAioMtI8smVA5kyM+R55oD3cqeSSF3cSCEyt716XV0pt8KFMmvrcW1kautpK540BN2lfyQtJI6p71jgeRpNR1h0OSunGNGgE6s8+ygKX3OVmWGVbh3dxIhbWxbTI9tDLKqkkkKJJGwOzjQDu7c1wxZ1AeKS8uekLyNqSONmhi6JcEaSYgccANRPbQGooAoDObx71rbjCJI0nTRR4MFyVw8qo5DrHgkIWYYJzjhmgGthbTSa+umRpivRwxhWinVVKiSRjh0AViJE54JwKA1FAFAFAYLZUkh2wsxlfobq2mMcWr4PEEkKRyBeRLKWcHufHfQG9oAoDzPZ20BFgebppQ6IIQE6JgxLsSD0gdcYXB04wTnNAS6AKARPLpVmIJCgkgAknAzgAcSfAUBiNvS3k15s6MsbWOSWRisb5m0RwM2JW4x4JIUoA45ENQFlthGsY2ulnmdEKmWKV9alC4DspI1K6glhg4OMEcQQBpwc8qA9oAoAoAoAoAoAoAoAoAoAoAoAoAoAoAoAoAoAoAoAoAoDI71WzybQ2ckcxhIS6cuqozYCxJhQ4Kg/CcyDy5UAbT3W0ZuRdzPLEpdffBjkhyoJyY9AEfL0o9DePZQDNxvXJLBO0C9EfedvNCzDLCa66QIpB6p0lY/WaA93t2z8FtGOQBoYooYiFBMjST5EkeM4JKPDpXGSXPeKADFMq21t0rQzTtLd3LIVLqisHeNGKlcCSWGPJHFFNAN7q7YaO3s1cro/k83lw5GGDMUdTwOFB1Tk8PyRjGKAc2JvPLPc25YBIH2cLqReBAkdkYLrIz1UbiOHpCgH90do3DtH0zFxPB77IYKDB0jjooAAo1LoJHW4gxtxOQABZ7wyfCWSH8u6x9SCaUfbGKAy73sj3MfvaQqsu1H6UjtSCAQNEeHJmiJ+iaAsLDeCZp7x9QeCPpEjiAUdaNkiTrYzqkmFyvEkdRMY45A2NAZve7bJRfe0Kym4m6iFI26qnHSyqxGklEJYDPpaR20BVbXuAl1suRbeWKOOVrbLBAoSaEqiABiR144uzsoCzbeo9OsIgOTcPESWHxaCMGYcOPXmjGnu1HPDFAVsu9ry2fSxlYTLeNbxSDS2IY5W6SYBwV1dDFKwBBGQOygBbqaO5hndFMjQ2ltcjB4vK8hITj1DGW1EYOQ+OGAaAlbT23O8c6QPHHI94LS2k06sDQjTSMpOHdMXGF4DqAHtoBB2vdC5UdIkixywWkqBQoeV4umnmU9Zl0q8ZC5xgODxIKgN3u9E0kkKWwVR/KPvdz6WqCJcTMcjqnpCF4Z7O+gNZZXXSayB1VdkBz6WnqsfDDhl+jQFDtNdW1rEfItrp/a1un7TQBv9KDFDb543FxGp8Io26edj4CKJx5kd9AU+yNrSWlhPGI1DW1tE8A5daZW6OB8niyuAurIyGHAHmA7ebZukgjAm68aXVxJK6R4eG2YpGGAGlRIWjbKgHSrYweIAn7S3xMTmIwZlFtHNp19XpZpRBFCW09rn0scAM4oBdtvbqmnUoBHBZx3MhzllaQO3R4x2Iuc+NAaaJiVBYYJAyM5we0Z7aAVQBQBQBQBQBQBQBQBQBQBQBQBQBQBQBQBQBQFDtzZkzXNtc2/RFoVmRkkLKGWURngyq2kgxDjg8CeBoCLtfZ11enoJgkFofjgshaWYdsQIUCKM/lHJYjhhck0B5trdmSaRwjokTiJ88Swkg1GFdAABjD9G56wPUK462QAxPuhI/Sq8y4lbp2YKdQuRH0aMFJI6NMIyqSTlFyTzICLnYF5NL0szwoZIWtZUjeQiOJmRjJCxQEytiQccY1R8T0Z1gOWm6koZS8iENHHDMAG+KgYGNE7AH6+oH84QCcCgIx3JkFqIPfCAmGS3lkCEZiZI41Kgk4YRwRqc8Os57hQDOw9tJFeXTzupBtrUKIQ8yoqNcgrqRTnj1icDGsDsyQNVtvZ7TLE0LqkkUgljZ1LLko8bZUMpPUkftHHFAUNnufLD0xgmRWE6y2xdS6hRGVfpVBUszPLOchu1T3igHdjbqvAeiBVrfpvfBdmYyuw66oVIwoE2ZNQb6OWJoC/wBrSXCqDapHIwPFJHZAR4OFbBHcV494oCBu/sycO9zfGM3DjQqx6ujhhByI1LcWYnrO+BqIUYwooB/enZJurZ4kYJJlXic8lljcSRsfDUoz4ZoCiud2bp2uHWaKN3dDCQGbQp4zk8Bl8t1ez4NCeZAA8uNzWwgXoylvMZreMl1U65C8iykA46rMgwCMZzkMQALc7Il6IsTGbgzC4PFuj1jCqmcZwsaqurGTpzgZxQFVFulLGYykiOYJWnhDal1yy56ZpiM4J1SaSAca+RxQHkG7d2JAxliJjne5Vjqw80sXREMmMrHGryhQGJI6PJ4HID8G6skXSmKVCQ0bW4dT1SoTpukIPWMhjByMY8aA0mz7Xoo0TOrSOLHmzc2c47SSSfE0BU7Y2ZObuC5tjF8HDNGySahr6RomRQyg9HxiOWw2PknPACrOwLq4lM150Ks6mARq7MsNuxDTBSUHSTS6QpbChVxjOCCBK3m3Xa66ZBIESVVbPW1CWMHouWOoGKvwIOUGOfACBtDde5n6QOY4knt/errG7MIYVIPwWYx0jODICSFwNHBtJyBJuN2Z5J0ld4wGDtPgNnUFC26x5/JXCsSccU5dY4ANlbrTIVMssbGRU99FVYajFIzxpGPkYKxnV+Sne3ADXUAUAUAUAUAUAUAUAUAUAUAUAUAUAUAUAUAUAUAUAUAUAUAUAUBntuvGtxG14wFsEOnWQIem1DBmJ4ZxjRq4Z1flaaAXsa9S4uriWEh4VjiiEinKNIrStIqnkwUPGMgkZLDmpoC+oAoAoAoAoAoAoAoAoAoAoAoAoAoAoAoAoAoAoAoAoAoAoAoAoAoAoAoAoAoAoAoAoAoAoAoAoAoAoAoAoAoAoAoAIoDwCgPaAKAKAKAKAKAKAKAKAKAKAKAKAKAKAKAKAKAKAKAKAKAKAKAKAKAKAKAK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2" name="Group 6"/>
          <p:cNvGrpSpPr/>
          <p:nvPr/>
        </p:nvGrpSpPr>
        <p:grpSpPr>
          <a:xfrm>
            <a:off x="3276600" y="3581400"/>
            <a:ext cx="2667000" cy="1600200"/>
            <a:chOff x="6553200" y="0"/>
            <a:chExt cx="2667000" cy="1600200"/>
          </a:xfrm>
        </p:grpSpPr>
        <p:sp>
          <p:nvSpPr>
            <p:cNvPr id="13" name="Explosion 2 12"/>
            <p:cNvSpPr/>
            <p:nvPr/>
          </p:nvSpPr>
          <p:spPr>
            <a:xfrm>
              <a:off x="6553200" y="0"/>
              <a:ext cx="2667000" cy="16002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34200" y="685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7</a:t>
              </a:r>
              <a:r>
                <a:rPr lang="en-US" dirty="0" smtClean="0"/>
                <a:t>.) BOOMS??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New American Culture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81400" y="530352"/>
            <a:ext cx="5105880" cy="541324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A Consumer Society</a:t>
            </a:r>
          </a:p>
          <a:p>
            <a:pPr lvl="1"/>
            <a:r>
              <a:rPr lang="en-US" dirty="0" smtClean="0"/>
              <a:t>1950’s Americans went on spending spree!</a:t>
            </a:r>
          </a:p>
          <a:p>
            <a:pPr lvl="2"/>
            <a:r>
              <a:rPr lang="en-US" dirty="0" smtClean="0"/>
              <a:t>Wanted the newest and fanciest products and appliances</a:t>
            </a:r>
          </a:p>
          <a:p>
            <a:pPr lvl="3"/>
            <a:r>
              <a:rPr lang="en-US" dirty="0" smtClean="0"/>
              <a:t>Dishwashers, TV’s, Stereos, Washing Machines, &amp; cars</a:t>
            </a:r>
          </a:p>
          <a:p>
            <a:pPr lvl="2"/>
            <a:r>
              <a:rPr lang="en-US" dirty="0" smtClean="0"/>
              <a:t>Each company kept trying to outdo the next forcing families to keep upgrading to newer, &amp; better</a:t>
            </a:r>
          </a:p>
          <a:p>
            <a:r>
              <a:rPr lang="en-US" dirty="0" smtClean="0"/>
              <a:t>TV Culture</a:t>
            </a:r>
          </a:p>
          <a:p>
            <a:pPr lvl="1"/>
            <a:r>
              <a:rPr lang="en-US" dirty="0" smtClean="0"/>
              <a:t>Programs, Commercials &amp; Billboards set culture</a:t>
            </a:r>
          </a:p>
          <a:p>
            <a:pPr lvl="2"/>
            <a:r>
              <a:rPr lang="en-US" dirty="0" smtClean="0"/>
              <a:t>Characters and actors told you what they used…</a:t>
            </a:r>
          </a:p>
          <a:p>
            <a:pPr lvl="3"/>
            <a:r>
              <a:rPr lang="en-US" dirty="0" smtClean="0"/>
              <a:t>You had to have it!!!</a:t>
            </a:r>
          </a:p>
          <a:p>
            <a:pPr lvl="1"/>
            <a:r>
              <a:rPr lang="en-US" dirty="0" smtClean="0"/>
              <a:t>Everyone watched same programs- </a:t>
            </a:r>
          </a:p>
          <a:p>
            <a:pPr lvl="2"/>
            <a:r>
              <a:rPr lang="en-US" dirty="0" smtClean="0"/>
              <a:t>$64,000 Question, Mickey Mouse Club, Howdy </a:t>
            </a:r>
            <a:r>
              <a:rPr lang="en-US" dirty="0" err="1" smtClean="0"/>
              <a:t>Doody</a:t>
            </a:r>
            <a:r>
              <a:rPr lang="en-US" dirty="0" smtClean="0"/>
              <a:t>, I love Lucy, Leave it to Beaver, Father Knows Best, &amp; American Bandstand</a:t>
            </a:r>
          </a:p>
          <a:p>
            <a:pPr lvl="1"/>
            <a:r>
              <a:rPr lang="en-US" dirty="0" smtClean="0"/>
              <a:t>Images depicted perfect white, suburban middle-class families</a:t>
            </a:r>
          </a:p>
          <a:p>
            <a:pPr lvl="2"/>
            <a:r>
              <a:rPr lang="en-US" dirty="0" smtClean="0"/>
              <a:t>Soon became expectation of all American homes</a:t>
            </a:r>
          </a:p>
          <a:p>
            <a:r>
              <a:rPr lang="en-US" dirty="0" smtClean="0"/>
              <a:t>Birth of Rock ‘n Roll</a:t>
            </a:r>
          </a:p>
          <a:p>
            <a:pPr lvl="1"/>
            <a:r>
              <a:rPr lang="en-US" dirty="0" smtClean="0"/>
              <a:t>Teens begin to reject mellow tones of parents music…</a:t>
            </a:r>
          </a:p>
          <a:p>
            <a:pPr lvl="1"/>
            <a:r>
              <a:rPr lang="en-US" dirty="0" smtClean="0"/>
              <a:t>Wanted something that would make you move!!!</a:t>
            </a:r>
          </a:p>
          <a:p>
            <a:pPr lvl="1"/>
            <a:r>
              <a:rPr lang="en-US" dirty="0" smtClean="0"/>
              <a:t>Rock ‘n’ Roll mixed early Blues, Doo-Wop, &amp; Jazz</a:t>
            </a:r>
          </a:p>
          <a:p>
            <a:pPr lvl="2"/>
            <a:r>
              <a:rPr lang="en-US" dirty="0" smtClean="0"/>
              <a:t>Sped it up and but it to a heavier beat using new electrified instruments</a:t>
            </a:r>
          </a:p>
          <a:p>
            <a:pPr lvl="2"/>
            <a:r>
              <a:rPr lang="en-US" dirty="0" smtClean="0"/>
              <a:t>Early stars took influence from black R&amp;B performers</a:t>
            </a:r>
          </a:p>
          <a:p>
            <a:pPr lvl="2"/>
            <a:r>
              <a:rPr lang="en-US" dirty="0" smtClean="0"/>
              <a:t>First major hit- “Rock Around the Clock” by Bill Haley &amp; the Comets</a:t>
            </a:r>
          </a:p>
          <a:p>
            <a:pPr lvl="1"/>
            <a:r>
              <a:rPr lang="en-US" dirty="0" smtClean="0"/>
              <a:t>Other Stars followed</a:t>
            </a:r>
          </a:p>
          <a:p>
            <a:pPr lvl="2"/>
            <a:r>
              <a:rPr lang="en-US" dirty="0" smtClean="0"/>
              <a:t>Little Richard, Chuck Berry, Buddy Holly, Jerry Lee Lewis, &amp;…</a:t>
            </a:r>
          </a:p>
          <a:p>
            <a:pPr lvl="2"/>
            <a:r>
              <a:rPr lang="en-US" dirty="0" smtClean="0"/>
              <a:t>Elvis Presley</a:t>
            </a:r>
          </a:p>
          <a:p>
            <a:r>
              <a:rPr lang="en-US" dirty="0" smtClean="0"/>
              <a:t>Generation Gap</a:t>
            </a:r>
          </a:p>
          <a:p>
            <a:pPr lvl="1"/>
            <a:r>
              <a:rPr lang="en-US" dirty="0" smtClean="0"/>
              <a:t>Teenagers shared experiences leads to common culture </a:t>
            </a:r>
          </a:p>
          <a:p>
            <a:pPr lvl="2"/>
            <a:r>
              <a:rPr lang="en-US" dirty="0" smtClean="0"/>
              <a:t>Different from parents</a:t>
            </a:r>
          </a:p>
          <a:p>
            <a:pPr lvl="2"/>
            <a:r>
              <a:rPr lang="en-US" dirty="0" smtClean="0"/>
              <a:t>Different attitudes toward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</a:t>
            </a:r>
            <a:r>
              <a:rPr lang="en-US" dirty="0" smtClean="0"/>
              <a:t>ular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Culture</a:t>
            </a:r>
            <a:endParaRPr lang="en-US" dirty="0" smtClean="0"/>
          </a:p>
          <a:p>
            <a:pPr lvl="2"/>
            <a:r>
              <a:rPr lang="en-US" dirty="0" smtClean="0"/>
              <a:t>Leads to “Generation Gap’</a:t>
            </a:r>
            <a:endParaRPr lang="en-US" dirty="0"/>
          </a:p>
        </p:txBody>
      </p:sp>
      <p:pic>
        <p:nvPicPr>
          <p:cNvPr id="7170" name="Picture 2" descr="http://www.elvispresleypedia.com/foto/elvis1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289" y="1306194"/>
            <a:ext cx="2917894" cy="3861564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2667000" cy="1600200"/>
            <a:chOff x="6553200" y="0"/>
            <a:chExt cx="2667000" cy="1600200"/>
          </a:xfrm>
        </p:grpSpPr>
        <p:sp>
          <p:nvSpPr>
            <p:cNvPr id="8" name="Explosion 2 7">
              <a:hlinkClick r:id="rId5"/>
            </p:cNvPr>
            <p:cNvSpPr/>
            <p:nvPr/>
          </p:nvSpPr>
          <p:spPr>
            <a:xfrm>
              <a:off x="6553200" y="0"/>
              <a:ext cx="2667000" cy="16002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4200" y="685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8.) G-Gap??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6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in the blank…</a:t>
            </a:r>
          </a:p>
          <a:p>
            <a:pPr>
              <a:buNone/>
            </a:pPr>
            <a:r>
              <a:rPr lang="en-US" dirty="0" smtClean="0"/>
              <a:t>Elvis Presley is to rock n’ roll of the 1950’s, as __________ is to music of today.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/>
          <a:lstStyle/>
          <a:p>
            <a:r>
              <a:rPr lang="en-US" dirty="0" smtClean="0"/>
              <a:t>Exit Ticket: Analogies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09800" y="1219200"/>
            <a:ext cx="4572000" cy="2985433"/>
          </a:xfrm>
          <a:prstGeom prst="rect">
            <a:avLst/>
          </a:prstGeom>
          <a:ln w="44450" cap="rnd" cmpd="tri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4400" dirty="0" err="1"/>
              <a:t>a·nal·o·gy</a:t>
            </a:r>
            <a:endParaRPr lang="en-US" sz="4400" dirty="0"/>
          </a:p>
          <a:p>
            <a:r>
              <a:rPr lang="en-US" sz="2800" dirty="0" err="1"/>
              <a:t>əˈnaləjē</a:t>
            </a:r>
            <a:r>
              <a:rPr lang="en-US" sz="2800" dirty="0"/>
              <a:t>/</a:t>
            </a:r>
          </a:p>
          <a:p>
            <a:r>
              <a:rPr lang="en-US" sz="2000" i="1" dirty="0"/>
              <a:t>noun</a:t>
            </a:r>
            <a:endParaRPr lang="en-US" sz="2000" dirty="0"/>
          </a:p>
          <a:p>
            <a:r>
              <a:rPr lang="en-US" sz="1600" dirty="0"/>
              <a:t>a comparison between two things, typically on the basis of their structure and for the purpose of explanation or clarification.</a:t>
            </a:r>
          </a:p>
          <a:p>
            <a:r>
              <a:rPr lang="en-US" sz="1600" dirty="0"/>
              <a:t>"an </a:t>
            </a:r>
            <a:r>
              <a:rPr lang="en-US" sz="1600" b="1" dirty="0"/>
              <a:t>analogy between</a:t>
            </a:r>
            <a:r>
              <a:rPr lang="en-US" sz="1600" dirty="0"/>
              <a:t> the workings of nature and those of human societies"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324600" y="228600"/>
            <a:ext cx="2667000" cy="1600200"/>
            <a:chOff x="6477000" y="0"/>
            <a:chExt cx="2667000" cy="1600200"/>
          </a:xfrm>
        </p:grpSpPr>
        <p:sp>
          <p:nvSpPr>
            <p:cNvPr id="6" name="Explosion 2 5"/>
            <p:cNvSpPr/>
            <p:nvPr/>
          </p:nvSpPr>
          <p:spPr>
            <a:xfrm>
              <a:off x="6477000" y="0"/>
              <a:ext cx="2667000" cy="16002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34200" y="685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9</a:t>
              </a:r>
              <a:r>
                <a:rPr lang="en-US" dirty="0" smtClean="0"/>
                <a:t>.) Analogy??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Post-War Years: 1945-1959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11-</a:t>
            </a:r>
            <a:r>
              <a:rPr lang="en-US" dirty="0"/>
              <a:t>3</a:t>
            </a:r>
            <a:r>
              <a:rPr lang="en-US" dirty="0" smtClean="0"/>
              <a:t>: The 50’s at Home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5867400"/>
            <a:ext cx="8534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Republicans Take Back White House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14352" y="457200"/>
            <a:ext cx="4057648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Election of 1952</a:t>
            </a:r>
          </a:p>
          <a:p>
            <a:pPr lvl="1"/>
            <a:r>
              <a:rPr lang="en-US" dirty="0" smtClean="0"/>
              <a:t>The Candidates</a:t>
            </a:r>
          </a:p>
          <a:p>
            <a:pPr lvl="2"/>
            <a:r>
              <a:rPr lang="en-US" dirty="0" smtClean="0"/>
              <a:t>Both sides wanted war hero Dwight D Eisenhower</a:t>
            </a:r>
          </a:p>
          <a:p>
            <a:pPr lvl="3"/>
            <a:r>
              <a:rPr lang="en-US" dirty="0" smtClean="0"/>
              <a:t>Not registered w/ either party</a:t>
            </a:r>
          </a:p>
          <a:p>
            <a:pPr lvl="3"/>
            <a:r>
              <a:rPr lang="en-US" dirty="0" smtClean="0"/>
              <a:t>Chooses Republicans</a:t>
            </a:r>
          </a:p>
          <a:p>
            <a:pPr lvl="4"/>
            <a:r>
              <a:rPr lang="en-US" dirty="0" smtClean="0"/>
              <a:t>Liked idea of smaller </a:t>
            </a:r>
            <a:r>
              <a:rPr lang="en-US" dirty="0" err="1" smtClean="0"/>
              <a:t>gov’t</a:t>
            </a:r>
            <a:endParaRPr lang="en-US" dirty="0" smtClean="0"/>
          </a:p>
          <a:p>
            <a:pPr lvl="4"/>
            <a:r>
              <a:rPr lang="en-US" dirty="0" smtClean="0"/>
              <a:t>Richard M. Nixon running–mate</a:t>
            </a:r>
          </a:p>
          <a:p>
            <a:pPr lvl="2"/>
            <a:r>
              <a:rPr lang="en-US" dirty="0" smtClean="0"/>
              <a:t>After being DE-NIED… </a:t>
            </a:r>
          </a:p>
          <a:p>
            <a:pPr lvl="3"/>
            <a:r>
              <a:rPr lang="en-US" dirty="0" err="1" smtClean="0"/>
              <a:t>Dems</a:t>
            </a:r>
            <a:r>
              <a:rPr lang="en-US" dirty="0" smtClean="0"/>
              <a:t> choose Ill. Gov. Adlai Stevenson</a:t>
            </a:r>
          </a:p>
          <a:p>
            <a:r>
              <a:rPr lang="en-US" dirty="0" smtClean="0"/>
              <a:t>Landslide Victory</a:t>
            </a:r>
          </a:p>
          <a:p>
            <a:pPr lvl="1"/>
            <a:r>
              <a:rPr lang="en-US" dirty="0" smtClean="0"/>
              <a:t>First </a:t>
            </a:r>
            <a:r>
              <a:rPr lang="en-US" dirty="0" err="1" smtClean="0"/>
              <a:t>Repub</a:t>
            </a:r>
            <a:r>
              <a:rPr lang="en-US" dirty="0" smtClean="0"/>
              <a:t> President in 24 yrs!!!</a:t>
            </a:r>
          </a:p>
          <a:p>
            <a:pPr lvl="1"/>
            <a:r>
              <a:rPr lang="en-US" dirty="0" smtClean="0"/>
              <a:t>Eisenhower wins easily!!!</a:t>
            </a:r>
          </a:p>
          <a:p>
            <a:pPr lvl="2"/>
            <a:r>
              <a:rPr lang="en-US" dirty="0" smtClean="0"/>
              <a:t>Guy won WW2 for goodness sake!!!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0" y="457200"/>
            <a:ext cx="411528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Despite not being politician… becomes a great one!</a:t>
            </a:r>
          </a:p>
          <a:p>
            <a:pPr lvl="1"/>
            <a:r>
              <a:rPr lang="en-US" dirty="0" smtClean="0"/>
              <a:t>He’s a Moderate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Conservative in regards to $$$</a:t>
            </a:r>
          </a:p>
          <a:p>
            <a:pPr lvl="2"/>
            <a:r>
              <a:rPr lang="en-US" dirty="0" smtClean="0"/>
              <a:t>Cut wasteful </a:t>
            </a:r>
            <a:r>
              <a:rPr lang="en-US" dirty="0" err="1" smtClean="0"/>
              <a:t>gov’t</a:t>
            </a:r>
            <a:r>
              <a:rPr lang="en-US" dirty="0" smtClean="0"/>
              <a:t> spending, while increasing social programs for people</a:t>
            </a:r>
          </a:p>
          <a:p>
            <a:pPr lvl="3"/>
            <a:r>
              <a:rPr lang="en-US" dirty="0" smtClean="0"/>
              <a:t>When leaves office in 1961- US </a:t>
            </a:r>
            <a:r>
              <a:rPr lang="en-US" dirty="0" err="1" smtClean="0"/>
              <a:t>Gov’t</a:t>
            </a:r>
            <a:r>
              <a:rPr lang="en-US" dirty="0" smtClean="0"/>
              <a:t> actually in surplus 300+ million!!!</a:t>
            </a:r>
          </a:p>
          <a:p>
            <a:r>
              <a:rPr lang="en-US" dirty="0" smtClean="0"/>
              <a:t>Social Programs</a:t>
            </a:r>
          </a:p>
          <a:p>
            <a:pPr lvl="1"/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Liberal in Terms of People</a:t>
            </a:r>
          </a:p>
          <a:p>
            <a:pPr lvl="2"/>
            <a:r>
              <a:rPr lang="en-US" dirty="0" smtClean="0"/>
              <a:t>Refuses to cut $$ for social aid to people</a:t>
            </a:r>
          </a:p>
          <a:p>
            <a:pPr lvl="2"/>
            <a:r>
              <a:rPr lang="en-US" dirty="0" smtClean="0"/>
              <a:t>Expands Social Security</a:t>
            </a:r>
          </a:p>
          <a:p>
            <a:pPr lvl="2"/>
            <a:r>
              <a:rPr lang="en-US" dirty="0" smtClean="0"/>
              <a:t>Provides Unemployment Insurance</a:t>
            </a:r>
          </a:p>
          <a:p>
            <a:pPr lvl="2"/>
            <a:r>
              <a:rPr lang="en-US" dirty="0" smtClean="0"/>
              <a:t>Increases Funding for Public Housing</a:t>
            </a:r>
          </a:p>
          <a:p>
            <a:pPr lvl="2"/>
            <a:r>
              <a:rPr lang="en-US" dirty="0" smtClean="0"/>
              <a:t>Increases Minimum Wage</a:t>
            </a:r>
          </a:p>
          <a:p>
            <a:pPr lvl="2"/>
            <a:r>
              <a:rPr lang="en-US" dirty="0" smtClean="0"/>
              <a:t>Creates Dept. of Health, Education, and Welfare</a:t>
            </a:r>
          </a:p>
          <a:p>
            <a:pPr lvl="3"/>
            <a:r>
              <a:rPr lang="en-US" dirty="0" smtClean="0"/>
              <a:t>Names </a:t>
            </a:r>
            <a:r>
              <a:rPr lang="en-US" dirty="0" err="1" smtClean="0"/>
              <a:t>Oveta</a:t>
            </a:r>
            <a:r>
              <a:rPr lang="en-US" dirty="0" smtClean="0"/>
              <a:t> Culp Hobby as Secretary</a:t>
            </a:r>
          </a:p>
          <a:p>
            <a:pPr lvl="4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Female Cabinet Member Ever!!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838200" y="4038600"/>
            <a:ext cx="3451552" cy="1752600"/>
            <a:chOff x="990600" y="4038600"/>
            <a:chExt cx="3451552" cy="1752600"/>
          </a:xfrm>
        </p:grpSpPr>
        <p:pic>
          <p:nvPicPr>
            <p:cNvPr id="10254" name="Picture 14" descr="http://blog.triblive.com/bucco-blog/wp-content/uploads/sites/3/2014/04/ilikeik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90600" y="4038600"/>
              <a:ext cx="1752600" cy="1752600"/>
            </a:xfrm>
            <a:prstGeom prst="rect">
              <a:avLst/>
            </a:prstGeom>
            <a:noFill/>
          </p:spPr>
        </p:pic>
        <p:pic>
          <p:nvPicPr>
            <p:cNvPr id="10256" name="Picture 16" descr="http://t2.gstatic.com/images?q=tbn:ANd9GcS5SOHRMMklEMrSnAmQap6sGKhYo-YgNwTjljSH2rj_wnQB-Fg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43200" y="4038600"/>
              <a:ext cx="1698952" cy="1676400"/>
            </a:xfrm>
            <a:prstGeom prst="rect">
              <a:avLst/>
            </a:prstGeom>
            <a:noFill/>
          </p:spPr>
        </p:pic>
      </p:grpSp>
      <p:grpSp>
        <p:nvGrpSpPr>
          <p:cNvPr id="18" name="Group 6"/>
          <p:cNvGrpSpPr/>
          <p:nvPr/>
        </p:nvGrpSpPr>
        <p:grpSpPr>
          <a:xfrm>
            <a:off x="2438400" y="0"/>
            <a:ext cx="2667000" cy="1600200"/>
            <a:chOff x="6553200" y="0"/>
            <a:chExt cx="2667000" cy="1600200"/>
          </a:xfrm>
        </p:grpSpPr>
        <p:sp>
          <p:nvSpPr>
            <p:cNvPr id="19" name="Explosion 2 18"/>
            <p:cNvSpPr/>
            <p:nvPr/>
          </p:nvSpPr>
          <p:spPr>
            <a:xfrm>
              <a:off x="6553200" y="0"/>
              <a:ext cx="2667000" cy="16002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34200" y="685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  <a:r>
                <a:rPr lang="en-US" dirty="0" smtClean="0"/>
                <a:t>.) Define!!</a:t>
              </a:r>
              <a:endParaRPr lang="en-US" dirty="0"/>
            </a:p>
          </p:txBody>
        </p:sp>
      </p:grpSp>
      <p:pic>
        <p:nvPicPr>
          <p:cNvPr id="10252" name="Picture 12" descr="http://bookstore.gpo.gov/sites/default/files/images/Landing-Pages/34-Dwight-D-Eisenhower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10200"/>
            <a:ext cx="8458200" cy="10515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Bring the Nation Closer; While Making It Bigger!?!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Nation Expands</a:t>
            </a:r>
          </a:p>
          <a:p>
            <a:pPr lvl="1"/>
            <a:r>
              <a:rPr lang="en-US" dirty="0" smtClean="0"/>
              <a:t>Federal Highway Act</a:t>
            </a:r>
          </a:p>
          <a:p>
            <a:pPr lvl="2"/>
            <a:r>
              <a:rPr lang="en-US" dirty="0" smtClean="0"/>
              <a:t>June 1956 passes this into law</a:t>
            </a:r>
          </a:p>
          <a:p>
            <a:pPr lvl="2"/>
            <a:r>
              <a:rPr lang="en-US" dirty="0" smtClean="0"/>
              <a:t>40,000 miles of interstate highways built</a:t>
            </a:r>
          </a:p>
          <a:p>
            <a:pPr lvl="3"/>
            <a:r>
              <a:rPr lang="en-US" dirty="0" smtClean="0"/>
              <a:t>Connects the nation</a:t>
            </a:r>
          </a:p>
          <a:p>
            <a:pPr lvl="3"/>
            <a:r>
              <a:rPr lang="en-US" dirty="0" smtClean="0"/>
              <a:t>US becomes a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“National Community”</a:t>
            </a:r>
          </a:p>
          <a:p>
            <a:pPr lvl="3"/>
            <a:r>
              <a:rPr lang="en-US" dirty="0" smtClean="0"/>
              <a:t>Largest public works project in history</a:t>
            </a:r>
          </a:p>
          <a:p>
            <a:pPr lvl="2"/>
            <a:r>
              <a:rPr lang="en-US" dirty="0" smtClean="0"/>
              <a:t>Spurred economy</a:t>
            </a:r>
          </a:p>
          <a:p>
            <a:pPr lvl="3"/>
            <a:r>
              <a:rPr lang="en-US" dirty="0" smtClean="0"/>
              <a:t>Everything having to do w/ highways</a:t>
            </a:r>
          </a:p>
          <a:p>
            <a:pPr lvl="4"/>
            <a:r>
              <a:rPr lang="en-US" dirty="0" smtClean="0"/>
              <a:t>Cars, motels, gas stations, service stations, etc.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dirty="0" smtClean="0">
                <a:hlinkClick r:id="rId3"/>
              </a:rPr>
              <a:t>Alaska</a:t>
            </a:r>
            <a:r>
              <a:rPr lang="en-US" dirty="0" smtClean="0"/>
              <a:t> &amp; </a:t>
            </a:r>
            <a:r>
              <a:rPr lang="en-US" dirty="0" smtClean="0">
                <a:hlinkClick r:id="rId4"/>
              </a:rPr>
              <a:t>Hawaii</a:t>
            </a:r>
            <a:endParaRPr lang="en-US" dirty="0" smtClean="0"/>
          </a:p>
          <a:p>
            <a:pPr lvl="2"/>
            <a:r>
              <a:rPr lang="en-US" dirty="0" smtClean="0"/>
              <a:t>1959 Both enter Union</a:t>
            </a:r>
          </a:p>
          <a:p>
            <a:pPr lvl="2"/>
            <a:r>
              <a:rPr lang="en-US" dirty="0" smtClean="0"/>
              <a:t>Brings total to 50 US States</a:t>
            </a:r>
          </a:p>
          <a:p>
            <a:endParaRPr lang="en-US" dirty="0"/>
          </a:p>
        </p:txBody>
      </p:sp>
      <p:pic>
        <p:nvPicPr>
          <p:cNvPr id="5" name="Picture 10" descr="http://media.maps.com/magellan/Images/k3alaskahawaii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981200"/>
            <a:ext cx="3959934" cy="3352800"/>
          </a:xfrm>
          <a:prstGeom prst="rect">
            <a:avLst/>
          </a:prstGeom>
          <a:noFill/>
        </p:spPr>
      </p:pic>
      <p:grpSp>
        <p:nvGrpSpPr>
          <p:cNvPr id="8" name="Group 6"/>
          <p:cNvGrpSpPr/>
          <p:nvPr/>
        </p:nvGrpSpPr>
        <p:grpSpPr>
          <a:xfrm>
            <a:off x="457200" y="685800"/>
            <a:ext cx="2667000" cy="1600200"/>
            <a:chOff x="6553200" y="0"/>
            <a:chExt cx="2667000" cy="1600200"/>
          </a:xfrm>
        </p:grpSpPr>
        <p:sp>
          <p:nvSpPr>
            <p:cNvPr id="9" name="Explosion 2 8"/>
            <p:cNvSpPr/>
            <p:nvPr/>
          </p:nvSpPr>
          <p:spPr>
            <a:xfrm>
              <a:off x="6553200" y="0"/>
              <a:ext cx="2667000" cy="16002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34200" y="685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3.) Idiom!!</a:t>
              </a:r>
              <a:endParaRPr lang="en-US" dirty="0"/>
            </a:p>
          </p:txBody>
        </p:sp>
      </p:grpSp>
      <p:pic>
        <p:nvPicPr>
          <p:cNvPr id="6" name="Picture 6" descr="http://upload.wikimedia.org/wikipedia/commons/a/ae/Eisenhower_Interstate_System_IMG_41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533400"/>
            <a:ext cx="4092575" cy="426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I Still Like Ike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Election of 1956</a:t>
            </a:r>
          </a:p>
          <a:p>
            <a:pPr lvl="1"/>
            <a:r>
              <a:rPr lang="en-US" dirty="0" smtClean="0"/>
              <a:t>Ike’s Moderation and Leadership lead to even bigger win in re-elect!</a:t>
            </a:r>
          </a:p>
          <a:p>
            <a:pPr lvl="1"/>
            <a:r>
              <a:rPr lang="en-US" dirty="0" smtClean="0"/>
              <a:t>Not bad for a guy who wasn’t even a politician!!!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4578" name="AutoShape 2" descr="http://media.tumblr.com/4a0633597de179f6ed2f2603f4717cb5/tumblr_inline_n6frogo3uY1rmd63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0" name="AutoShape 4" descr="http://media.tumblr.com/4a0633597de179f6ed2f2603f4717cb5/tumblr_inline_n6frogo3uY1rmd63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www.notempire.com/images/uploads/simpsons_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4133850" cy="413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867400"/>
            <a:ext cx="8183880" cy="703150"/>
          </a:xfrm>
        </p:spPr>
        <p:txBody>
          <a:bodyPr>
            <a:normAutofit/>
          </a:bodyPr>
          <a:lstStyle/>
          <a:p>
            <a:r>
              <a:rPr lang="en-US" dirty="0" smtClean="0"/>
              <a:t>Ike &amp; the Cold War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5276848" cy="5413248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USA vs. USSR</a:t>
            </a:r>
          </a:p>
          <a:p>
            <a:pPr lvl="1"/>
            <a:r>
              <a:rPr lang="en-US" dirty="0" smtClean="0"/>
              <a:t>This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  <a:r>
              <a:rPr lang="en-US" dirty="0" smtClean="0"/>
              <a:t> US Foreign Policy!!!</a:t>
            </a:r>
          </a:p>
          <a:p>
            <a:pPr lvl="2"/>
            <a:r>
              <a:rPr lang="en-US" dirty="0" smtClean="0"/>
              <a:t>All foreign affairs dealt w/ Cold War actions</a:t>
            </a:r>
          </a:p>
          <a:p>
            <a:r>
              <a:rPr lang="en-US" dirty="0" smtClean="0"/>
              <a:t>Sec. of State- John Foster Dulles</a:t>
            </a:r>
          </a:p>
          <a:p>
            <a:pPr lvl="1"/>
            <a:r>
              <a:rPr lang="en-US" dirty="0" smtClean="0"/>
              <a:t>Hates Truman’s </a:t>
            </a:r>
            <a:r>
              <a:rPr lang="en-US" b="1" i="1" dirty="0" smtClean="0"/>
              <a:t>Containment</a:t>
            </a:r>
            <a:r>
              <a:rPr lang="en-US" dirty="0" smtClean="0"/>
              <a:t> idea</a:t>
            </a:r>
          </a:p>
          <a:p>
            <a:pPr lvl="2"/>
            <a:r>
              <a:rPr lang="en-US" dirty="0" smtClean="0"/>
              <a:t>Proposes massive shift</a:t>
            </a:r>
          </a:p>
          <a:p>
            <a:pPr lvl="1"/>
            <a:r>
              <a:rPr lang="en-US" dirty="0" smtClean="0"/>
              <a:t>Instead of trying to put out a 1,000 little fires 1 at a time… </a:t>
            </a:r>
          </a:p>
          <a:p>
            <a:pPr lvl="2"/>
            <a:r>
              <a:rPr lang="en-US" dirty="0" smtClean="0"/>
              <a:t>Destroy Source!!!</a:t>
            </a:r>
          </a:p>
          <a:p>
            <a:pPr lvl="3"/>
            <a:r>
              <a:rPr lang="en-US" dirty="0" smtClean="0"/>
              <a:t>Any Communist action seen as threat will result in nuclear retaliation by US</a:t>
            </a:r>
          </a:p>
          <a:p>
            <a:r>
              <a:rPr lang="en-US" dirty="0" smtClean="0"/>
              <a:t>Reliance on nukes means </a:t>
            </a:r>
          </a:p>
          <a:p>
            <a:pPr lvl="1"/>
            <a:r>
              <a:rPr lang="en-US" dirty="0" smtClean="0"/>
              <a:t>Lessen amount of actual soldiers, reduce defense spending on soldiers</a:t>
            </a:r>
          </a:p>
          <a:p>
            <a:pPr lvl="1"/>
            <a:r>
              <a:rPr lang="en-US" dirty="0" smtClean="0"/>
              <a:t>Nukes mean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“more BANG for you Buck!”</a:t>
            </a:r>
          </a:p>
          <a:p>
            <a:r>
              <a:rPr lang="en-US" dirty="0" smtClean="0"/>
              <a:t>The ‘ARMS’ Race</a:t>
            </a:r>
          </a:p>
          <a:p>
            <a:pPr lvl="1"/>
            <a:r>
              <a:rPr lang="en-US" dirty="0" smtClean="0"/>
              <a:t>Competition b/t US &amp; USSR to make bigger, better, and BADDER!!!</a:t>
            </a:r>
          </a:p>
          <a:p>
            <a:pPr lvl="1"/>
            <a:r>
              <a:rPr lang="en-US" dirty="0" smtClean="0"/>
              <a:t>Idea is save $  by not needing as many soldiers, but…</a:t>
            </a:r>
          </a:p>
          <a:p>
            <a:pPr lvl="2"/>
            <a:r>
              <a:rPr lang="en-US" dirty="0" smtClean="0"/>
              <a:t>In reality spending more to develop better weapons and bombs</a:t>
            </a:r>
          </a:p>
          <a:p>
            <a:r>
              <a:rPr lang="en-US" dirty="0" smtClean="0"/>
              <a:t>Examples-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H-Bomb</a:t>
            </a:r>
            <a:r>
              <a:rPr lang="en-US" u="sng" dirty="0" smtClean="0"/>
              <a:t>-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Hydrogen Bomb</a:t>
            </a:r>
            <a:r>
              <a:rPr lang="en-US" u="sng" dirty="0" smtClean="0"/>
              <a:t>- </a:t>
            </a:r>
          </a:p>
          <a:p>
            <a:pPr lvl="2"/>
            <a:r>
              <a:rPr lang="en-US" dirty="0" smtClean="0"/>
              <a:t>same idea as A-Bombs, but 1000x more devastating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IRBM’s</a:t>
            </a:r>
            <a:r>
              <a:rPr lang="en-US" u="sng" dirty="0" smtClean="0"/>
              <a:t>-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 Range Ballistic Missile</a:t>
            </a:r>
            <a:r>
              <a:rPr lang="en-US" u="sng" dirty="0" smtClean="0"/>
              <a:t>-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hit targets up to 1,500 miles away!</a:t>
            </a:r>
          </a:p>
          <a:p>
            <a:pPr lvl="1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ICBM’s</a:t>
            </a:r>
            <a:r>
              <a:rPr lang="en-US" u="sng" dirty="0" smtClean="0"/>
              <a:t>-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Intercontinental Ballistic Missile</a:t>
            </a:r>
            <a:r>
              <a:rPr lang="en-US" u="sng" dirty="0" smtClean="0"/>
              <a:t>-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hit targets anywhere in world!</a:t>
            </a:r>
          </a:p>
          <a:p>
            <a:r>
              <a:rPr lang="en-US" dirty="0" smtClean="0"/>
              <a:t>Fear of Nuclear Fallout</a:t>
            </a:r>
          </a:p>
          <a:p>
            <a:pPr lvl="1"/>
            <a:r>
              <a:rPr lang="en-US" dirty="0" smtClean="0"/>
              <a:t>Civil Defense Admin- </a:t>
            </a:r>
          </a:p>
          <a:p>
            <a:pPr lvl="2"/>
            <a:r>
              <a:rPr lang="en-US" dirty="0" smtClean="0"/>
              <a:t>educates public about nuclear fallout</a:t>
            </a:r>
          </a:p>
          <a:p>
            <a:pPr lvl="1"/>
            <a:r>
              <a:rPr lang="en-US" dirty="0" smtClean="0"/>
              <a:t>People build bomb shelters</a:t>
            </a:r>
          </a:p>
          <a:p>
            <a:pPr lvl="1"/>
            <a:r>
              <a:rPr lang="en-US" dirty="0" smtClean="0"/>
              <a:t>Duck &amp; Cover</a:t>
            </a:r>
          </a:p>
          <a:p>
            <a:pPr lvl="2"/>
            <a:r>
              <a:rPr lang="en-US" dirty="0" smtClean="0"/>
              <a:t>Schools hold nuclear bomb drills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4" name="Picture 4" descr="http://www.civictheatre.ca/wp-content/uploads/2015/01/duck-and-co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762000"/>
            <a:ext cx="2809875" cy="4841122"/>
          </a:xfrm>
          <a:prstGeom prst="rect">
            <a:avLst/>
          </a:prstGeom>
          <a:noFill/>
        </p:spPr>
      </p:pic>
      <p:pic>
        <p:nvPicPr>
          <p:cNvPr id="5122" name="Picture 2" descr="http://a0.typepad.com/6a00e551318e8a883301a5117cf090970c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06"/>
            <a:ext cx="9372600" cy="6830494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276600" y="1066800"/>
            <a:ext cx="2667000" cy="1600200"/>
            <a:chOff x="6553200" y="0"/>
            <a:chExt cx="2667000" cy="1600200"/>
          </a:xfrm>
        </p:grpSpPr>
        <p:sp>
          <p:nvSpPr>
            <p:cNvPr id="8" name="Explosion 2 7"/>
            <p:cNvSpPr/>
            <p:nvPr/>
          </p:nvSpPr>
          <p:spPr>
            <a:xfrm>
              <a:off x="6553200" y="0"/>
              <a:ext cx="2667000" cy="16002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4200" y="685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  <a:r>
                <a:rPr lang="en-US" dirty="0" smtClean="0"/>
                <a:t>.) Explain!!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183880" cy="1051560"/>
          </a:xfrm>
        </p:spPr>
        <p:txBody>
          <a:bodyPr/>
          <a:lstStyle/>
          <a:p>
            <a:r>
              <a:rPr lang="en-US" dirty="0" smtClean="0"/>
              <a:t>The SPACE Race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530352"/>
            <a:ext cx="4191480" cy="541324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4 October 1957</a:t>
            </a:r>
          </a:p>
          <a:p>
            <a:pPr lvl="1"/>
            <a:r>
              <a:rPr lang="en-US" dirty="0" smtClean="0"/>
              <a:t>USSR launches world’s 1</a:t>
            </a:r>
            <a:r>
              <a:rPr lang="en-US" baseline="30000" dirty="0" smtClean="0"/>
              <a:t>st</a:t>
            </a:r>
            <a:r>
              <a:rPr lang="en-US" dirty="0" smtClean="0"/>
              <a:t> satellite</a:t>
            </a:r>
          </a:p>
          <a:p>
            <a:pPr lvl="2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Sputnik</a:t>
            </a:r>
          </a:p>
          <a:p>
            <a:pPr lvl="2"/>
            <a:r>
              <a:rPr lang="en-US" dirty="0" smtClean="0"/>
              <a:t>Could be used to spy on USA even drop nukes on us from space!!!</a:t>
            </a:r>
          </a:p>
          <a:p>
            <a:pPr lvl="3"/>
            <a:r>
              <a:rPr lang="en-US" dirty="0" smtClean="0"/>
              <a:t>Fear launches US into Space Age</a:t>
            </a:r>
          </a:p>
          <a:p>
            <a:r>
              <a:rPr lang="en-US" dirty="0" smtClean="0"/>
              <a:t>December 1957-</a:t>
            </a:r>
          </a:p>
          <a:p>
            <a:pPr lvl="1"/>
            <a:r>
              <a:rPr lang="en-US" dirty="0" smtClean="0"/>
              <a:t>US tries to launch our 1</a:t>
            </a:r>
            <a:r>
              <a:rPr lang="en-US" baseline="30000" dirty="0" smtClean="0"/>
              <a:t>st</a:t>
            </a:r>
            <a:r>
              <a:rPr lang="en-US" dirty="0" smtClean="0"/>
              <a:t> satellite</a:t>
            </a:r>
          </a:p>
          <a:p>
            <a:pPr lvl="2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Vanguard</a:t>
            </a:r>
          </a:p>
          <a:p>
            <a:pPr lvl="3"/>
            <a:r>
              <a:rPr lang="en-US" dirty="0" smtClean="0"/>
              <a:t>Gets only few ft up and…</a:t>
            </a:r>
          </a:p>
          <a:p>
            <a:pPr lvl="4"/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EXPLODES!!!</a:t>
            </a:r>
          </a:p>
          <a:p>
            <a:pPr lvl="4"/>
            <a:r>
              <a:rPr lang="en-US" dirty="0" smtClean="0"/>
              <a:t>w/ world press watching, by the way</a:t>
            </a:r>
          </a:p>
          <a:p>
            <a:pPr lvl="1"/>
            <a:r>
              <a:rPr lang="en-US" dirty="0" smtClean="0"/>
              <a:t>US laughing-stock</a:t>
            </a:r>
          </a:p>
          <a:p>
            <a:pPr lvl="2"/>
            <a:r>
              <a:rPr lang="en-US" dirty="0" smtClean="0"/>
              <a:t>Press dubs Vanguard</a:t>
            </a:r>
          </a:p>
          <a:p>
            <a:pPr lvl="3"/>
            <a:r>
              <a:rPr lang="en-US" dirty="0" smtClean="0"/>
              <a:t>Flop-</a:t>
            </a:r>
            <a:r>
              <a:rPr lang="en-US" dirty="0" err="1" smtClean="0"/>
              <a:t>Nik</a:t>
            </a:r>
            <a:endParaRPr lang="en-US" dirty="0" smtClean="0"/>
          </a:p>
          <a:p>
            <a:pPr lvl="3"/>
            <a:r>
              <a:rPr lang="en-US" dirty="0" smtClean="0"/>
              <a:t>Stay-Put-</a:t>
            </a:r>
            <a:r>
              <a:rPr lang="en-US" dirty="0" err="1" smtClean="0"/>
              <a:t>Nik</a:t>
            </a:r>
            <a:endParaRPr lang="en-US" dirty="0" smtClean="0"/>
          </a:p>
          <a:p>
            <a:r>
              <a:rPr lang="en-US" dirty="0" smtClean="0"/>
              <a:t>Prompts US to create National Aeronautic and Space Administration (NASA)</a:t>
            </a:r>
          </a:p>
          <a:p>
            <a:pPr lvl="1"/>
            <a:r>
              <a:rPr lang="en-US" dirty="0" smtClean="0"/>
              <a:t>Purpose was to get USA back even w/ Soviets</a:t>
            </a:r>
          </a:p>
          <a:p>
            <a:pPr lvl="1"/>
            <a:r>
              <a:rPr lang="en-US" dirty="0" smtClean="0"/>
              <a:t>January 1958-</a:t>
            </a:r>
          </a:p>
          <a:p>
            <a:pPr lvl="2"/>
            <a:r>
              <a:rPr lang="en-US" dirty="0" smtClean="0"/>
              <a:t>NASA launches Explorer </a:t>
            </a:r>
          </a:p>
          <a:p>
            <a:pPr lvl="3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US satellite in space</a:t>
            </a:r>
          </a:p>
          <a:p>
            <a:r>
              <a:rPr lang="en-US" dirty="0" smtClean="0"/>
              <a:t>Need to take next step to pass USSR</a:t>
            </a:r>
          </a:p>
          <a:p>
            <a:pPr lvl="1"/>
            <a:r>
              <a:rPr lang="en-US" dirty="0" smtClean="0"/>
              <a:t>Put man in space</a:t>
            </a:r>
          </a:p>
          <a:p>
            <a:pPr lvl="2"/>
            <a:r>
              <a:rPr lang="en-US" dirty="0" smtClean="0"/>
              <a:t>Project Mercury</a:t>
            </a:r>
          </a:p>
          <a:p>
            <a:r>
              <a:rPr lang="en-US" dirty="0" smtClean="0"/>
              <a:t>Encourages teaching science and technology in schools</a:t>
            </a:r>
          </a:p>
          <a:p>
            <a:endParaRPr lang="en-US" dirty="0"/>
          </a:p>
        </p:txBody>
      </p:sp>
      <p:pic>
        <p:nvPicPr>
          <p:cNvPr id="3074" name="Picture 2" descr="http://c.fastcompany.net/multisite_files/codesign/slides/nasa-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133600"/>
            <a:ext cx="3472192" cy="3705225"/>
          </a:xfrm>
          <a:prstGeom prst="rect">
            <a:avLst/>
          </a:prstGeom>
          <a:noFill/>
        </p:spPr>
      </p:pic>
      <p:pic>
        <p:nvPicPr>
          <p:cNvPr id="3076" name="Picture 4" descr="http://www.uydutvhaber.net/papua/3flopnikheadl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533400"/>
            <a:ext cx="3285269" cy="18288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514600" y="2514600"/>
            <a:ext cx="2667000" cy="1600200"/>
            <a:chOff x="6553200" y="0"/>
            <a:chExt cx="2667000" cy="1600200"/>
          </a:xfrm>
        </p:grpSpPr>
        <p:sp>
          <p:nvSpPr>
            <p:cNvPr id="8" name="Explosion 2 7"/>
            <p:cNvSpPr/>
            <p:nvPr/>
          </p:nvSpPr>
          <p:spPr>
            <a:xfrm>
              <a:off x="6553200" y="0"/>
              <a:ext cx="2667000" cy="16002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4200" y="685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5</a:t>
              </a:r>
              <a:r>
                <a:rPr lang="en-US" dirty="0" smtClean="0"/>
                <a:t>.) Meaning??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5867400"/>
            <a:ext cx="8183880" cy="703150"/>
          </a:xfrm>
        </p:spPr>
        <p:txBody>
          <a:bodyPr>
            <a:normAutofit/>
          </a:bodyPr>
          <a:lstStyle/>
          <a:p>
            <a:r>
              <a:rPr lang="en-US" dirty="0" smtClean="0"/>
              <a:t>Foreign Policy Issues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530352"/>
            <a:ext cx="5589814" cy="632764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Not just USSR…Other problems around world, too</a:t>
            </a:r>
          </a:p>
          <a:p>
            <a:pPr lvl="1"/>
            <a:r>
              <a:rPr lang="en-US" dirty="0" smtClean="0"/>
              <a:t>Crisis in Middle East</a:t>
            </a:r>
          </a:p>
          <a:p>
            <a:pPr lvl="2"/>
            <a:r>
              <a:rPr lang="en-US" dirty="0" smtClean="0"/>
              <a:t>Israel created as place 4 JEW’s to be safe</a:t>
            </a:r>
          </a:p>
          <a:p>
            <a:pPr lvl="3"/>
            <a:r>
              <a:rPr lang="en-US" dirty="0" smtClean="0"/>
              <a:t>Create nation by taking land from Muslims</a:t>
            </a:r>
          </a:p>
          <a:p>
            <a:pPr lvl="3"/>
            <a:r>
              <a:rPr lang="en-US" dirty="0" smtClean="0"/>
              <a:t>Muslims mad and attack</a:t>
            </a:r>
          </a:p>
          <a:p>
            <a:r>
              <a:rPr lang="en-US" dirty="0" smtClean="0"/>
              <a:t>Communist Revolt in Hungary</a:t>
            </a:r>
          </a:p>
          <a:p>
            <a:pPr lvl="1"/>
            <a:r>
              <a:rPr lang="en-US" dirty="0" smtClean="0"/>
              <a:t>People try to kick out REDS, Communists crush them instead</a:t>
            </a:r>
          </a:p>
          <a:p>
            <a:r>
              <a:rPr lang="en-US" dirty="0" smtClean="0"/>
              <a:t>Communist Revolution in Vietnam</a:t>
            </a:r>
          </a:p>
          <a:p>
            <a:pPr lvl="1"/>
            <a:r>
              <a:rPr lang="en-US" dirty="0" smtClean="0"/>
              <a:t>Same situation as Korea started</a:t>
            </a:r>
          </a:p>
          <a:p>
            <a:pPr lvl="2"/>
            <a:r>
              <a:rPr lang="en-US" dirty="0" smtClean="0"/>
              <a:t>RED ideas leaking in from China</a:t>
            </a:r>
          </a:p>
          <a:p>
            <a:pPr lvl="2"/>
            <a:r>
              <a:rPr lang="en-US" dirty="0" smtClean="0"/>
              <a:t>US sends $$, but not troops</a:t>
            </a:r>
          </a:p>
          <a:p>
            <a:pPr lvl="2"/>
            <a:r>
              <a:rPr lang="en-US" dirty="0" smtClean="0"/>
              <a:t>Split country Communist North and Democratic South</a:t>
            </a:r>
          </a:p>
          <a:p>
            <a:pPr lvl="2"/>
            <a:r>
              <a:rPr lang="en-US" dirty="0" smtClean="0"/>
              <a:t>See where this is going!?!</a:t>
            </a:r>
          </a:p>
          <a:p>
            <a:pPr lvl="1"/>
            <a:r>
              <a:rPr lang="en-US" dirty="0" smtClean="0"/>
              <a:t>Leads to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Domino Theory</a:t>
            </a:r>
            <a:r>
              <a:rPr lang="en-US" dirty="0" smtClean="0"/>
              <a:t>- one nation in region falls to Communism, leads to another, and another, etc.</a:t>
            </a:r>
          </a:p>
          <a:p>
            <a:pPr lvl="2"/>
            <a:r>
              <a:rPr lang="en-US" dirty="0" smtClean="0"/>
              <a:t>Pretty soon whole world will be Communist!</a:t>
            </a:r>
          </a:p>
          <a:p>
            <a:r>
              <a:rPr lang="en-US" dirty="0" smtClean="0"/>
              <a:t>Cuba becomes Communist</a:t>
            </a:r>
          </a:p>
          <a:p>
            <a:pPr lvl="1"/>
            <a:r>
              <a:rPr lang="en-US" dirty="0" smtClean="0"/>
              <a:t>Fidel Castro leads revolution</a:t>
            </a:r>
          </a:p>
          <a:p>
            <a:pPr lvl="1"/>
            <a:r>
              <a:rPr lang="en-US" dirty="0" smtClean="0"/>
              <a:t>Promises democracy, but chooses Communism instead</a:t>
            </a:r>
          </a:p>
          <a:p>
            <a:pPr lvl="1"/>
            <a:r>
              <a:rPr lang="en-US" dirty="0" smtClean="0"/>
              <a:t>Now, Communist country 90 miles off coast of USA!!!</a:t>
            </a:r>
          </a:p>
          <a:p>
            <a:r>
              <a:rPr lang="en-US" dirty="0" smtClean="0"/>
              <a:t>Changes in USSR</a:t>
            </a:r>
          </a:p>
          <a:p>
            <a:pPr lvl="1"/>
            <a:r>
              <a:rPr lang="en-US" dirty="0" smtClean="0"/>
              <a:t>When Stalin Dies…</a:t>
            </a:r>
          </a:p>
          <a:p>
            <a:pPr lvl="2"/>
            <a:r>
              <a:rPr lang="en-US" dirty="0" smtClean="0"/>
              <a:t>Nikita Khrushchev takes over</a:t>
            </a:r>
          </a:p>
          <a:p>
            <a:pPr lvl="2"/>
            <a:r>
              <a:rPr lang="en-US" dirty="0" smtClean="0"/>
              <a:t>Calmer head than Stain</a:t>
            </a:r>
          </a:p>
          <a:p>
            <a:pPr lvl="2"/>
            <a:r>
              <a:rPr lang="en-US" dirty="0" smtClean="0"/>
              <a:t>Hopes for Peace b/t 2 Nations</a:t>
            </a:r>
          </a:p>
          <a:p>
            <a:pPr lvl="2"/>
            <a:r>
              <a:rPr lang="en-US" dirty="0" smtClean="0"/>
              <a:t>Leads to Peace Summit</a:t>
            </a:r>
          </a:p>
          <a:p>
            <a:pPr lvl="3"/>
            <a:r>
              <a:rPr lang="en-US" dirty="0" smtClean="0"/>
              <a:t>But…</a:t>
            </a:r>
          </a:p>
          <a:p>
            <a:pPr lvl="3"/>
            <a:r>
              <a:rPr lang="en-US" dirty="0" smtClean="0"/>
              <a:t>USSR catches and shoots down USA’s U-2 Spy Plane that was spying on Soviets</a:t>
            </a:r>
          </a:p>
          <a:p>
            <a:pPr lvl="3"/>
            <a:r>
              <a:rPr lang="en-US" dirty="0" smtClean="0"/>
              <a:t>Peace Summit Ends next day!!!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buzzle.com/img/articleImages/598300-1612-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57607" cy="68580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6470542" y="152400"/>
            <a:ext cx="2667000" cy="1600200"/>
            <a:chOff x="6553200" y="0"/>
            <a:chExt cx="2667000" cy="1600200"/>
          </a:xfrm>
        </p:grpSpPr>
        <p:sp>
          <p:nvSpPr>
            <p:cNvPr id="8" name="Explosion 2 7"/>
            <p:cNvSpPr/>
            <p:nvPr/>
          </p:nvSpPr>
          <p:spPr>
            <a:xfrm>
              <a:off x="6553200" y="0"/>
              <a:ext cx="2667000" cy="1600200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4200" y="685800"/>
              <a:ext cx="1905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6.) Explain!!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2920" y="5486400"/>
            <a:ext cx="8183880" cy="1051560"/>
          </a:xfrm>
        </p:spPr>
        <p:txBody>
          <a:bodyPr/>
          <a:lstStyle/>
          <a:p>
            <a:r>
              <a:rPr lang="en-US" dirty="0" smtClean="0"/>
              <a:t>Booming Economy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86200" y="530352"/>
            <a:ext cx="4801080" cy="587044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After WW@- experts said US economy would level off or even drop</a:t>
            </a:r>
          </a:p>
          <a:p>
            <a:pPr lvl="1"/>
            <a:r>
              <a:rPr lang="en-US" dirty="0" smtClean="0"/>
              <a:t>Why?</a:t>
            </a:r>
          </a:p>
          <a:p>
            <a:pPr lvl="2"/>
            <a:r>
              <a:rPr lang="en-US" dirty="0" smtClean="0"/>
              <a:t>Decline in war goods production</a:t>
            </a:r>
          </a:p>
          <a:p>
            <a:r>
              <a:rPr lang="en-US" dirty="0" smtClean="0"/>
              <a:t>In reality…</a:t>
            </a:r>
          </a:p>
          <a:p>
            <a:pPr lvl="1"/>
            <a:r>
              <a:rPr lang="en-US" dirty="0" smtClean="0"/>
              <a:t>Economy Increases by Over 250%!!!</a:t>
            </a:r>
          </a:p>
          <a:p>
            <a:pPr lvl="2"/>
            <a:r>
              <a:rPr lang="en-US" dirty="0" smtClean="0"/>
              <a:t>Cold War</a:t>
            </a:r>
          </a:p>
          <a:p>
            <a:pPr lvl="2"/>
            <a:r>
              <a:rPr lang="en-US" dirty="0" smtClean="0"/>
              <a:t>Arms Race</a:t>
            </a:r>
          </a:p>
          <a:p>
            <a:pPr lvl="2"/>
            <a:r>
              <a:rPr lang="en-US" dirty="0" smtClean="0"/>
              <a:t>Space Race</a:t>
            </a:r>
          </a:p>
          <a:p>
            <a:pPr lvl="2"/>
            <a:r>
              <a:rPr lang="en-US" dirty="0" smtClean="0"/>
              <a:t>Increase in Social Programs</a:t>
            </a:r>
          </a:p>
          <a:p>
            <a:pPr lvl="2"/>
            <a:r>
              <a:rPr lang="en-US" dirty="0" smtClean="0"/>
              <a:t>Housing </a:t>
            </a:r>
          </a:p>
          <a:p>
            <a:pPr lvl="2"/>
            <a:r>
              <a:rPr lang="en-US" dirty="0" smtClean="0"/>
              <a:t>Schools</a:t>
            </a:r>
          </a:p>
          <a:p>
            <a:pPr lvl="2"/>
            <a:r>
              <a:rPr lang="en-US" dirty="0" smtClean="0"/>
              <a:t>Welfare</a:t>
            </a:r>
          </a:p>
          <a:p>
            <a:pPr lvl="2"/>
            <a:r>
              <a:rPr lang="en-US" dirty="0" smtClean="0"/>
              <a:t>Highways</a:t>
            </a:r>
          </a:p>
          <a:p>
            <a:pPr lvl="2"/>
            <a:r>
              <a:rPr lang="en-US" dirty="0" smtClean="0"/>
              <a:t>Etc.</a:t>
            </a:r>
          </a:p>
          <a:p>
            <a:r>
              <a:rPr lang="en-US" dirty="0" smtClean="0"/>
              <a:t>Technology Advancements Help Too!</a:t>
            </a:r>
          </a:p>
          <a:p>
            <a:pPr lvl="1"/>
            <a:r>
              <a:rPr lang="en-US" dirty="0" smtClean="0"/>
              <a:t>New technology &amp; production methods result in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productivity</a:t>
            </a:r>
          </a:p>
          <a:p>
            <a:pPr lvl="2"/>
            <a:r>
              <a:rPr lang="en-US" dirty="0" smtClean="0"/>
              <a:t>Ability to produce more w/ same amount of workers</a:t>
            </a:r>
          </a:p>
          <a:p>
            <a:pPr lvl="1"/>
            <a:r>
              <a:rPr lang="en-US" dirty="0" smtClean="0"/>
              <a:t>Birth of Computer</a:t>
            </a:r>
          </a:p>
          <a:p>
            <a:pPr lvl="2"/>
            <a:r>
              <a:rPr lang="en-US" dirty="0" smtClean="0"/>
              <a:t>Early versions were HUGE!!!</a:t>
            </a:r>
          </a:p>
          <a:p>
            <a:pPr lvl="2"/>
            <a:r>
              <a:rPr lang="en-US" dirty="0" smtClean="0"/>
              <a:t>Weighed b/t 2,500-4,000 lbs!!!</a:t>
            </a:r>
          </a:p>
          <a:p>
            <a:pPr lvl="2"/>
            <a:r>
              <a:rPr lang="en-US" dirty="0" smtClean="0"/>
              <a:t>By 1955- Become leader in new technology</a:t>
            </a:r>
          </a:p>
          <a:p>
            <a:r>
              <a:rPr lang="en-US" dirty="0" smtClean="0"/>
              <a:t>Higher Incomes</a:t>
            </a:r>
          </a:p>
          <a:p>
            <a:pPr lvl="1"/>
            <a:r>
              <a:rPr lang="en-US" dirty="0" smtClean="0"/>
              <a:t>Economic BOOM raises standard of living</a:t>
            </a:r>
          </a:p>
          <a:p>
            <a:pPr lvl="2"/>
            <a:r>
              <a:rPr lang="en-US" dirty="0" smtClean="0"/>
              <a:t>Measures overall wealth and quality of life</a:t>
            </a:r>
          </a:p>
          <a:p>
            <a:pPr lvl="1"/>
            <a:r>
              <a:rPr lang="en-US" dirty="0" smtClean="0"/>
              <a:t>b/t 1945-1960 standard of living literally doubles!</a:t>
            </a:r>
          </a:p>
          <a:p>
            <a:pPr lvl="2"/>
            <a:r>
              <a:rPr lang="en-US" dirty="0" smtClean="0"/>
              <a:t>By 1959- USA has highest standard of living in the world!!!</a:t>
            </a:r>
          </a:p>
          <a:p>
            <a:endParaRPr lang="en-US" dirty="0"/>
          </a:p>
        </p:txBody>
      </p:sp>
      <p:pic>
        <p:nvPicPr>
          <p:cNvPr id="8194" name="Picture 2" descr="http://www.clipartbest.com/cliparts/RTA/6Ga/RTA6GaeG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937" y="1783080"/>
            <a:ext cx="3299263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543</TotalTime>
  <Words>1494</Words>
  <Application>Microsoft Office PowerPoint</Application>
  <PresentationFormat>On-screen Show (4:3)</PresentationFormat>
  <Paragraphs>258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Verdana</vt:lpstr>
      <vt:lpstr>Wingdings 2</vt:lpstr>
      <vt:lpstr>Aspect</vt:lpstr>
      <vt:lpstr>Warm-Up</vt:lpstr>
      <vt:lpstr>The Post-War Years: 1945-1959</vt:lpstr>
      <vt:lpstr>Republicans Take Back White House</vt:lpstr>
      <vt:lpstr>Bring the Nation Closer; While Making It Bigger!?!</vt:lpstr>
      <vt:lpstr>I Still Like Ike</vt:lpstr>
      <vt:lpstr>Ike &amp; the Cold War</vt:lpstr>
      <vt:lpstr>The SPACE Race</vt:lpstr>
      <vt:lpstr>Foreign Policy Issues</vt:lpstr>
      <vt:lpstr>Booming Economy</vt:lpstr>
      <vt:lpstr>The Baby Boom</vt:lpstr>
      <vt:lpstr>New American Culture</vt:lpstr>
      <vt:lpstr>Exit Ticket: Analogies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kristopher.wazaney</dc:creator>
  <cp:lastModifiedBy>Wazaney, Kristopher J.</cp:lastModifiedBy>
  <cp:revision>49</cp:revision>
  <dcterms:created xsi:type="dcterms:W3CDTF">2015-04-14T13:13:44Z</dcterms:created>
  <dcterms:modified xsi:type="dcterms:W3CDTF">2016-04-13T18:58:24Z</dcterms:modified>
</cp:coreProperties>
</file>