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7" r:id="rId3"/>
    <p:sldId id="258" r:id="rId4"/>
    <p:sldId id="257" r:id="rId5"/>
    <p:sldId id="259" r:id="rId6"/>
    <p:sldId id="260" r:id="rId7"/>
    <p:sldId id="261" r:id="rId8"/>
    <p:sldId id="262" r:id="rId9"/>
    <p:sldId id="263" r:id="rId10"/>
    <p:sldId id="264"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2" d="100"/>
          <a:sy n="62" d="100"/>
        </p:scale>
        <p:origin x="16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3F3F6-5DE9-47B6-B545-B16D367BA288}" type="datetimeFigureOut">
              <a:rPr lang="en-US" smtClean="0"/>
              <a:t>4/26/2016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0D022-D6A0-44DF-8E4C-46D45D66D0F4}" type="slidenum">
              <a:rPr lang="en-US" smtClean="0"/>
              <a:t>‹#›</a:t>
            </a:fld>
            <a:endParaRPr lang="en-US"/>
          </a:p>
        </p:txBody>
      </p:sp>
    </p:spTree>
    <p:extLst>
      <p:ext uri="{BB962C8B-B14F-4D97-AF65-F5344CB8AC3E}">
        <p14:creationId xmlns:p14="http://schemas.microsoft.com/office/powerpoint/2010/main" val="134742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Brown v. BOE</a:t>
            </a:r>
            <a:r>
              <a:rPr lang="en-US" baseline="0" dirty="0" smtClean="0"/>
              <a:t> (5:00)</a:t>
            </a:r>
            <a:endParaRPr lang="en-US" dirty="0"/>
          </a:p>
        </p:txBody>
      </p:sp>
      <p:sp>
        <p:nvSpPr>
          <p:cNvPr id="4" name="Slide Number Placeholder 3"/>
          <p:cNvSpPr>
            <a:spLocks noGrp="1"/>
          </p:cNvSpPr>
          <p:nvPr>
            <p:ph type="sldNum" sz="quarter" idx="10"/>
          </p:nvPr>
        </p:nvSpPr>
        <p:spPr/>
        <p:txBody>
          <a:bodyPr/>
          <a:lstStyle/>
          <a:p>
            <a:fld id="{26A0D022-D6A0-44DF-8E4C-46D45D66D0F4}" type="slidenum">
              <a:rPr lang="en-US" smtClean="0"/>
              <a:t>3</a:t>
            </a:fld>
            <a:endParaRPr lang="en-US"/>
          </a:p>
        </p:txBody>
      </p:sp>
    </p:spTree>
    <p:extLst>
      <p:ext uri="{BB962C8B-B14F-4D97-AF65-F5344CB8AC3E}">
        <p14:creationId xmlns:p14="http://schemas.microsoft.com/office/powerpoint/2010/main" val="127370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Rock 9 (3:41)</a:t>
            </a:r>
          </a:p>
          <a:p>
            <a:r>
              <a:rPr lang="en-US" dirty="0" smtClean="0"/>
              <a:t>Rosa</a:t>
            </a:r>
            <a:r>
              <a:rPr lang="en-US" baseline="0" dirty="0" smtClean="0"/>
              <a:t> Parks Mini-Bio (4:40)</a:t>
            </a:r>
            <a:endParaRPr lang="en-US" dirty="0"/>
          </a:p>
        </p:txBody>
      </p:sp>
      <p:sp>
        <p:nvSpPr>
          <p:cNvPr id="4" name="Slide Number Placeholder 3"/>
          <p:cNvSpPr>
            <a:spLocks noGrp="1"/>
          </p:cNvSpPr>
          <p:nvPr>
            <p:ph type="sldNum" sz="quarter" idx="10"/>
          </p:nvPr>
        </p:nvSpPr>
        <p:spPr/>
        <p:txBody>
          <a:bodyPr/>
          <a:lstStyle/>
          <a:p>
            <a:fld id="{26A0D022-D6A0-44DF-8E4C-46D45D66D0F4}" type="slidenum">
              <a:rPr lang="en-US" smtClean="0"/>
              <a:t>4</a:t>
            </a:fld>
            <a:endParaRPr lang="en-US"/>
          </a:p>
        </p:txBody>
      </p:sp>
    </p:spTree>
    <p:extLst>
      <p:ext uri="{BB962C8B-B14F-4D97-AF65-F5344CB8AC3E}">
        <p14:creationId xmlns:p14="http://schemas.microsoft.com/office/powerpoint/2010/main" val="113117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Woolworth Lunch Counter (6:11)</a:t>
            </a:r>
            <a:endParaRPr lang="en-US" dirty="0"/>
          </a:p>
        </p:txBody>
      </p:sp>
      <p:sp>
        <p:nvSpPr>
          <p:cNvPr id="4" name="Slide Number Placeholder 3"/>
          <p:cNvSpPr>
            <a:spLocks noGrp="1"/>
          </p:cNvSpPr>
          <p:nvPr>
            <p:ph type="sldNum" sz="quarter" idx="10"/>
          </p:nvPr>
        </p:nvSpPr>
        <p:spPr/>
        <p:txBody>
          <a:bodyPr/>
          <a:lstStyle/>
          <a:p>
            <a:fld id="{26A0D022-D6A0-44DF-8E4C-46D45D66D0F4}" type="slidenum">
              <a:rPr lang="en-US" smtClean="0"/>
              <a:t>5</a:t>
            </a:fld>
            <a:endParaRPr lang="en-US"/>
          </a:p>
        </p:txBody>
      </p:sp>
    </p:spTree>
    <p:extLst>
      <p:ext uri="{BB962C8B-B14F-4D97-AF65-F5344CB8AC3E}">
        <p14:creationId xmlns:p14="http://schemas.microsoft.com/office/powerpoint/2010/main" val="402363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Innocent</a:t>
            </a:r>
            <a:r>
              <a:rPr lang="en-US" baseline="0" dirty="0" smtClean="0"/>
              <a:t> Forrest Gump (1:49)</a:t>
            </a:r>
            <a:endParaRPr lang="en-US" dirty="0"/>
          </a:p>
        </p:txBody>
      </p:sp>
      <p:sp>
        <p:nvSpPr>
          <p:cNvPr id="4" name="Slide Number Placeholder 3"/>
          <p:cNvSpPr>
            <a:spLocks noGrp="1"/>
          </p:cNvSpPr>
          <p:nvPr>
            <p:ph type="sldNum" sz="quarter" idx="10"/>
          </p:nvPr>
        </p:nvSpPr>
        <p:spPr/>
        <p:txBody>
          <a:bodyPr/>
          <a:lstStyle/>
          <a:p>
            <a:fld id="{26A0D022-D6A0-44DF-8E4C-46D45D66D0F4}" type="slidenum">
              <a:rPr lang="en-US" smtClean="0"/>
              <a:t>6</a:t>
            </a:fld>
            <a:endParaRPr lang="en-US"/>
          </a:p>
        </p:txBody>
      </p:sp>
    </p:spTree>
    <p:extLst>
      <p:ext uri="{BB962C8B-B14F-4D97-AF65-F5344CB8AC3E}">
        <p14:creationId xmlns:p14="http://schemas.microsoft.com/office/powerpoint/2010/main" val="307182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History Specials: King Leads the March on Washington (3:21)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Bet You Didn't Know: March on Washington (2:33)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A0D022-D6A0-44DF-8E4C-46D45D66D0F4}" type="slidenum">
              <a:rPr lang="en-US" smtClean="0"/>
              <a:t>7</a:t>
            </a:fld>
            <a:endParaRPr lang="en-US"/>
          </a:p>
        </p:txBody>
      </p:sp>
    </p:spTree>
    <p:extLst>
      <p:ext uri="{BB962C8B-B14F-4D97-AF65-F5344CB8AC3E}">
        <p14:creationId xmlns:p14="http://schemas.microsoft.com/office/powerpoint/2010/main" val="2600565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Crimes of the century: MLK assassination (5:59)</a:t>
            </a:r>
          </a:p>
          <a:p>
            <a:endParaRPr lang="en-US" dirty="0"/>
          </a:p>
        </p:txBody>
      </p:sp>
      <p:sp>
        <p:nvSpPr>
          <p:cNvPr id="4" name="Slide Number Placeholder 3"/>
          <p:cNvSpPr>
            <a:spLocks noGrp="1"/>
          </p:cNvSpPr>
          <p:nvPr>
            <p:ph type="sldNum" sz="quarter" idx="10"/>
          </p:nvPr>
        </p:nvSpPr>
        <p:spPr/>
        <p:txBody>
          <a:bodyPr/>
          <a:lstStyle/>
          <a:p>
            <a:fld id="{26A0D022-D6A0-44DF-8E4C-46D45D66D0F4}" type="slidenum">
              <a:rPr lang="en-US" smtClean="0"/>
              <a:t>10</a:t>
            </a:fld>
            <a:endParaRPr lang="en-US"/>
          </a:p>
        </p:txBody>
      </p:sp>
    </p:spTree>
    <p:extLst>
      <p:ext uri="{BB962C8B-B14F-4D97-AF65-F5344CB8AC3E}">
        <p14:creationId xmlns:p14="http://schemas.microsoft.com/office/powerpoint/2010/main" val="1666977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Freeform 11"/>
          <p:cNvSpPr/>
          <p:nvPr/>
        </p:nvSpPr>
        <p:spPr>
          <a:xfrm>
            <a:off x="-11907" y="3"/>
            <a:ext cx="8762858"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1" y="4282260"/>
            <a:ext cx="8496943"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3"/>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49"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662656"/>
            <a:ext cx="7316390" cy="2766528"/>
          </a:xfrm>
        </p:spPr>
        <p:txBody>
          <a:bodyPr anchor="b">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737298" y="3505212"/>
            <a:ext cx="7316390" cy="550333"/>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711407" y="4578463"/>
            <a:ext cx="4607740" cy="1163112"/>
          </a:xfrm>
        </p:spPr>
        <p:txBody>
          <a:bodyPr/>
          <a:lstStyle>
            <a:lvl1pPr algn="ctr">
              <a:defRPr sz="4050">
                <a:solidFill>
                  <a:schemeClr val="accent1">
                    <a:lumMod val="50000"/>
                  </a:schemeClr>
                </a:solidFill>
              </a:defRPr>
            </a:lvl1pPr>
          </a:lstStyle>
          <a:p>
            <a:fld id="{F7AFFB9B-9FB8-469E-96F9-4D32314110B6}" type="datetimeFigureOut">
              <a:rPr lang="en-US" dirty="0"/>
              <a:t>4/26/2016</a:t>
            </a:fld>
            <a:endParaRPr lang="en-US" dirty="0"/>
          </a:p>
        </p:txBody>
      </p:sp>
      <p:sp>
        <p:nvSpPr>
          <p:cNvPr id="5" name="Footer Placeholder 4"/>
          <p:cNvSpPr>
            <a:spLocks noGrp="1"/>
          </p:cNvSpPr>
          <p:nvPr>
            <p:ph type="ftr" sz="quarter" idx="11"/>
          </p:nvPr>
        </p:nvSpPr>
        <p:spPr>
          <a:xfrm rot="21420000">
            <a:off x="-4169" y="4883024"/>
            <a:ext cx="3035429" cy="1195538"/>
          </a:xfrm>
        </p:spPr>
        <p:txBody>
          <a:bodyPr vert="horz" lIns="91440" tIns="45720" rIns="91440" bIns="45720" rtlCol="0" anchor="ctr"/>
          <a:lstStyle>
            <a:lvl1pPr algn="r">
              <a:defRPr lang="en-US" sz="4050" dirty="0"/>
            </a:lvl1pPr>
          </a:lstStyle>
          <a:p>
            <a:endParaRPr lang="en-US" dirty="0"/>
          </a:p>
        </p:txBody>
      </p:sp>
      <p:sp>
        <p:nvSpPr>
          <p:cNvPr id="6" name="Slide Number Placeholder 5"/>
          <p:cNvSpPr>
            <a:spLocks noGrp="1"/>
          </p:cNvSpPr>
          <p:nvPr>
            <p:ph type="sldNum" sz="quarter" idx="12"/>
          </p:nvPr>
        </p:nvSpPr>
        <p:spPr>
          <a:xfrm rot="21420000">
            <a:off x="7388818" y="3832648"/>
            <a:ext cx="680390" cy="498470"/>
          </a:xfrm>
        </p:spPr>
        <p:txBody>
          <a:bodyPr/>
          <a:lstStyle>
            <a:lvl1pPr>
              <a:defRPr sz="18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3166039"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4106333"/>
            <a:ext cx="7796031" cy="58884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2" y="685802"/>
            <a:ext cx="7794385" cy="319490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685803"/>
            <a:ext cx="7797677" cy="3194903"/>
          </a:xfrm>
        </p:spPr>
        <p:txBody>
          <a:bodyPr anchor="ctr">
            <a:normAutofit/>
          </a:bodyPr>
          <a:lstStyle>
            <a:lvl1pPr algn="ct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6" y="4106333"/>
            <a:ext cx="7796047" cy="1273606"/>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300" y="685800"/>
            <a:ext cx="7143765" cy="2916704"/>
          </a:xfrm>
        </p:spPr>
        <p:txBody>
          <a:bodyPr anchor="ctr">
            <a:normAutofit/>
          </a:bodyPr>
          <a:lstStyle>
            <a:lvl1pPr algn="ct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9" y="3610032"/>
            <a:ext cx="6500967" cy="377768"/>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514351" y="89262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854812" y="292282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7"/>
            <a:ext cx="7796030" cy="2511835"/>
          </a:xfrm>
        </p:spPr>
        <p:txBody>
          <a:bodyPr anchor="b">
            <a:normAutofit/>
          </a:bodyPr>
          <a:lstStyle>
            <a:lvl1pPr algn="l">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3"/>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3"/>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8"/>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90"/>
            <a:ext cx="2482596" cy="98529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8"/>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176999" y="4389286"/>
            <a:ext cx="2482596" cy="98530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7" y="685803"/>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2" y="685803"/>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3"/>
            <a:ext cx="7796030" cy="3193487"/>
          </a:xfrm>
        </p:spPr>
        <p:txBody>
          <a:bodyPr anchor="b">
            <a:normAutofit/>
          </a:bodyPr>
          <a:lstStyle>
            <a:lvl1pPr algn="l">
              <a:defRPr sz="405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9"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8768" y="2063396"/>
            <a:ext cx="3642119"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645" y="2063396"/>
            <a:ext cx="3648368"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Content Placeholder 5"/>
          <p:cNvSpPr>
            <a:spLocks noGrp="1"/>
          </p:cNvSpPr>
          <p:nvPr>
            <p:ph sz="quarter" idx="14"/>
          </p:nvPr>
        </p:nvSpPr>
        <p:spPr>
          <a:xfrm>
            <a:off x="4495478"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27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1" y="685803"/>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3" y="2709055"/>
            <a:ext cx="3095146" cy="2665533"/>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758977" cy="2023252"/>
          </a:xfrm>
        </p:spPr>
        <p:txBody>
          <a:bodyPr anchor="b">
            <a:normAutofit/>
          </a:bodyPr>
          <a:lstStyle>
            <a:lvl1pPr algn="ctr">
              <a:defRPr sz="27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11771" y="3"/>
            <a:ext cx="2698610" cy="507153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52" y="2709054"/>
            <a:ext cx="4758976" cy="2362481"/>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7" y="3"/>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685803"/>
            <a:ext cx="779766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400" cap="all" baseline="0">
                <a:solidFill>
                  <a:schemeClr val="accent1">
                    <a:lumMod val="50000"/>
                  </a:schemeClr>
                </a:solidFill>
              </a:defRPr>
            </a:lvl1pPr>
          </a:lstStyle>
          <a:p>
            <a:fld id="{C35BB1C6-BF8F-4481-8AB2-603A1C8A906A}" type="datetimeFigureOut">
              <a:rPr lang="en-US" dirty="0"/>
              <a:t>4/26/2016</a:t>
            </a:fld>
            <a:endParaRPr lang="en-US" dirty="0"/>
          </a:p>
        </p:txBody>
      </p:sp>
      <p:sp>
        <p:nvSpPr>
          <p:cNvPr id="5" name="Footer Placeholder 4"/>
          <p:cNvSpPr>
            <a:spLocks noGrp="1"/>
          </p:cNvSpPr>
          <p:nvPr>
            <p:ph type="ftr" sz="quarter" idx="3"/>
          </p:nvPr>
        </p:nvSpPr>
        <p:spPr>
          <a:xfrm>
            <a:off x="514352" y="5757334"/>
            <a:ext cx="4124789" cy="498470"/>
          </a:xfrm>
          <a:prstGeom prst="rect">
            <a:avLst/>
          </a:prstGeom>
        </p:spPr>
        <p:txBody>
          <a:bodyPr vert="horz" lIns="91440" tIns="45720" rIns="91440" bIns="45720" rtlCol="0" anchor="ctr"/>
          <a:lstStyle>
            <a:lvl1pPr algn="l">
              <a:defRPr sz="24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4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685800" rtl="0" eaLnBrk="1" latinLnBrk="0" hangingPunct="1">
        <a:lnSpc>
          <a:spcPct val="90000"/>
        </a:lnSpc>
        <a:spcBef>
          <a:spcPct val="0"/>
        </a:spcBef>
        <a:buNone/>
        <a:defRPr sz="4050" kern="1200" cap="all" baseline="0">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60000"/>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hyperlink" Target="https://www.youtube.com/watch?v=O0TuBG_rSGM" TargetMode="Externa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Plessy_v._Ferguson" TargetMode="External"/><Relationship Id="rId13" Type="http://schemas.openxmlformats.org/officeDocument/2006/relationships/hyperlink" Target="http://en.wikipedia.org/wiki/Reconstruction_Era" TargetMode="External"/><Relationship Id="rId3" Type="http://schemas.openxmlformats.org/officeDocument/2006/relationships/hyperlink" Target="http://en.wikipedia.org/wiki/Racial_segregation_in_the_United_States" TargetMode="External"/><Relationship Id="rId7" Type="http://schemas.openxmlformats.org/officeDocument/2006/relationships/hyperlink" Target="http://en.wikipedia.org/wiki/Separate_but_equal#cite_note-1" TargetMode="External"/><Relationship Id="rId12" Type="http://schemas.openxmlformats.org/officeDocument/2006/relationships/hyperlink" Target="http://en.wikipedia.org/wiki/Civil_liberties" TargetMode="External"/><Relationship Id="rId2" Type="http://schemas.openxmlformats.org/officeDocument/2006/relationships/hyperlink" Target="http://en.wikipedia.org/wiki/United_States_constitutional_law" TargetMode="External"/><Relationship Id="rId1" Type="http://schemas.openxmlformats.org/officeDocument/2006/relationships/slideLayout" Target="../slideLayouts/slideLayout2.xml"/><Relationship Id="rId6" Type="http://schemas.openxmlformats.org/officeDocument/2006/relationships/hyperlink" Target="http://en.wikipedia.org/wiki/Race_in_the_United_States" TargetMode="External"/><Relationship Id="rId11" Type="http://schemas.openxmlformats.org/officeDocument/2006/relationships/hyperlink" Target="http://en.wikipedia.org/wiki/Civil_rights" TargetMode="External"/><Relationship Id="rId5" Type="http://schemas.openxmlformats.org/officeDocument/2006/relationships/hyperlink" Target="http://en.wikipedia.org/wiki/United_States_Constitution" TargetMode="External"/><Relationship Id="rId15" Type="http://schemas.openxmlformats.org/officeDocument/2006/relationships/hyperlink" Target="http://en.wikipedia.org/wiki/Brown_v._Board_of_Education" TargetMode="External"/><Relationship Id="rId10" Type="http://schemas.openxmlformats.org/officeDocument/2006/relationships/hyperlink" Target="http://en.wikipedia.org/wiki/Black_Codes_(United_States)" TargetMode="External"/><Relationship Id="rId4" Type="http://schemas.openxmlformats.org/officeDocument/2006/relationships/hyperlink" Target="http://en.wikipedia.org/wiki/Fourteenth_Amendment_to_the_United_States_Constitution" TargetMode="External"/><Relationship Id="rId9" Type="http://schemas.openxmlformats.org/officeDocument/2006/relationships/hyperlink" Target="http://en.wikipedia.org/wiki/Jim_Crow_laws" TargetMode="External"/><Relationship Id="rId14" Type="http://schemas.openxmlformats.org/officeDocument/2006/relationships/hyperlink" Target="http://en.wikipedia.org/wiki/United_States_Supreme_Cou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www.youtube.com/watch?v=TTGHLdr-ia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youtube.com/watch?v=oodolEmUg2g" TargetMode="External"/><Relationship Id="rId7" Type="http://schemas.openxmlformats.org/officeDocument/2006/relationships/hyperlink" Target="https://www.youtube.com/watch?v=v8A9gvb5Fh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hyperlink" Target="https://www.youtube.com/watch?v=Xbbcjn4d1cE" TargetMode="Externa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5IzGNm7n9wI"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0wDU-oYQN04"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hyperlink" Target="https://www.youtube.com/watch?v=qjL1E3R9dF4"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1960’s</a:t>
            </a:r>
            <a:endParaRPr lang="en-US" dirty="0"/>
          </a:p>
        </p:txBody>
      </p:sp>
      <p:sp>
        <p:nvSpPr>
          <p:cNvPr id="3" name="Subtitle 2"/>
          <p:cNvSpPr>
            <a:spLocks noGrp="1"/>
          </p:cNvSpPr>
          <p:nvPr>
            <p:ph type="subTitle" idx="1"/>
          </p:nvPr>
        </p:nvSpPr>
        <p:spPr/>
        <p:txBody>
          <a:bodyPr/>
          <a:lstStyle/>
          <a:p>
            <a:r>
              <a:rPr lang="en-US" dirty="0" smtClean="0"/>
              <a:t>11-6: </a:t>
            </a:r>
            <a:r>
              <a:rPr lang="en-US" dirty="0" smtClean="0"/>
              <a:t>The Civil Rights Era</a:t>
            </a:r>
            <a:endParaRPr lang="en-US" dirty="0"/>
          </a:p>
        </p:txBody>
      </p:sp>
    </p:spTree>
    <p:extLst>
      <p:ext uri="{BB962C8B-B14F-4D97-AF65-F5344CB8AC3E}">
        <p14:creationId xmlns:p14="http://schemas.microsoft.com/office/powerpoint/2010/main" val="1662339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978" y="5634586"/>
            <a:ext cx="7797662" cy="868605"/>
          </a:xfrm>
        </p:spPr>
        <p:txBody>
          <a:bodyPr/>
          <a:lstStyle/>
          <a:p>
            <a:r>
              <a:rPr lang="en-US" dirty="0" smtClean="0">
                <a:solidFill>
                  <a:schemeClr val="bg1"/>
                </a:solidFill>
              </a:rPr>
              <a:t>Hero has fallen</a:t>
            </a:r>
            <a:endParaRPr lang="en-US" dirty="0">
              <a:solidFill>
                <a:schemeClr val="bg1"/>
              </a:solidFill>
            </a:endParaRPr>
          </a:p>
        </p:txBody>
      </p:sp>
      <p:sp>
        <p:nvSpPr>
          <p:cNvPr id="6" name="Content Placeholder 5"/>
          <p:cNvSpPr>
            <a:spLocks noGrp="1"/>
          </p:cNvSpPr>
          <p:nvPr>
            <p:ph sz="quarter" idx="14"/>
          </p:nvPr>
        </p:nvSpPr>
        <p:spPr>
          <a:xfrm>
            <a:off x="4495478" y="0"/>
            <a:ext cx="4305621" cy="5634586"/>
          </a:xfrm>
        </p:spPr>
        <p:txBody>
          <a:bodyPr/>
          <a:lstStyle/>
          <a:p>
            <a:r>
              <a:rPr lang="en-US" dirty="0" smtClean="0"/>
              <a:t>4 April 1968</a:t>
            </a:r>
          </a:p>
          <a:p>
            <a:pPr lvl="1"/>
            <a:r>
              <a:rPr lang="en-US" dirty="0" smtClean="0"/>
              <a:t>Racial tension gets worse</a:t>
            </a:r>
          </a:p>
          <a:p>
            <a:pPr lvl="1"/>
            <a:r>
              <a:rPr lang="en-US" dirty="0" smtClean="0"/>
              <a:t>Memphis, TN</a:t>
            </a:r>
          </a:p>
          <a:p>
            <a:r>
              <a:rPr lang="en-US" dirty="0" smtClean="0"/>
              <a:t>Dr. Martin Luther king jr. assassinated!!!</a:t>
            </a:r>
          </a:p>
          <a:p>
            <a:pPr lvl="1"/>
            <a:r>
              <a:rPr lang="en-US" dirty="0" smtClean="0"/>
              <a:t>Assassin- James Earl Ray</a:t>
            </a:r>
          </a:p>
          <a:p>
            <a:pPr lvl="1"/>
            <a:r>
              <a:rPr lang="en-US" dirty="0" smtClean="0"/>
              <a:t>Death sets off riots in 100+ cities!!</a:t>
            </a:r>
          </a:p>
          <a:p>
            <a:pPr lvl="2"/>
            <a:r>
              <a:rPr lang="en-US" dirty="0" smtClean="0"/>
              <a:t>Irony ? !?</a:t>
            </a:r>
          </a:p>
          <a:p>
            <a:pPr lvl="1"/>
            <a:r>
              <a:rPr lang="en-US" dirty="0" smtClean="0"/>
              <a:t>1,000’s attend funeral, millions watch on TV</a:t>
            </a:r>
          </a:p>
          <a:p>
            <a:pPr lvl="2"/>
            <a:r>
              <a:rPr lang="en-US" dirty="0" smtClean="0"/>
              <a:t>Night b4 death says…</a:t>
            </a:r>
          </a:p>
          <a:p>
            <a:pPr marL="0" indent="0">
              <a:buNone/>
            </a:pPr>
            <a:r>
              <a:rPr lang="en-US" dirty="0"/>
              <a:t>	</a:t>
            </a:r>
            <a:endParaRPr lang="en-US" dirty="0" smtClean="0"/>
          </a:p>
          <a:p>
            <a:pPr marL="0" indent="0">
              <a:buNone/>
            </a:pPr>
            <a:r>
              <a:rPr lang="en-US" dirty="0"/>
              <a:t>	</a:t>
            </a:r>
            <a:r>
              <a:rPr lang="en-US" dirty="0" smtClean="0"/>
              <a:t>“God has allowed me to go up to the 	mountain, and I’ve seen the promised land.  	I may not get there with you.  But I want 	you to know tonight, that we, as a people, 	will get to the promised land!”</a:t>
            </a:r>
          </a:p>
          <a:p>
            <a:endParaRPr lang="en-US" dirty="0"/>
          </a:p>
        </p:txBody>
      </p:sp>
      <p:grpSp>
        <p:nvGrpSpPr>
          <p:cNvPr id="7" name="Group 6"/>
          <p:cNvGrpSpPr/>
          <p:nvPr/>
        </p:nvGrpSpPr>
        <p:grpSpPr>
          <a:xfrm>
            <a:off x="1" y="0"/>
            <a:ext cx="4495478" cy="5634586"/>
            <a:chOff x="151427" y="0"/>
            <a:chExt cx="5592295" cy="5464525"/>
          </a:xfrm>
        </p:grpSpPr>
        <p:pic>
          <p:nvPicPr>
            <p:cNvPr id="2" name="Picture 1"/>
            <p:cNvPicPr>
              <a:picLocks noChangeAspect="1"/>
            </p:cNvPicPr>
            <p:nvPr/>
          </p:nvPicPr>
          <p:blipFill>
            <a:blip r:embed="rId3"/>
            <a:stretch>
              <a:fillRect/>
            </a:stretch>
          </p:blipFill>
          <p:spPr>
            <a:xfrm>
              <a:off x="151428" y="0"/>
              <a:ext cx="3578790" cy="2063396"/>
            </a:xfrm>
            <a:prstGeom prst="rect">
              <a:avLst/>
            </a:prstGeom>
          </p:spPr>
        </p:pic>
        <p:pic>
          <p:nvPicPr>
            <p:cNvPr id="3" name="Picture 2"/>
            <p:cNvPicPr>
              <a:picLocks noChangeAspect="1"/>
            </p:cNvPicPr>
            <p:nvPr/>
          </p:nvPicPr>
          <p:blipFill>
            <a:blip r:embed="rId4"/>
            <a:stretch>
              <a:fillRect/>
            </a:stretch>
          </p:blipFill>
          <p:spPr>
            <a:xfrm>
              <a:off x="3730218" y="0"/>
              <a:ext cx="2013504" cy="4078514"/>
            </a:xfrm>
            <a:prstGeom prst="rect">
              <a:avLst/>
            </a:prstGeom>
          </p:spPr>
        </p:pic>
        <p:pic>
          <p:nvPicPr>
            <p:cNvPr id="3074" name="Picture 2" descr="http://crossfitharlem.com/files/2014/02/1318408692116073.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427" y="2063396"/>
              <a:ext cx="5592295" cy="340112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5126082" y="3059102"/>
            <a:ext cx="3675017" cy="1715588"/>
          </a:xfrm>
          <a:prstGeom prst="rect">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6"/>
          <p:cNvGrpSpPr/>
          <p:nvPr/>
        </p:nvGrpSpPr>
        <p:grpSpPr>
          <a:xfrm>
            <a:off x="5765370" y="4902991"/>
            <a:ext cx="2667000" cy="1600200"/>
            <a:chOff x="6631253" y="0"/>
            <a:chExt cx="2667000" cy="1600200"/>
          </a:xfrm>
        </p:grpSpPr>
        <p:sp>
          <p:nvSpPr>
            <p:cNvPr id="12" name="Explosion 2 11"/>
            <p:cNvSpPr/>
            <p:nvPr/>
          </p:nvSpPr>
          <p:spPr>
            <a:xfrm>
              <a:off x="6631253" y="0"/>
              <a:ext cx="2667000" cy="1600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05474" y="653534"/>
              <a:ext cx="1905000" cy="369332"/>
            </a:xfrm>
            <a:prstGeom prst="rect">
              <a:avLst/>
            </a:prstGeom>
            <a:noFill/>
          </p:spPr>
          <p:txBody>
            <a:bodyPr wrap="square" rtlCol="0">
              <a:spAutoFit/>
            </a:bodyPr>
            <a:lstStyle/>
            <a:p>
              <a:r>
                <a:rPr lang="en-US" dirty="0" smtClean="0">
                  <a:solidFill>
                    <a:schemeClr val="bg1"/>
                  </a:solidFill>
                </a:rPr>
                <a:t>8.) Irony??</a:t>
              </a:r>
              <a:endParaRPr lang="en-US" dirty="0">
                <a:solidFill>
                  <a:schemeClr val="bg1"/>
                </a:solidFill>
              </a:endParaRPr>
            </a:p>
          </p:txBody>
        </p:sp>
      </p:grpSp>
    </p:spTree>
    <p:extLst>
      <p:ext uri="{BB962C8B-B14F-4D97-AF65-F5344CB8AC3E}">
        <p14:creationId xmlns:p14="http://schemas.microsoft.com/office/powerpoint/2010/main" val="180201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1000"/>
                                        <p:tgtEl>
                                          <p:spTgt spid="6">
                                            <p:txEl>
                                              <p:pRg st="3" end="3"/>
                                            </p:txEl>
                                          </p:spTgt>
                                        </p:tgtEl>
                                      </p:cBhvr>
                                    </p:animEffect>
                                    <p:anim calcmode="lin" valueType="num">
                                      <p:cBhvr>
                                        <p:cTn id="3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1000"/>
                                        <p:tgtEl>
                                          <p:spTgt spid="6">
                                            <p:txEl>
                                              <p:pRg st="5" end="5"/>
                                            </p:txEl>
                                          </p:spTgt>
                                        </p:tgtEl>
                                      </p:cBhvr>
                                    </p:animEffect>
                                    <p:anim calcmode="lin" valueType="num">
                                      <p:cBhvr>
                                        <p:cTn id="4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1000"/>
                                        <p:tgtEl>
                                          <p:spTgt spid="6">
                                            <p:txEl>
                                              <p:pRg st="6" end="6"/>
                                            </p:txEl>
                                          </p:spTgt>
                                        </p:tgtEl>
                                      </p:cBhvr>
                                    </p:animEffect>
                                    <p:anim calcmode="lin" valueType="num">
                                      <p:cBhvr>
                                        <p:cTn id="4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Effect transition="in" filter="fade">
                                      <p:cBhvr>
                                        <p:cTn id="50" dur="1000"/>
                                        <p:tgtEl>
                                          <p:spTgt spid="6">
                                            <p:txEl>
                                              <p:pRg st="7" end="7"/>
                                            </p:txEl>
                                          </p:spTgt>
                                        </p:tgtEl>
                                      </p:cBhvr>
                                    </p:animEffect>
                                    <p:anim calcmode="lin" valueType="num">
                                      <p:cBhvr>
                                        <p:cTn id="51"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Effect transition="in" filter="fade">
                                      <p:cBhvr>
                                        <p:cTn id="55" dur="1000"/>
                                        <p:tgtEl>
                                          <p:spTgt spid="6">
                                            <p:txEl>
                                              <p:pRg st="8" end="8"/>
                                            </p:txEl>
                                          </p:spTgt>
                                        </p:tgtEl>
                                      </p:cBhvr>
                                    </p:animEffect>
                                    <p:anim calcmode="lin" valueType="num">
                                      <p:cBhvr>
                                        <p:cTn id="5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Effect transition="in" filter="fade">
                                      <p:cBhvr>
                                        <p:cTn id="62" dur="1000"/>
                                        <p:tgtEl>
                                          <p:spTgt spid="6">
                                            <p:txEl>
                                              <p:pRg st="9" end="9"/>
                                            </p:txEl>
                                          </p:spTgt>
                                        </p:tgtEl>
                                      </p:cBhvr>
                                    </p:animEffect>
                                    <p:anim calcmode="lin" valueType="num">
                                      <p:cBhvr>
                                        <p:cTn id="6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6">
                                            <p:txEl>
                                              <p:pRg st="10" end="10"/>
                                            </p:txEl>
                                          </p:spTgt>
                                        </p:tgtEl>
                                        <p:attrNameLst>
                                          <p:attrName>style.visibility</p:attrName>
                                        </p:attrNameLst>
                                      </p:cBhvr>
                                      <p:to>
                                        <p:strVal val="visible"/>
                                      </p:to>
                                    </p:set>
                                    <p:animEffect transition="in" filter="fade">
                                      <p:cBhvr>
                                        <p:cTn id="69" dur="1000"/>
                                        <p:tgtEl>
                                          <p:spTgt spid="6">
                                            <p:txEl>
                                              <p:pRg st="10" end="10"/>
                                            </p:txEl>
                                          </p:spTgt>
                                        </p:tgtEl>
                                      </p:cBhvr>
                                    </p:animEffect>
                                    <p:anim calcmode="lin" valueType="num">
                                      <p:cBhvr>
                                        <p:cTn id="70"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1"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barn(inVertical)">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fill="hold"/>
                                        <p:tgtEl>
                                          <p:spTgt spid="11"/>
                                        </p:tgtEl>
                                        <p:attrNameLst>
                                          <p:attrName>ppt_x</p:attrName>
                                        </p:attrNameLst>
                                      </p:cBhvr>
                                      <p:tavLst>
                                        <p:tav tm="0">
                                          <p:val>
                                            <p:strVal val="#ppt_x"/>
                                          </p:val>
                                        </p:tav>
                                        <p:tav tm="100000">
                                          <p:val>
                                            <p:strVal val="#ppt_x"/>
                                          </p:val>
                                        </p:tav>
                                      </p:tavLst>
                                    </p:anim>
                                    <p:anim calcmode="lin" valueType="num">
                                      <p:cBhvr additive="base">
                                        <p:cTn id="8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5608787"/>
            <a:ext cx="7797662" cy="868605"/>
          </a:xfrm>
        </p:spPr>
        <p:txBody>
          <a:bodyPr/>
          <a:lstStyle/>
          <a:p>
            <a:r>
              <a:rPr lang="en-US" dirty="0" smtClean="0">
                <a:solidFill>
                  <a:schemeClr val="bg1"/>
                </a:solidFill>
              </a:rPr>
              <a:t>Exit Ticket</a:t>
            </a:r>
            <a:endParaRPr lang="en-US" dirty="0">
              <a:solidFill>
                <a:schemeClr val="bg1"/>
              </a:solidFill>
            </a:endParaRPr>
          </a:p>
        </p:txBody>
      </p:sp>
      <p:sp>
        <p:nvSpPr>
          <p:cNvPr id="4" name="Content Placeholder 3"/>
          <p:cNvSpPr>
            <a:spLocks noGrp="1"/>
          </p:cNvSpPr>
          <p:nvPr>
            <p:ph sz="quarter" idx="14"/>
          </p:nvPr>
        </p:nvSpPr>
        <p:spPr>
          <a:xfrm>
            <a:off x="406400" y="4111409"/>
            <a:ext cx="7905613" cy="841592"/>
          </a:xfrm>
        </p:spPr>
        <p:txBody>
          <a:bodyPr/>
          <a:lstStyle/>
          <a:p>
            <a:r>
              <a:rPr lang="en-US" dirty="0" smtClean="0"/>
              <a:t>Choose from 1 of the two political cartoons that will appear.</a:t>
            </a:r>
          </a:p>
          <a:p>
            <a:pPr lvl="1"/>
            <a:r>
              <a:rPr lang="en-US" dirty="0" smtClean="0"/>
              <a:t>In a concise, well-written  paragraph explain the main idea and meaning of the cartoon.</a:t>
            </a:r>
            <a:endParaRPr lang="en-US" dirty="0"/>
          </a:p>
        </p:txBody>
      </p:sp>
      <p:sp>
        <p:nvSpPr>
          <p:cNvPr id="5" name="Rectangle 4"/>
          <p:cNvSpPr/>
          <p:nvPr/>
        </p:nvSpPr>
        <p:spPr>
          <a:xfrm>
            <a:off x="2075542" y="192956"/>
            <a:ext cx="4615543" cy="2646878"/>
          </a:xfrm>
          <a:prstGeom prst="rect">
            <a:avLst/>
          </a:prstGeom>
          <a:ln w="41275" cmpd="tri">
            <a:solidFill>
              <a:schemeClr val="accent1"/>
            </a:solidFill>
          </a:ln>
        </p:spPr>
        <p:txBody>
          <a:bodyPr wrap="square">
            <a:spAutoFit/>
          </a:bodyPr>
          <a:lstStyle/>
          <a:p>
            <a:r>
              <a:rPr lang="en-US" sz="4000" dirty="0" smtClean="0">
                <a:solidFill>
                  <a:srgbClr val="666666"/>
                </a:solidFill>
                <a:latin typeface="Verdana" panose="020B0604030504040204" pitchFamily="34" charset="0"/>
              </a:rPr>
              <a:t>main idea</a:t>
            </a:r>
          </a:p>
          <a:p>
            <a:r>
              <a:rPr lang="en-US" dirty="0" smtClean="0">
                <a:solidFill>
                  <a:srgbClr val="666666"/>
                </a:solidFill>
                <a:latin typeface="Verdana" panose="020B0604030504040204" pitchFamily="34" charset="0"/>
              </a:rPr>
              <a:t>Noun</a:t>
            </a:r>
          </a:p>
          <a:p>
            <a:r>
              <a:rPr lang="en-US" dirty="0" smtClean="0">
                <a:solidFill>
                  <a:srgbClr val="666666"/>
                </a:solidFill>
                <a:latin typeface="Verdana" panose="020B0604030504040204" pitchFamily="34" charset="0"/>
              </a:rPr>
              <a:t>1.the</a:t>
            </a:r>
            <a:r>
              <a:rPr lang="en-US" dirty="0">
                <a:solidFill>
                  <a:srgbClr val="666666"/>
                </a:solidFill>
                <a:latin typeface="Verdana" panose="020B0604030504040204" pitchFamily="34" charset="0"/>
              </a:rPr>
              <a:t> most important or central </a:t>
            </a:r>
            <a:endParaRPr lang="en-US" dirty="0" smtClean="0">
              <a:solidFill>
                <a:srgbClr val="666666"/>
              </a:solidFill>
              <a:latin typeface="Verdana" panose="020B0604030504040204" pitchFamily="34" charset="0"/>
            </a:endParaRPr>
          </a:p>
          <a:p>
            <a:r>
              <a:rPr lang="en-US" dirty="0" smtClean="0">
                <a:solidFill>
                  <a:srgbClr val="666666"/>
                </a:solidFill>
                <a:latin typeface="Verdana" panose="020B0604030504040204" pitchFamily="34" charset="0"/>
              </a:rPr>
              <a:t>thought</a:t>
            </a:r>
            <a:r>
              <a:rPr lang="en-US" dirty="0">
                <a:solidFill>
                  <a:srgbClr val="666666"/>
                </a:solidFill>
                <a:latin typeface="Verdana" panose="020B0604030504040204" pitchFamily="34" charset="0"/>
              </a:rPr>
              <a:t> of a paragraph or </a:t>
            </a:r>
            <a:r>
              <a:rPr lang="en-US" dirty="0" smtClean="0">
                <a:solidFill>
                  <a:srgbClr val="666666"/>
                </a:solidFill>
                <a:latin typeface="Verdana" panose="020B0604030504040204" pitchFamily="34" charset="0"/>
              </a:rPr>
              <a:t>larger section of text,</a:t>
            </a:r>
            <a:r>
              <a:rPr lang="en-US" dirty="0">
                <a:solidFill>
                  <a:srgbClr val="666666"/>
                </a:solidFill>
                <a:latin typeface="Verdana" panose="020B0604030504040204" pitchFamily="34" charset="0"/>
              </a:rPr>
              <a:t> which tells the reader what the </a:t>
            </a:r>
            <a:endParaRPr lang="en-US" dirty="0" smtClean="0">
              <a:solidFill>
                <a:srgbClr val="666666"/>
              </a:solidFill>
              <a:latin typeface="Verdana" panose="020B0604030504040204" pitchFamily="34" charset="0"/>
            </a:endParaRPr>
          </a:p>
          <a:p>
            <a:r>
              <a:rPr lang="en-US" dirty="0" smtClean="0">
                <a:solidFill>
                  <a:srgbClr val="666666"/>
                </a:solidFill>
                <a:latin typeface="Verdana" panose="020B0604030504040204" pitchFamily="34" charset="0"/>
              </a:rPr>
              <a:t>text</a:t>
            </a:r>
            <a:r>
              <a:rPr lang="en-US" dirty="0">
                <a:solidFill>
                  <a:srgbClr val="666666"/>
                </a:solidFill>
                <a:latin typeface="Verdana" panose="020B0604030504040204" pitchFamily="34" charset="0"/>
              </a:rPr>
              <a:t> is about</a:t>
            </a:r>
            <a:r>
              <a:rPr lang="en-US" dirty="0" smtClean="0">
                <a:solidFill>
                  <a:srgbClr val="666666"/>
                </a:solidFill>
                <a:latin typeface="Verdana" panose="020B0604030504040204" pitchFamily="34" charset="0"/>
              </a:rPr>
              <a:t>:</a:t>
            </a:r>
          </a:p>
          <a:p>
            <a:r>
              <a:rPr lang="en-US" i="1" dirty="0" smtClean="0">
                <a:solidFill>
                  <a:srgbClr val="979797"/>
                </a:solidFill>
                <a:latin typeface="Verdana" panose="020B0604030504040204" pitchFamily="34" charset="0"/>
              </a:rPr>
              <a:t>Find</a:t>
            </a:r>
            <a:r>
              <a:rPr lang="en-US" i="1" dirty="0">
                <a:solidFill>
                  <a:srgbClr val="979797"/>
                </a:solidFill>
                <a:latin typeface="Verdana" panose="020B0604030504040204" pitchFamily="34" charset="0"/>
              </a:rPr>
              <a:t> the main idea in each paragraph.</a:t>
            </a:r>
            <a:endParaRPr lang="en-US" b="0" i="0" dirty="0">
              <a:solidFill>
                <a:srgbClr val="979797"/>
              </a:solidFill>
              <a:effectLst/>
              <a:latin typeface="Verdana" panose="020B0604030504040204" pitchFamily="34" charset="0"/>
            </a:endParaRPr>
          </a:p>
        </p:txBody>
      </p:sp>
      <p:pic>
        <p:nvPicPr>
          <p:cNvPr id="5122" name="Picture 2" descr="http://www.questgarden.com/40/48/9/061106090758/images/cart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w="76200">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5124" name="Picture 4" descr="http://www.loc.gov/exhibits/herblocks-history/images/s03496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
            <a:ext cx="4495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79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500"/>
                                        <p:tgtEl>
                                          <p:spTgt spid="51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24"/>
                                        </p:tgtEl>
                                        <p:attrNameLst>
                                          <p:attrName>style.visibility</p:attrName>
                                        </p:attrNameLst>
                                      </p:cBhvr>
                                      <p:to>
                                        <p:strVal val="visible"/>
                                      </p:to>
                                    </p:set>
                                    <p:animEffect transition="in" filter="fade">
                                      <p:cBhvr>
                                        <p:cTn id="3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5374585"/>
            <a:ext cx="7797662" cy="1151965"/>
          </a:xfrm>
        </p:spPr>
        <p:txBody>
          <a:bodyPr/>
          <a:lstStyle/>
          <a:p>
            <a:r>
              <a:rPr lang="en-US" dirty="0" smtClean="0">
                <a:solidFill>
                  <a:schemeClr val="bg1"/>
                </a:solidFill>
              </a:rPr>
              <a:t>Warm-up</a:t>
            </a:r>
            <a:endParaRPr lang="en-US" dirty="0">
              <a:solidFill>
                <a:schemeClr val="bg1"/>
              </a:solidFill>
            </a:endParaRPr>
          </a:p>
        </p:txBody>
      </p:sp>
      <p:sp>
        <p:nvSpPr>
          <p:cNvPr id="3" name="Content Placeholder 2"/>
          <p:cNvSpPr>
            <a:spLocks noGrp="1"/>
          </p:cNvSpPr>
          <p:nvPr>
            <p:ph sz="quarter" idx="13"/>
          </p:nvPr>
        </p:nvSpPr>
        <p:spPr>
          <a:xfrm>
            <a:off x="0" y="232012"/>
            <a:ext cx="8789158" cy="5322627"/>
          </a:xfrm>
        </p:spPr>
        <p:txBody>
          <a:bodyPr>
            <a:normAutofit fontScale="92500"/>
          </a:bodyPr>
          <a:lstStyle/>
          <a:p>
            <a:r>
              <a:rPr lang="en-US" sz="3200" dirty="0"/>
              <a:t>Separate but equal</a:t>
            </a:r>
            <a:r>
              <a:rPr lang="en-US" dirty="0"/>
              <a:t> was a legal doctrine in </a:t>
            </a:r>
            <a:r>
              <a:rPr lang="en-US" dirty="0">
                <a:hlinkClick r:id="rId2" tooltip="United States constitutional law"/>
              </a:rPr>
              <a:t>United States constitutional law</a:t>
            </a:r>
            <a:r>
              <a:rPr lang="en-US" dirty="0"/>
              <a:t> that justified and permitted </a:t>
            </a:r>
            <a:r>
              <a:rPr lang="en-US" dirty="0">
                <a:hlinkClick r:id="rId3" tooltip="Racial segregation in the United States"/>
              </a:rPr>
              <a:t>racial segregation</a:t>
            </a:r>
            <a:r>
              <a:rPr lang="en-US" dirty="0"/>
              <a:t>, as not being in breach of the </a:t>
            </a:r>
            <a:r>
              <a:rPr lang="en-US" dirty="0">
                <a:hlinkClick r:id="rId4" tooltip="Fourteenth Amendment to the United States Constitution"/>
              </a:rPr>
              <a:t>Fourteenth Amendment</a:t>
            </a:r>
            <a:r>
              <a:rPr lang="en-US" dirty="0"/>
              <a:t> to the </a:t>
            </a:r>
            <a:r>
              <a:rPr lang="en-US" dirty="0">
                <a:hlinkClick r:id="rId5" tooltip="United States Constitution"/>
              </a:rPr>
              <a:t>United States Constitution</a:t>
            </a:r>
            <a:r>
              <a:rPr lang="en-US" dirty="0"/>
              <a:t> which guaranteed equal protection under the law to all citizens, and other federal civil rights laws. Under the doctrine, government was allowed to require that services, facilities, public accommodations, housing, medical care, education, employment, and transportation be separated along </a:t>
            </a:r>
            <a:r>
              <a:rPr lang="en-US" dirty="0">
                <a:hlinkClick r:id="rId6" tooltip="Race in the United States"/>
              </a:rPr>
              <a:t>racial</a:t>
            </a:r>
            <a:r>
              <a:rPr lang="en-US" dirty="0"/>
              <a:t> lines, provided that the quality of each group's public facilities was equal. The phrase was derived from a Louisiana law of 1890, although the law actually used the phrase "equal but separate."</a:t>
            </a:r>
            <a:r>
              <a:rPr lang="en-US" baseline="30000" dirty="0">
                <a:hlinkClick r:id="rId7"/>
              </a:rPr>
              <a:t>[1]</a:t>
            </a:r>
            <a:endParaRPr lang="en-US" dirty="0"/>
          </a:p>
          <a:p>
            <a:r>
              <a:rPr lang="en-US" dirty="0"/>
              <a:t>The doctrine was confirmed in the </a:t>
            </a:r>
            <a:r>
              <a:rPr lang="en-US" i="1" dirty="0">
                <a:hlinkClick r:id="rId8" tooltip="Plessy v. Ferguson"/>
              </a:rPr>
              <a:t>Plessy v. Ferguson</a:t>
            </a:r>
            <a:r>
              <a:rPr lang="en-US" dirty="0"/>
              <a:t> decision of 1896, which allowed state-sponsored segregation. Though segregation laws existed before that case, the decision emboldened segregation states during the </a:t>
            </a:r>
            <a:r>
              <a:rPr lang="en-US" dirty="0">
                <a:hlinkClick r:id="rId9" tooltip="Jim Crow laws"/>
              </a:rPr>
              <a:t>Jim Crow</a:t>
            </a:r>
            <a:r>
              <a:rPr lang="en-US" dirty="0"/>
              <a:t> era, which had commenced in 1876 and replaced the </a:t>
            </a:r>
            <a:r>
              <a:rPr lang="en-US" dirty="0">
                <a:hlinkClick r:id="rId10" tooltip="Black Codes (United States)"/>
              </a:rPr>
              <a:t>Black Codes</a:t>
            </a:r>
            <a:r>
              <a:rPr lang="en-US" dirty="0"/>
              <a:t>, which had restricted the </a:t>
            </a:r>
            <a:r>
              <a:rPr lang="en-US" dirty="0">
                <a:hlinkClick r:id="rId11" tooltip="Civil rights"/>
              </a:rPr>
              <a:t>civil rights</a:t>
            </a:r>
            <a:r>
              <a:rPr lang="en-US" dirty="0"/>
              <a:t> and </a:t>
            </a:r>
            <a:r>
              <a:rPr lang="en-US" dirty="0">
                <a:hlinkClick r:id="rId12" tooltip="Civil liberties"/>
              </a:rPr>
              <a:t>civil liberties</a:t>
            </a:r>
            <a:r>
              <a:rPr lang="en-US" dirty="0"/>
              <a:t> of African Americans with no pretense of equality during the </a:t>
            </a:r>
            <a:r>
              <a:rPr lang="en-US" dirty="0">
                <a:hlinkClick r:id="rId13" tooltip="Reconstruction Era"/>
              </a:rPr>
              <a:t>Reconstruction Era</a:t>
            </a:r>
            <a:r>
              <a:rPr lang="en-US" dirty="0"/>
              <a:t>. 17 states had various institutionalized separation laws.</a:t>
            </a:r>
          </a:p>
          <a:p>
            <a:r>
              <a:rPr lang="en-US" dirty="0"/>
              <a:t>The doctrine was overturned by a series of </a:t>
            </a:r>
            <a:r>
              <a:rPr lang="en-US" dirty="0">
                <a:hlinkClick r:id="rId14" tooltip="United States Supreme Court"/>
              </a:rPr>
              <a:t>Supreme Court</a:t>
            </a:r>
            <a:r>
              <a:rPr lang="en-US" dirty="0"/>
              <a:t> decisions starting with </a:t>
            </a:r>
            <a:r>
              <a:rPr lang="en-US" i="1" dirty="0">
                <a:hlinkClick r:id="rId15" tooltip="Brown v. Board of Education"/>
              </a:rPr>
              <a:t>Brown v. Board of Education</a:t>
            </a:r>
            <a:r>
              <a:rPr lang="en-US" dirty="0"/>
              <a:t> in 1954. However, the overturning of legal separation laws in the United States was a long process that lasted through much of the 1950s, 1960s and 1970s involving many court cases and federal legislation</a:t>
            </a:r>
            <a:r>
              <a:rPr lang="en-US" dirty="0" smtClean="0"/>
              <a:t>.</a:t>
            </a:r>
          </a:p>
          <a:p>
            <a:pPr lvl="1"/>
            <a:r>
              <a:rPr lang="en-US" dirty="0" smtClean="0"/>
              <a:t>Read the above statement…</a:t>
            </a:r>
          </a:p>
          <a:p>
            <a:pPr lvl="2"/>
            <a:r>
              <a:rPr lang="en-US" dirty="0" smtClean="0"/>
              <a:t>In a concise, well-written paragraph… explain what you believe to be the Main Idea</a:t>
            </a:r>
            <a:endParaRPr lang="en-US" dirty="0"/>
          </a:p>
          <a:p>
            <a:endParaRPr lang="en-US" dirty="0"/>
          </a:p>
        </p:txBody>
      </p:sp>
      <p:sp>
        <p:nvSpPr>
          <p:cNvPr id="4" name="Rectangle 3"/>
          <p:cNvSpPr/>
          <p:nvPr/>
        </p:nvSpPr>
        <p:spPr>
          <a:xfrm>
            <a:off x="259307" y="4626591"/>
            <a:ext cx="6100550" cy="627797"/>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6"/>
          <p:cNvGrpSpPr/>
          <p:nvPr/>
        </p:nvGrpSpPr>
        <p:grpSpPr>
          <a:xfrm>
            <a:off x="6381465" y="4626591"/>
            <a:ext cx="2667000" cy="1600200"/>
            <a:chOff x="6553200" y="0"/>
            <a:chExt cx="2667000" cy="1600200"/>
          </a:xfrm>
        </p:grpSpPr>
        <p:sp>
          <p:nvSpPr>
            <p:cNvPr id="6" name="Explosion 2 5"/>
            <p:cNvSpPr/>
            <p:nvPr/>
          </p:nvSpPr>
          <p:spPr>
            <a:xfrm>
              <a:off x="6553200" y="0"/>
              <a:ext cx="2667000" cy="1600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5547" y="678913"/>
              <a:ext cx="1905000" cy="369332"/>
            </a:xfrm>
            <a:prstGeom prst="rect">
              <a:avLst/>
            </a:prstGeom>
            <a:noFill/>
          </p:spPr>
          <p:txBody>
            <a:bodyPr wrap="square" rtlCol="0">
              <a:spAutoFit/>
            </a:bodyPr>
            <a:lstStyle/>
            <a:p>
              <a:r>
                <a:rPr lang="en-US" dirty="0" smtClean="0">
                  <a:solidFill>
                    <a:schemeClr val="bg1"/>
                  </a:solidFill>
                </a:rPr>
                <a:t>1.) Warm-Up!!</a:t>
              </a:r>
              <a:endParaRPr lang="en-US" dirty="0">
                <a:solidFill>
                  <a:schemeClr val="bg1"/>
                </a:solidFill>
              </a:endParaRPr>
            </a:p>
          </p:txBody>
        </p:sp>
      </p:grpSp>
    </p:spTree>
    <p:extLst>
      <p:ext uri="{BB962C8B-B14F-4D97-AF65-F5344CB8AC3E}">
        <p14:creationId xmlns:p14="http://schemas.microsoft.com/office/powerpoint/2010/main" val="102388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436" y="5570765"/>
            <a:ext cx="7797662" cy="868605"/>
          </a:xfrm>
        </p:spPr>
        <p:txBody>
          <a:bodyPr/>
          <a:lstStyle/>
          <a:p>
            <a:r>
              <a:rPr lang="en-US" dirty="0" smtClean="0">
                <a:solidFill>
                  <a:schemeClr val="bg1"/>
                </a:solidFill>
              </a:rPr>
              <a:t>Starting a Movement</a:t>
            </a:r>
            <a:endParaRPr lang="en-US" dirty="0">
              <a:solidFill>
                <a:schemeClr val="bg1"/>
              </a:solidFill>
            </a:endParaRPr>
          </a:p>
        </p:txBody>
      </p:sp>
      <p:sp>
        <p:nvSpPr>
          <p:cNvPr id="5" name="Content Placeholder 4"/>
          <p:cNvSpPr>
            <a:spLocks noGrp="1"/>
          </p:cNvSpPr>
          <p:nvPr>
            <p:ph sz="quarter" idx="13"/>
          </p:nvPr>
        </p:nvSpPr>
        <p:spPr>
          <a:xfrm>
            <a:off x="108857" y="1"/>
            <a:ext cx="4386621" cy="5570764"/>
          </a:xfrm>
        </p:spPr>
        <p:txBody>
          <a:bodyPr>
            <a:normAutofit fontScale="92500"/>
          </a:bodyPr>
          <a:lstStyle/>
          <a:p>
            <a:r>
              <a:rPr lang="en-US" dirty="0" smtClean="0"/>
              <a:t>Segregation Continues</a:t>
            </a:r>
          </a:p>
          <a:p>
            <a:pPr lvl="1"/>
            <a:r>
              <a:rPr lang="en-US" dirty="0" smtClean="0"/>
              <a:t>Since reconstruction…</a:t>
            </a:r>
          </a:p>
          <a:p>
            <a:pPr lvl="2"/>
            <a:r>
              <a:rPr lang="en-US" dirty="0" smtClean="0"/>
              <a:t>Life was separated along racial lines</a:t>
            </a:r>
          </a:p>
          <a:p>
            <a:pPr lvl="1"/>
            <a:r>
              <a:rPr lang="en-US" dirty="0" smtClean="0"/>
              <a:t>1896- Plessy v. Ferguson</a:t>
            </a:r>
          </a:p>
          <a:p>
            <a:pPr lvl="2"/>
            <a:r>
              <a:rPr lang="en-US" dirty="0" smtClean="0"/>
              <a:t>US Supreme Court said “separate, but equal” is legal</a:t>
            </a:r>
          </a:p>
          <a:p>
            <a:pPr lvl="2"/>
            <a:r>
              <a:rPr lang="en-US" dirty="0" smtClean="0"/>
              <a:t>Grounds for segregation</a:t>
            </a:r>
          </a:p>
          <a:p>
            <a:pPr lvl="2"/>
            <a:r>
              <a:rPr lang="en-US" dirty="0" smtClean="0"/>
              <a:t>Problem is… it’s anything but equal!!!</a:t>
            </a:r>
          </a:p>
          <a:p>
            <a:r>
              <a:rPr lang="en-US" dirty="0" smtClean="0"/>
              <a:t>Brown v. Board of Education</a:t>
            </a:r>
          </a:p>
          <a:p>
            <a:pPr lvl="1"/>
            <a:r>
              <a:rPr lang="en-US" dirty="0" err="1" smtClean="0"/>
              <a:t>Bkgd</a:t>
            </a:r>
            <a:r>
              <a:rPr lang="en-US" dirty="0" smtClean="0"/>
              <a:t>- black girl lives next door to white school</a:t>
            </a:r>
          </a:p>
          <a:p>
            <a:pPr lvl="2"/>
            <a:r>
              <a:rPr lang="en-US" dirty="0" smtClean="0"/>
              <a:t>Not allowed to attend b/c she’s AA</a:t>
            </a:r>
          </a:p>
          <a:p>
            <a:pPr lvl="2"/>
            <a:r>
              <a:rPr lang="en-US" dirty="0" smtClean="0"/>
              <a:t>Family sues BOE for her right to attend</a:t>
            </a:r>
          </a:p>
          <a:p>
            <a:pPr lvl="2"/>
            <a:r>
              <a:rPr lang="en-US" dirty="0" smtClean="0"/>
              <a:t>Makes it all the way to US Supreme Court</a:t>
            </a:r>
          </a:p>
          <a:p>
            <a:pPr lvl="3"/>
            <a:r>
              <a:rPr lang="en-US" dirty="0" smtClean="0"/>
              <a:t>NAACP Lawyer- Thurgood Marshall Pushes issue</a:t>
            </a:r>
          </a:p>
          <a:p>
            <a:pPr lvl="1"/>
            <a:r>
              <a:rPr lang="en-US" dirty="0" smtClean="0"/>
              <a:t>Ruling- segregation is unconstitutional w/I school setting</a:t>
            </a:r>
          </a:p>
          <a:p>
            <a:pPr lvl="2"/>
            <a:r>
              <a:rPr lang="en-US" dirty="0" smtClean="0"/>
              <a:t>Leads to…</a:t>
            </a:r>
          </a:p>
          <a:p>
            <a:pPr lvl="3"/>
            <a:r>
              <a:rPr lang="en-US" dirty="0" smtClean="0"/>
              <a:t>Integration</a:t>
            </a:r>
          </a:p>
          <a:p>
            <a:pPr lvl="4"/>
            <a:r>
              <a:rPr lang="en-US" dirty="0" smtClean="0"/>
              <a:t>Mixing of races in all public school settings as fast as possible</a:t>
            </a:r>
          </a:p>
          <a:p>
            <a:pPr lvl="4"/>
            <a:r>
              <a:rPr lang="en-US" dirty="0" smtClean="0"/>
              <a:t>Some do this right away</a:t>
            </a:r>
          </a:p>
          <a:p>
            <a:pPr lvl="4"/>
            <a:r>
              <a:rPr lang="en-US" dirty="0" smtClean="0"/>
              <a:t>Some (esp in South) refuse to do this until forced to</a:t>
            </a:r>
            <a:endParaRPr lang="en-US" dirty="0"/>
          </a:p>
        </p:txBody>
      </p:sp>
      <p:pic>
        <p:nvPicPr>
          <p:cNvPr id="1028" name="Picture 4" descr="http://action.naacp.org/page/-/youthandcollege/images/user_uploads/entry_images/Brown%20v%20Board.jpg/@mx_5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059" y="365760"/>
            <a:ext cx="3992696" cy="48392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blog.genealogybank.com/wp-content/uploads/2014/05/advocate-newspaper-0518-1954-supreme-court-segregation-rulin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3" y="1"/>
            <a:ext cx="9146723"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6"/>
          <p:cNvGrpSpPr/>
          <p:nvPr/>
        </p:nvGrpSpPr>
        <p:grpSpPr>
          <a:xfrm>
            <a:off x="129367" y="1064525"/>
            <a:ext cx="2667000" cy="1600200"/>
            <a:chOff x="6553200" y="0"/>
            <a:chExt cx="2667000" cy="1600200"/>
          </a:xfrm>
        </p:grpSpPr>
        <p:sp>
          <p:nvSpPr>
            <p:cNvPr id="9" name="Explosion 2 8"/>
            <p:cNvSpPr/>
            <p:nvPr/>
          </p:nvSpPr>
          <p:spPr>
            <a:xfrm>
              <a:off x="6553200" y="0"/>
              <a:ext cx="2667000" cy="1600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34200" y="615434"/>
              <a:ext cx="1905000" cy="369332"/>
            </a:xfrm>
            <a:prstGeom prst="rect">
              <a:avLst/>
            </a:prstGeom>
            <a:noFill/>
          </p:spPr>
          <p:txBody>
            <a:bodyPr wrap="square" rtlCol="0">
              <a:spAutoFit/>
            </a:bodyPr>
            <a:lstStyle/>
            <a:p>
              <a:r>
                <a:rPr lang="en-US" dirty="0">
                  <a:solidFill>
                    <a:schemeClr val="bg1"/>
                  </a:solidFill>
                </a:rPr>
                <a:t>2</a:t>
              </a:r>
              <a:r>
                <a:rPr lang="en-US" dirty="0" smtClean="0">
                  <a:solidFill>
                    <a:schemeClr val="bg1"/>
                  </a:solidFill>
                </a:rPr>
                <a:t>.) 5 Video Facts!!</a:t>
              </a:r>
              <a:endParaRPr lang="en-US" dirty="0">
                <a:solidFill>
                  <a:schemeClr val="bg1"/>
                </a:solidFill>
              </a:endParaRPr>
            </a:p>
          </p:txBody>
        </p:sp>
      </p:grpSp>
    </p:spTree>
    <p:extLst>
      <p:ext uri="{BB962C8B-B14F-4D97-AF65-F5344CB8AC3E}">
        <p14:creationId xmlns:p14="http://schemas.microsoft.com/office/powerpoint/2010/main" val="368356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1000"/>
                                        <p:tgtEl>
                                          <p:spTgt spid="5">
                                            <p:txEl>
                                              <p:pRg st="7" end="7"/>
                                            </p:txEl>
                                          </p:spTgt>
                                        </p:tgtEl>
                                      </p:cBhvr>
                                    </p:animEffect>
                                    <p:anim calcmode="lin" valueType="num">
                                      <p:cBhvr>
                                        <p:cTn id="5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1000"/>
                                        <p:tgtEl>
                                          <p:spTgt spid="5">
                                            <p:txEl>
                                              <p:pRg st="8" end="8"/>
                                            </p:txEl>
                                          </p:spTgt>
                                        </p:tgtEl>
                                      </p:cBhvr>
                                    </p:animEffect>
                                    <p:anim calcmode="lin" valueType="num">
                                      <p:cBhvr>
                                        <p:cTn id="5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
                                            <p:txEl>
                                              <p:pRg st="9" end="9"/>
                                            </p:txEl>
                                          </p:spTgt>
                                        </p:tgtEl>
                                        <p:attrNameLst>
                                          <p:attrName>style.visibility</p:attrName>
                                        </p:attrNameLst>
                                      </p:cBhvr>
                                      <p:to>
                                        <p:strVal val="visible"/>
                                      </p:to>
                                    </p:set>
                                    <p:animEffect transition="in" filter="fade">
                                      <p:cBhvr>
                                        <p:cTn id="60" dur="1000"/>
                                        <p:tgtEl>
                                          <p:spTgt spid="5">
                                            <p:txEl>
                                              <p:pRg st="9" end="9"/>
                                            </p:txEl>
                                          </p:spTgt>
                                        </p:tgtEl>
                                      </p:cBhvr>
                                    </p:animEffect>
                                    <p:anim calcmode="lin" valueType="num">
                                      <p:cBhvr>
                                        <p:cTn id="6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Effect transition="in" filter="fade">
                                      <p:cBhvr>
                                        <p:cTn id="65" dur="1000"/>
                                        <p:tgtEl>
                                          <p:spTgt spid="5">
                                            <p:txEl>
                                              <p:pRg st="10" end="10"/>
                                            </p:txEl>
                                          </p:spTgt>
                                        </p:tgtEl>
                                      </p:cBhvr>
                                    </p:animEffect>
                                    <p:anim calcmode="lin" valueType="num">
                                      <p:cBhvr>
                                        <p:cTn id="6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
                                            <p:txEl>
                                              <p:pRg st="11" end="11"/>
                                            </p:txEl>
                                          </p:spTgt>
                                        </p:tgtEl>
                                        <p:attrNameLst>
                                          <p:attrName>style.visibility</p:attrName>
                                        </p:attrNameLst>
                                      </p:cBhvr>
                                      <p:to>
                                        <p:strVal val="visible"/>
                                      </p:to>
                                    </p:set>
                                    <p:animEffect transition="in" filter="fade">
                                      <p:cBhvr>
                                        <p:cTn id="70" dur="1000"/>
                                        <p:tgtEl>
                                          <p:spTgt spid="5">
                                            <p:txEl>
                                              <p:pRg st="11" end="11"/>
                                            </p:txEl>
                                          </p:spTgt>
                                        </p:tgtEl>
                                      </p:cBhvr>
                                    </p:animEffect>
                                    <p:anim calcmode="lin" valueType="num">
                                      <p:cBhvr>
                                        <p:cTn id="71"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xEl>
                                              <p:pRg st="12" end="12"/>
                                            </p:txEl>
                                          </p:spTgt>
                                        </p:tgtEl>
                                        <p:attrNameLst>
                                          <p:attrName>style.visibility</p:attrName>
                                        </p:attrNameLst>
                                      </p:cBhvr>
                                      <p:to>
                                        <p:strVal val="visible"/>
                                      </p:to>
                                    </p:set>
                                    <p:animEffect transition="in" filter="fade">
                                      <p:cBhvr>
                                        <p:cTn id="75" dur="1000"/>
                                        <p:tgtEl>
                                          <p:spTgt spid="5">
                                            <p:txEl>
                                              <p:pRg st="12" end="12"/>
                                            </p:txEl>
                                          </p:spTgt>
                                        </p:tgtEl>
                                      </p:cBhvr>
                                    </p:animEffect>
                                    <p:anim calcmode="lin" valueType="num">
                                      <p:cBhvr>
                                        <p:cTn id="76"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5">
                                            <p:txEl>
                                              <p:pRg st="13" end="13"/>
                                            </p:txEl>
                                          </p:spTgt>
                                        </p:tgtEl>
                                        <p:attrNameLst>
                                          <p:attrName>style.visibility</p:attrName>
                                        </p:attrNameLst>
                                      </p:cBhvr>
                                      <p:to>
                                        <p:strVal val="visible"/>
                                      </p:to>
                                    </p:set>
                                    <p:animEffect transition="in" filter="fade">
                                      <p:cBhvr>
                                        <p:cTn id="80" dur="1000"/>
                                        <p:tgtEl>
                                          <p:spTgt spid="5">
                                            <p:txEl>
                                              <p:pRg st="13" end="13"/>
                                            </p:txEl>
                                          </p:spTgt>
                                        </p:tgtEl>
                                      </p:cBhvr>
                                    </p:animEffect>
                                    <p:anim calcmode="lin" valueType="num">
                                      <p:cBhvr>
                                        <p:cTn id="81"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82" dur="1000" fill="hold"/>
                                        <p:tgtEl>
                                          <p:spTgt spid="5">
                                            <p:txEl>
                                              <p:pRg st="13" end="13"/>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
                                            <p:txEl>
                                              <p:pRg st="14" end="14"/>
                                            </p:txEl>
                                          </p:spTgt>
                                        </p:tgtEl>
                                        <p:attrNameLst>
                                          <p:attrName>style.visibility</p:attrName>
                                        </p:attrNameLst>
                                      </p:cBhvr>
                                      <p:to>
                                        <p:strVal val="visible"/>
                                      </p:to>
                                    </p:set>
                                    <p:animEffect transition="in" filter="fade">
                                      <p:cBhvr>
                                        <p:cTn id="85" dur="1000"/>
                                        <p:tgtEl>
                                          <p:spTgt spid="5">
                                            <p:txEl>
                                              <p:pRg st="14" end="14"/>
                                            </p:txEl>
                                          </p:spTgt>
                                        </p:tgtEl>
                                      </p:cBhvr>
                                    </p:animEffect>
                                    <p:anim calcmode="lin" valueType="num">
                                      <p:cBhvr>
                                        <p:cTn id="86"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87" dur="1000" fill="hold"/>
                                        <p:tgtEl>
                                          <p:spTgt spid="5">
                                            <p:txEl>
                                              <p:pRg st="14" end="14"/>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
                                            <p:txEl>
                                              <p:pRg st="15" end="15"/>
                                            </p:txEl>
                                          </p:spTgt>
                                        </p:tgtEl>
                                        <p:attrNameLst>
                                          <p:attrName>style.visibility</p:attrName>
                                        </p:attrNameLst>
                                      </p:cBhvr>
                                      <p:to>
                                        <p:strVal val="visible"/>
                                      </p:to>
                                    </p:set>
                                    <p:animEffect transition="in" filter="fade">
                                      <p:cBhvr>
                                        <p:cTn id="90" dur="1000"/>
                                        <p:tgtEl>
                                          <p:spTgt spid="5">
                                            <p:txEl>
                                              <p:pRg st="15" end="15"/>
                                            </p:txEl>
                                          </p:spTgt>
                                        </p:tgtEl>
                                      </p:cBhvr>
                                    </p:animEffect>
                                    <p:anim calcmode="lin" valueType="num">
                                      <p:cBhvr>
                                        <p:cTn id="91"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92" dur="1000" fill="hold"/>
                                        <p:tgtEl>
                                          <p:spTgt spid="5">
                                            <p:txEl>
                                              <p:pRg st="15" end="15"/>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5">
                                            <p:txEl>
                                              <p:pRg st="16" end="16"/>
                                            </p:txEl>
                                          </p:spTgt>
                                        </p:tgtEl>
                                        <p:attrNameLst>
                                          <p:attrName>style.visibility</p:attrName>
                                        </p:attrNameLst>
                                      </p:cBhvr>
                                      <p:to>
                                        <p:strVal val="visible"/>
                                      </p:to>
                                    </p:set>
                                    <p:animEffect transition="in" filter="fade">
                                      <p:cBhvr>
                                        <p:cTn id="95" dur="1000"/>
                                        <p:tgtEl>
                                          <p:spTgt spid="5">
                                            <p:txEl>
                                              <p:pRg st="16" end="16"/>
                                            </p:txEl>
                                          </p:spTgt>
                                        </p:tgtEl>
                                      </p:cBhvr>
                                    </p:animEffect>
                                    <p:anim calcmode="lin" valueType="num">
                                      <p:cBhvr>
                                        <p:cTn id="96"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97" dur="1000" fill="hold"/>
                                        <p:tgtEl>
                                          <p:spTgt spid="5">
                                            <p:txEl>
                                              <p:pRg st="16" end="16"/>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
                                            <p:txEl>
                                              <p:pRg st="17" end="17"/>
                                            </p:txEl>
                                          </p:spTgt>
                                        </p:tgtEl>
                                        <p:attrNameLst>
                                          <p:attrName>style.visibility</p:attrName>
                                        </p:attrNameLst>
                                      </p:cBhvr>
                                      <p:to>
                                        <p:strVal val="visible"/>
                                      </p:to>
                                    </p:set>
                                    <p:animEffect transition="in" filter="fade">
                                      <p:cBhvr>
                                        <p:cTn id="100" dur="1000"/>
                                        <p:tgtEl>
                                          <p:spTgt spid="5">
                                            <p:txEl>
                                              <p:pRg st="17" end="17"/>
                                            </p:txEl>
                                          </p:spTgt>
                                        </p:tgtEl>
                                      </p:cBhvr>
                                    </p:animEffect>
                                    <p:anim calcmode="lin" valueType="num">
                                      <p:cBhvr>
                                        <p:cTn id="101" dur="1000" fill="hold"/>
                                        <p:tgtEl>
                                          <p:spTgt spid="5">
                                            <p:txEl>
                                              <p:pRg st="17" end="17"/>
                                            </p:txEl>
                                          </p:spTgt>
                                        </p:tgtEl>
                                        <p:attrNameLst>
                                          <p:attrName>ppt_x</p:attrName>
                                        </p:attrNameLst>
                                      </p:cBhvr>
                                      <p:tavLst>
                                        <p:tav tm="0">
                                          <p:val>
                                            <p:strVal val="#ppt_x"/>
                                          </p:val>
                                        </p:tav>
                                        <p:tav tm="100000">
                                          <p:val>
                                            <p:strVal val="#ppt_x"/>
                                          </p:val>
                                        </p:tav>
                                      </p:tavLst>
                                    </p:anim>
                                    <p:anim calcmode="lin" valueType="num">
                                      <p:cBhvr>
                                        <p:cTn id="102" dur="1000" fill="hold"/>
                                        <p:tgtEl>
                                          <p:spTgt spid="5">
                                            <p:txEl>
                                              <p:pRg st="17" end="17"/>
                                            </p:txEl>
                                          </p:spTgt>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5">
                                            <p:txEl>
                                              <p:pRg st="18" end="18"/>
                                            </p:txEl>
                                          </p:spTgt>
                                        </p:tgtEl>
                                        <p:attrNameLst>
                                          <p:attrName>style.visibility</p:attrName>
                                        </p:attrNameLst>
                                      </p:cBhvr>
                                      <p:to>
                                        <p:strVal val="visible"/>
                                      </p:to>
                                    </p:set>
                                    <p:animEffect transition="in" filter="fade">
                                      <p:cBhvr>
                                        <p:cTn id="105" dur="1000"/>
                                        <p:tgtEl>
                                          <p:spTgt spid="5">
                                            <p:txEl>
                                              <p:pRg st="18" end="18"/>
                                            </p:txEl>
                                          </p:spTgt>
                                        </p:tgtEl>
                                      </p:cBhvr>
                                    </p:animEffect>
                                    <p:anim calcmode="lin" valueType="num">
                                      <p:cBhvr>
                                        <p:cTn id="106" dur="1000" fill="hold"/>
                                        <p:tgtEl>
                                          <p:spTgt spid="5">
                                            <p:txEl>
                                              <p:pRg st="18" end="18"/>
                                            </p:txEl>
                                          </p:spTgt>
                                        </p:tgtEl>
                                        <p:attrNameLst>
                                          <p:attrName>ppt_x</p:attrName>
                                        </p:attrNameLst>
                                      </p:cBhvr>
                                      <p:tavLst>
                                        <p:tav tm="0">
                                          <p:val>
                                            <p:strVal val="#ppt_x"/>
                                          </p:val>
                                        </p:tav>
                                        <p:tav tm="100000">
                                          <p:val>
                                            <p:strVal val="#ppt_x"/>
                                          </p:val>
                                        </p:tav>
                                      </p:tavLst>
                                    </p:anim>
                                    <p:anim calcmode="lin" valueType="num">
                                      <p:cBhvr>
                                        <p:cTn id="107" dur="1000" fill="hold"/>
                                        <p:tgtEl>
                                          <p:spTgt spid="5">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028"/>
                                        </p:tgtEl>
                                        <p:attrNameLst>
                                          <p:attrName>style.visibility</p:attrName>
                                        </p:attrNameLst>
                                      </p:cBhvr>
                                      <p:to>
                                        <p:strVal val="visible"/>
                                      </p:to>
                                    </p:set>
                                    <p:animEffect transition="in" filter="fade">
                                      <p:cBhvr>
                                        <p:cTn id="112" dur="500"/>
                                        <p:tgtEl>
                                          <p:spTgt spid="102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026"/>
                                        </p:tgtEl>
                                        <p:attrNameLst>
                                          <p:attrName>style.visibility</p:attrName>
                                        </p:attrNameLst>
                                      </p:cBhvr>
                                      <p:to>
                                        <p:strVal val="visible"/>
                                      </p:to>
                                    </p:set>
                                    <p:animEffect transition="in" filter="fade">
                                      <p:cBhvr>
                                        <p:cTn id="117" dur="500"/>
                                        <p:tgtEl>
                                          <p:spTgt spid="1026"/>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8"/>
                                        </p:tgtEl>
                                        <p:attrNameLst>
                                          <p:attrName>style.visibility</p:attrName>
                                        </p:attrNameLst>
                                      </p:cBhvr>
                                      <p:to>
                                        <p:strVal val="visible"/>
                                      </p:to>
                                    </p:set>
                                    <p:anim calcmode="lin" valueType="num">
                                      <p:cBhvr additive="base">
                                        <p:cTn id="122" dur="500" fill="hold"/>
                                        <p:tgtEl>
                                          <p:spTgt spid="8"/>
                                        </p:tgtEl>
                                        <p:attrNameLst>
                                          <p:attrName>ppt_x</p:attrName>
                                        </p:attrNameLst>
                                      </p:cBhvr>
                                      <p:tavLst>
                                        <p:tav tm="0">
                                          <p:val>
                                            <p:strVal val="#ppt_x"/>
                                          </p:val>
                                        </p:tav>
                                        <p:tav tm="100000">
                                          <p:val>
                                            <p:strVal val="#ppt_x"/>
                                          </p:val>
                                        </p:tav>
                                      </p:tavLst>
                                    </p:anim>
                                    <p:anim calcmode="lin" valueType="num">
                                      <p:cBhvr additive="base">
                                        <p:cTn id="1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295" y="5625393"/>
            <a:ext cx="7797662" cy="868605"/>
          </a:xfrm>
        </p:spPr>
        <p:txBody>
          <a:bodyPr/>
          <a:lstStyle/>
          <a:p>
            <a:r>
              <a:rPr lang="en-US" dirty="0" smtClean="0">
                <a:solidFill>
                  <a:schemeClr val="bg1"/>
                </a:solidFill>
              </a:rPr>
              <a:t>Movement Continues</a:t>
            </a:r>
            <a:endParaRPr lang="en-US" dirty="0">
              <a:solidFill>
                <a:schemeClr val="bg1"/>
              </a:solidFill>
            </a:endParaRPr>
          </a:p>
        </p:txBody>
      </p:sp>
      <p:sp>
        <p:nvSpPr>
          <p:cNvPr id="7" name="Content Placeholder 5"/>
          <p:cNvSpPr>
            <a:spLocks noGrp="1"/>
          </p:cNvSpPr>
          <p:nvPr>
            <p:ph sz="quarter" idx="14"/>
          </p:nvPr>
        </p:nvSpPr>
        <p:spPr>
          <a:xfrm>
            <a:off x="4315262" y="0"/>
            <a:ext cx="4480218" cy="5625393"/>
          </a:xfrm>
        </p:spPr>
        <p:txBody>
          <a:bodyPr>
            <a:normAutofit fontScale="62500" lnSpcReduction="20000"/>
          </a:bodyPr>
          <a:lstStyle/>
          <a:p>
            <a:r>
              <a:rPr lang="en-US" dirty="0" smtClean="0">
                <a:hlinkClick r:id="rId3"/>
              </a:rPr>
              <a:t>Little Rock 9</a:t>
            </a:r>
            <a:endParaRPr lang="en-US" dirty="0" smtClean="0"/>
          </a:p>
          <a:p>
            <a:pPr lvl="1"/>
            <a:r>
              <a:rPr lang="en-US" dirty="0" smtClean="0"/>
              <a:t>Central high school In little rock, Arkansas </a:t>
            </a:r>
          </a:p>
          <a:p>
            <a:pPr lvl="2"/>
            <a:r>
              <a:rPr lang="en-US" dirty="0" smtClean="0"/>
              <a:t>Refused to integrate students… judge orders it</a:t>
            </a:r>
          </a:p>
          <a:p>
            <a:pPr lvl="1"/>
            <a:r>
              <a:rPr lang="en-US" dirty="0" smtClean="0"/>
              <a:t>Arkansas Gov. </a:t>
            </a:r>
            <a:r>
              <a:rPr lang="en-US" dirty="0" err="1" smtClean="0"/>
              <a:t>Orval</a:t>
            </a:r>
            <a:r>
              <a:rPr lang="en-US" dirty="0" smtClean="0"/>
              <a:t> </a:t>
            </a:r>
            <a:r>
              <a:rPr lang="en-US" dirty="0" err="1" smtClean="0"/>
              <a:t>Faubus</a:t>
            </a:r>
            <a:r>
              <a:rPr lang="en-US" dirty="0" smtClean="0"/>
              <a:t> sends troops to stop A.A’s from entering the school.</a:t>
            </a:r>
          </a:p>
          <a:p>
            <a:pPr lvl="2"/>
            <a:r>
              <a:rPr lang="en-US" dirty="0" smtClean="0"/>
              <a:t>1</a:t>
            </a:r>
            <a:r>
              <a:rPr lang="en-US" baseline="30000" dirty="0" smtClean="0"/>
              <a:t>st</a:t>
            </a:r>
            <a:r>
              <a:rPr lang="en-US" dirty="0" smtClean="0"/>
              <a:t> time since civil war the south has disobeyed the federal gov’t</a:t>
            </a:r>
          </a:p>
          <a:p>
            <a:pPr lvl="2"/>
            <a:r>
              <a:rPr lang="en-US" dirty="0" smtClean="0"/>
              <a:t>Eisenhower won’t stand for this and sends 100’s of soldiers to patrol the school and to allow them to safely enter.</a:t>
            </a:r>
          </a:p>
          <a:p>
            <a:pPr lvl="1"/>
            <a:r>
              <a:rPr lang="en-US" dirty="0" smtClean="0"/>
              <a:t>The students become known as the little rock nine</a:t>
            </a:r>
          </a:p>
          <a:p>
            <a:r>
              <a:rPr lang="en-US" dirty="0" smtClean="0"/>
              <a:t>Montgomery Bus Boycott</a:t>
            </a:r>
          </a:p>
          <a:p>
            <a:pPr lvl="1"/>
            <a:r>
              <a:rPr lang="en-US" dirty="0" smtClean="0"/>
              <a:t>Due to segregation A.A’s were forced to sit in the back of the bus, while whites sat in the front.</a:t>
            </a:r>
          </a:p>
          <a:p>
            <a:pPr lvl="1"/>
            <a:r>
              <a:rPr lang="en-US" dirty="0" smtClean="0"/>
              <a:t>1 December, 1955</a:t>
            </a:r>
          </a:p>
          <a:p>
            <a:pPr lvl="2"/>
            <a:r>
              <a:rPr lang="en-US" dirty="0" smtClean="0"/>
              <a:t>Rosa parks enters the bus</a:t>
            </a:r>
          </a:p>
          <a:p>
            <a:pPr lvl="3"/>
            <a:r>
              <a:rPr lang="en-US" dirty="0" smtClean="0"/>
              <a:t>Finds a seat in the white section and sits</a:t>
            </a:r>
          </a:p>
          <a:p>
            <a:pPr lvl="3"/>
            <a:r>
              <a:rPr lang="en-US" dirty="0" smtClean="0"/>
              <a:t>Bus driver asks her to move so whites can sit…</a:t>
            </a:r>
          </a:p>
          <a:p>
            <a:pPr lvl="3"/>
            <a:r>
              <a:rPr lang="en-US" dirty="0" smtClean="0"/>
              <a:t>She refused… at the next stop she was removed and arrested</a:t>
            </a:r>
          </a:p>
          <a:p>
            <a:pPr lvl="2"/>
            <a:r>
              <a:rPr lang="en-US" dirty="0" smtClean="0"/>
              <a:t>This all could have ended there… but it didn’t…</a:t>
            </a:r>
          </a:p>
          <a:p>
            <a:pPr lvl="3"/>
            <a:r>
              <a:rPr lang="en-US" dirty="0" smtClean="0"/>
              <a:t>AA’s take this as symbol and organize a boycott of all public transportation</a:t>
            </a:r>
          </a:p>
          <a:p>
            <a:pPr lvl="3"/>
            <a:r>
              <a:rPr lang="en-US" dirty="0" smtClean="0"/>
              <a:t>75% of all riders were AA’s so they clearly have upper hand!!!</a:t>
            </a:r>
          </a:p>
          <a:p>
            <a:pPr lvl="2"/>
            <a:r>
              <a:rPr lang="en-US" dirty="0" smtClean="0"/>
              <a:t>December 1956- Bus segregation declared unconstitutional</a:t>
            </a:r>
          </a:p>
          <a:p>
            <a:pPr lvl="3"/>
            <a:r>
              <a:rPr lang="en-US" dirty="0" smtClean="0"/>
              <a:t>Non-Violent Bus Boycott is a success!</a:t>
            </a:r>
          </a:p>
          <a:p>
            <a:r>
              <a:rPr lang="en-US" dirty="0" smtClean="0"/>
              <a:t>Nonviolent Protest</a:t>
            </a:r>
          </a:p>
          <a:p>
            <a:pPr lvl="1"/>
            <a:r>
              <a:rPr lang="en-US" dirty="0" smtClean="0"/>
              <a:t>During bus boycott in Montgomery, new leader emerges</a:t>
            </a:r>
          </a:p>
          <a:p>
            <a:pPr lvl="2"/>
            <a:r>
              <a:rPr lang="en-US" dirty="0" smtClean="0"/>
              <a:t>Martin Luther king </a:t>
            </a:r>
            <a:r>
              <a:rPr lang="en-US" dirty="0" err="1" smtClean="0"/>
              <a:t>jr.</a:t>
            </a:r>
            <a:endParaRPr lang="en-US" dirty="0" smtClean="0"/>
          </a:p>
          <a:p>
            <a:pPr lvl="3"/>
            <a:r>
              <a:rPr lang="en-US" dirty="0" smtClean="0"/>
              <a:t>Strongly influenced by Gandhi’s ideas of non-violent protests</a:t>
            </a:r>
          </a:p>
          <a:p>
            <a:pPr lvl="2"/>
            <a:r>
              <a:rPr lang="en-US" dirty="0" smtClean="0"/>
              <a:t>Allows them to keep upper hand w/ moral high ground</a:t>
            </a:r>
          </a:p>
          <a:p>
            <a:pPr lvl="2"/>
            <a:r>
              <a:rPr lang="en-US" dirty="0" smtClean="0"/>
              <a:t>Preaches idea of Civil disobedience</a:t>
            </a:r>
          </a:p>
          <a:p>
            <a:pPr lvl="3"/>
            <a:r>
              <a:rPr lang="en-US" dirty="0" smtClean="0"/>
              <a:t>Refusal to obey laws they felt unjust</a:t>
            </a:r>
          </a:p>
          <a:p>
            <a:pPr lvl="1"/>
            <a:r>
              <a:rPr lang="en-US" dirty="0" smtClean="0"/>
              <a:t>January 1957</a:t>
            </a:r>
          </a:p>
          <a:p>
            <a:pPr lvl="2"/>
            <a:r>
              <a:rPr lang="en-US" dirty="0" smtClean="0"/>
              <a:t>Southern Christian Leadership Conference (SCLC) is started</a:t>
            </a:r>
          </a:p>
          <a:p>
            <a:pPr lvl="3"/>
            <a:r>
              <a:rPr lang="en-US" dirty="0" smtClean="0"/>
              <a:t>Organizes peaceful protests </a:t>
            </a:r>
          </a:p>
          <a:p>
            <a:pPr lvl="3"/>
            <a:r>
              <a:rPr lang="en-US" dirty="0" smtClean="0"/>
              <a:t>Trains AA’s for the violence that will be directed at them in response</a:t>
            </a:r>
            <a:endParaRPr lang="en-US" dirty="0"/>
          </a:p>
        </p:txBody>
      </p:sp>
      <p:grpSp>
        <p:nvGrpSpPr>
          <p:cNvPr id="2" name="Group 1"/>
          <p:cNvGrpSpPr/>
          <p:nvPr/>
        </p:nvGrpSpPr>
        <p:grpSpPr>
          <a:xfrm>
            <a:off x="45944" y="1032638"/>
            <a:ext cx="4269317" cy="3905685"/>
            <a:chOff x="45944" y="1032638"/>
            <a:chExt cx="4269317" cy="3905685"/>
          </a:xfrm>
        </p:grpSpPr>
        <p:pic>
          <p:nvPicPr>
            <p:cNvPr id="2054" name="Picture 6" descr="http://mrnussbaum.com/women/par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295" y="3325329"/>
              <a:ext cx="2364679" cy="16129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media.al.com/wire/photo/rosa-parks-1211955jpg-5763acb3d597fc3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3371" y="1719708"/>
              <a:ext cx="2801890" cy="20685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edxchampselyseeswomen.com/assets/TEDxChampsElyseesWomen-Rosa-Park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44" y="1032638"/>
              <a:ext cx="2390502" cy="1605621"/>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http://static1.squarespace.com/static/53f3f027e4b0b6d7d61aca78/t/54d1ce41e4b045060555700c/142303597407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24" y="-103672"/>
            <a:ext cx="9157473" cy="696167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6"/>
          <p:cNvGrpSpPr/>
          <p:nvPr/>
        </p:nvGrpSpPr>
        <p:grpSpPr>
          <a:xfrm>
            <a:off x="6301365" y="4459495"/>
            <a:ext cx="2667000" cy="1600200"/>
            <a:chOff x="6553200" y="0"/>
            <a:chExt cx="2667000" cy="1600200"/>
          </a:xfrm>
        </p:grpSpPr>
        <p:sp>
          <p:nvSpPr>
            <p:cNvPr id="10" name="Explosion 2 9"/>
            <p:cNvSpPr/>
            <p:nvPr/>
          </p:nvSpPr>
          <p:spPr>
            <a:xfrm>
              <a:off x="6553200" y="0"/>
              <a:ext cx="2667000" cy="1600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31522" y="637697"/>
              <a:ext cx="1905000" cy="369332"/>
            </a:xfrm>
            <a:prstGeom prst="rect">
              <a:avLst/>
            </a:prstGeom>
            <a:noFill/>
          </p:spPr>
          <p:txBody>
            <a:bodyPr wrap="square" rtlCol="0">
              <a:spAutoFit/>
            </a:bodyPr>
            <a:lstStyle/>
            <a:p>
              <a:r>
                <a:rPr lang="en-US" dirty="0" smtClean="0">
                  <a:solidFill>
                    <a:schemeClr val="bg1"/>
                  </a:solidFill>
                </a:rPr>
                <a:t>3.) Stop &amp; Jot!!</a:t>
              </a:r>
              <a:endParaRPr lang="en-US" dirty="0">
                <a:solidFill>
                  <a:schemeClr val="bg1"/>
                </a:solidFill>
              </a:endParaRPr>
            </a:p>
          </p:txBody>
        </p:sp>
      </p:grpSp>
    </p:spTree>
    <p:extLst>
      <p:ext uri="{BB962C8B-B14F-4D97-AF65-F5344CB8AC3E}">
        <p14:creationId xmlns:p14="http://schemas.microsoft.com/office/powerpoint/2010/main" val="133908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0"/>
                                        <p:tgtEl>
                                          <p:spTgt spid="7">
                                            <p:txEl>
                                              <p:pRg st="3" end="3"/>
                                            </p:txEl>
                                          </p:spTgt>
                                        </p:tgtEl>
                                      </p:cBhvr>
                                    </p:animEffect>
                                    <p:anim calcmode="lin" valueType="num">
                                      <p:cBhvr>
                                        <p:cTn id="2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1000"/>
                                        <p:tgtEl>
                                          <p:spTgt spid="7">
                                            <p:txEl>
                                              <p:pRg st="4" end="4"/>
                                            </p:txEl>
                                          </p:spTgt>
                                        </p:tgtEl>
                                      </p:cBhvr>
                                    </p:animEffect>
                                    <p:anim calcmode="lin" valueType="num">
                                      <p:cBhvr>
                                        <p:cTn id="3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1000"/>
                                        <p:tgtEl>
                                          <p:spTgt spid="7">
                                            <p:txEl>
                                              <p:pRg st="5" end="5"/>
                                            </p:txEl>
                                          </p:spTgt>
                                        </p:tgtEl>
                                      </p:cBhvr>
                                    </p:animEffect>
                                    <p:anim calcmode="lin" valueType="num">
                                      <p:cBhvr>
                                        <p:cTn id="3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1000"/>
                                        <p:tgtEl>
                                          <p:spTgt spid="7">
                                            <p:txEl>
                                              <p:pRg st="6" end="6"/>
                                            </p:txEl>
                                          </p:spTgt>
                                        </p:tgtEl>
                                      </p:cBhvr>
                                    </p:animEffect>
                                    <p:anim calcmode="lin" valueType="num">
                                      <p:cBhvr>
                                        <p:cTn id="4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fade">
                                      <p:cBhvr>
                                        <p:cTn id="49" dur="1000"/>
                                        <p:tgtEl>
                                          <p:spTgt spid="7">
                                            <p:txEl>
                                              <p:pRg st="7" end="7"/>
                                            </p:txEl>
                                          </p:spTgt>
                                        </p:tgtEl>
                                      </p:cBhvr>
                                    </p:animEffect>
                                    <p:anim calcmode="lin" valueType="num">
                                      <p:cBhvr>
                                        <p:cTn id="5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7">
                                            <p:txEl>
                                              <p:pRg st="8" end="8"/>
                                            </p:txEl>
                                          </p:spTgt>
                                        </p:tgtEl>
                                        <p:attrNameLst>
                                          <p:attrName>style.visibility</p:attrName>
                                        </p:attrNameLst>
                                      </p:cBhvr>
                                      <p:to>
                                        <p:strVal val="visible"/>
                                      </p:to>
                                    </p:set>
                                    <p:animEffect transition="in" filter="fade">
                                      <p:cBhvr>
                                        <p:cTn id="54" dur="1000"/>
                                        <p:tgtEl>
                                          <p:spTgt spid="7">
                                            <p:txEl>
                                              <p:pRg st="8" end="8"/>
                                            </p:txEl>
                                          </p:spTgt>
                                        </p:tgtEl>
                                      </p:cBhvr>
                                    </p:animEffect>
                                    <p:anim calcmode="lin" valueType="num">
                                      <p:cBhvr>
                                        <p:cTn id="55"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
                                            <p:txEl>
                                              <p:pRg st="9" end="9"/>
                                            </p:txEl>
                                          </p:spTgt>
                                        </p:tgtEl>
                                        <p:attrNameLst>
                                          <p:attrName>style.visibility</p:attrName>
                                        </p:attrNameLst>
                                      </p:cBhvr>
                                      <p:to>
                                        <p:strVal val="visible"/>
                                      </p:to>
                                    </p:set>
                                    <p:animEffect transition="in" filter="fade">
                                      <p:cBhvr>
                                        <p:cTn id="59" dur="1000"/>
                                        <p:tgtEl>
                                          <p:spTgt spid="7">
                                            <p:txEl>
                                              <p:pRg st="9" end="9"/>
                                            </p:txEl>
                                          </p:spTgt>
                                        </p:tgtEl>
                                      </p:cBhvr>
                                    </p:animEffect>
                                    <p:anim calcmode="lin" valueType="num">
                                      <p:cBhvr>
                                        <p:cTn id="60"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
                                            <p:txEl>
                                              <p:pRg st="10" end="10"/>
                                            </p:txEl>
                                          </p:spTgt>
                                        </p:tgtEl>
                                        <p:attrNameLst>
                                          <p:attrName>style.visibility</p:attrName>
                                        </p:attrNameLst>
                                      </p:cBhvr>
                                      <p:to>
                                        <p:strVal val="visible"/>
                                      </p:to>
                                    </p:set>
                                    <p:animEffect transition="in" filter="fade">
                                      <p:cBhvr>
                                        <p:cTn id="64" dur="1000"/>
                                        <p:tgtEl>
                                          <p:spTgt spid="7">
                                            <p:txEl>
                                              <p:pRg st="10" end="10"/>
                                            </p:txEl>
                                          </p:spTgt>
                                        </p:tgtEl>
                                      </p:cBhvr>
                                    </p:animEffect>
                                    <p:anim calcmode="lin" valueType="num">
                                      <p:cBhvr>
                                        <p:cTn id="65"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10" end="10"/>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7">
                                            <p:txEl>
                                              <p:pRg st="11" end="11"/>
                                            </p:txEl>
                                          </p:spTgt>
                                        </p:tgtEl>
                                        <p:attrNameLst>
                                          <p:attrName>style.visibility</p:attrName>
                                        </p:attrNameLst>
                                      </p:cBhvr>
                                      <p:to>
                                        <p:strVal val="visible"/>
                                      </p:to>
                                    </p:set>
                                    <p:animEffect transition="in" filter="fade">
                                      <p:cBhvr>
                                        <p:cTn id="69" dur="1000"/>
                                        <p:tgtEl>
                                          <p:spTgt spid="7">
                                            <p:txEl>
                                              <p:pRg st="11" end="11"/>
                                            </p:txEl>
                                          </p:spTgt>
                                        </p:tgtEl>
                                      </p:cBhvr>
                                    </p:animEffect>
                                    <p:anim calcmode="lin" valueType="num">
                                      <p:cBhvr>
                                        <p:cTn id="70"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71" dur="1000" fill="hold"/>
                                        <p:tgtEl>
                                          <p:spTgt spid="7">
                                            <p:txEl>
                                              <p:pRg st="11" end="11"/>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7">
                                            <p:txEl>
                                              <p:pRg st="12" end="12"/>
                                            </p:txEl>
                                          </p:spTgt>
                                        </p:tgtEl>
                                        <p:attrNameLst>
                                          <p:attrName>style.visibility</p:attrName>
                                        </p:attrNameLst>
                                      </p:cBhvr>
                                      <p:to>
                                        <p:strVal val="visible"/>
                                      </p:to>
                                    </p:set>
                                    <p:animEffect transition="in" filter="fade">
                                      <p:cBhvr>
                                        <p:cTn id="74" dur="1000"/>
                                        <p:tgtEl>
                                          <p:spTgt spid="7">
                                            <p:txEl>
                                              <p:pRg st="12" end="12"/>
                                            </p:txEl>
                                          </p:spTgt>
                                        </p:tgtEl>
                                      </p:cBhvr>
                                    </p:animEffect>
                                    <p:anim calcmode="lin" valueType="num">
                                      <p:cBhvr>
                                        <p:cTn id="75"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76" dur="1000" fill="hold"/>
                                        <p:tgtEl>
                                          <p:spTgt spid="7">
                                            <p:txEl>
                                              <p:pRg st="12" end="12"/>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7">
                                            <p:txEl>
                                              <p:pRg st="13" end="13"/>
                                            </p:txEl>
                                          </p:spTgt>
                                        </p:tgtEl>
                                        <p:attrNameLst>
                                          <p:attrName>style.visibility</p:attrName>
                                        </p:attrNameLst>
                                      </p:cBhvr>
                                      <p:to>
                                        <p:strVal val="visible"/>
                                      </p:to>
                                    </p:set>
                                    <p:animEffect transition="in" filter="fade">
                                      <p:cBhvr>
                                        <p:cTn id="79" dur="1000"/>
                                        <p:tgtEl>
                                          <p:spTgt spid="7">
                                            <p:txEl>
                                              <p:pRg st="13" end="13"/>
                                            </p:txEl>
                                          </p:spTgt>
                                        </p:tgtEl>
                                      </p:cBhvr>
                                    </p:animEffect>
                                    <p:anim calcmode="lin" valueType="num">
                                      <p:cBhvr>
                                        <p:cTn id="80"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81" dur="1000" fill="hold"/>
                                        <p:tgtEl>
                                          <p:spTgt spid="7">
                                            <p:txEl>
                                              <p:pRg st="13" end="13"/>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
                                            <p:txEl>
                                              <p:pRg st="14" end="14"/>
                                            </p:txEl>
                                          </p:spTgt>
                                        </p:tgtEl>
                                        <p:attrNameLst>
                                          <p:attrName>style.visibility</p:attrName>
                                        </p:attrNameLst>
                                      </p:cBhvr>
                                      <p:to>
                                        <p:strVal val="visible"/>
                                      </p:to>
                                    </p:set>
                                    <p:animEffect transition="in" filter="fade">
                                      <p:cBhvr>
                                        <p:cTn id="84" dur="1000"/>
                                        <p:tgtEl>
                                          <p:spTgt spid="7">
                                            <p:txEl>
                                              <p:pRg st="14" end="14"/>
                                            </p:txEl>
                                          </p:spTgt>
                                        </p:tgtEl>
                                      </p:cBhvr>
                                    </p:animEffect>
                                    <p:anim calcmode="lin" valueType="num">
                                      <p:cBhvr>
                                        <p:cTn id="85" dur="1000" fill="hold"/>
                                        <p:tgtEl>
                                          <p:spTgt spid="7">
                                            <p:txEl>
                                              <p:pRg st="14" end="14"/>
                                            </p:txEl>
                                          </p:spTgt>
                                        </p:tgtEl>
                                        <p:attrNameLst>
                                          <p:attrName>ppt_x</p:attrName>
                                        </p:attrNameLst>
                                      </p:cBhvr>
                                      <p:tavLst>
                                        <p:tav tm="0">
                                          <p:val>
                                            <p:strVal val="#ppt_x"/>
                                          </p:val>
                                        </p:tav>
                                        <p:tav tm="100000">
                                          <p:val>
                                            <p:strVal val="#ppt_x"/>
                                          </p:val>
                                        </p:tav>
                                      </p:tavLst>
                                    </p:anim>
                                    <p:anim calcmode="lin" valueType="num">
                                      <p:cBhvr>
                                        <p:cTn id="86" dur="1000" fill="hold"/>
                                        <p:tgtEl>
                                          <p:spTgt spid="7">
                                            <p:txEl>
                                              <p:pRg st="14" end="14"/>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7">
                                            <p:txEl>
                                              <p:pRg st="15" end="15"/>
                                            </p:txEl>
                                          </p:spTgt>
                                        </p:tgtEl>
                                        <p:attrNameLst>
                                          <p:attrName>style.visibility</p:attrName>
                                        </p:attrNameLst>
                                      </p:cBhvr>
                                      <p:to>
                                        <p:strVal val="visible"/>
                                      </p:to>
                                    </p:set>
                                    <p:animEffect transition="in" filter="fade">
                                      <p:cBhvr>
                                        <p:cTn id="89" dur="1000"/>
                                        <p:tgtEl>
                                          <p:spTgt spid="7">
                                            <p:txEl>
                                              <p:pRg st="15" end="15"/>
                                            </p:txEl>
                                          </p:spTgt>
                                        </p:tgtEl>
                                      </p:cBhvr>
                                    </p:animEffect>
                                    <p:anim calcmode="lin" valueType="num">
                                      <p:cBhvr>
                                        <p:cTn id="90" dur="1000" fill="hold"/>
                                        <p:tgtEl>
                                          <p:spTgt spid="7">
                                            <p:txEl>
                                              <p:pRg st="15" end="15"/>
                                            </p:txEl>
                                          </p:spTgt>
                                        </p:tgtEl>
                                        <p:attrNameLst>
                                          <p:attrName>ppt_x</p:attrName>
                                        </p:attrNameLst>
                                      </p:cBhvr>
                                      <p:tavLst>
                                        <p:tav tm="0">
                                          <p:val>
                                            <p:strVal val="#ppt_x"/>
                                          </p:val>
                                        </p:tav>
                                        <p:tav tm="100000">
                                          <p:val>
                                            <p:strVal val="#ppt_x"/>
                                          </p:val>
                                        </p:tav>
                                      </p:tavLst>
                                    </p:anim>
                                    <p:anim calcmode="lin" valueType="num">
                                      <p:cBhvr>
                                        <p:cTn id="91" dur="1000" fill="hold"/>
                                        <p:tgtEl>
                                          <p:spTgt spid="7">
                                            <p:txEl>
                                              <p:pRg st="15" end="15"/>
                                            </p:tx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7">
                                            <p:txEl>
                                              <p:pRg st="16" end="16"/>
                                            </p:txEl>
                                          </p:spTgt>
                                        </p:tgtEl>
                                        <p:attrNameLst>
                                          <p:attrName>style.visibility</p:attrName>
                                        </p:attrNameLst>
                                      </p:cBhvr>
                                      <p:to>
                                        <p:strVal val="visible"/>
                                      </p:to>
                                    </p:set>
                                    <p:animEffect transition="in" filter="fade">
                                      <p:cBhvr>
                                        <p:cTn id="94" dur="1000"/>
                                        <p:tgtEl>
                                          <p:spTgt spid="7">
                                            <p:txEl>
                                              <p:pRg st="16" end="16"/>
                                            </p:txEl>
                                          </p:spTgt>
                                        </p:tgtEl>
                                      </p:cBhvr>
                                    </p:animEffect>
                                    <p:anim calcmode="lin" valueType="num">
                                      <p:cBhvr>
                                        <p:cTn id="95" dur="1000" fill="hold"/>
                                        <p:tgtEl>
                                          <p:spTgt spid="7">
                                            <p:txEl>
                                              <p:pRg st="16" end="16"/>
                                            </p:txEl>
                                          </p:spTgt>
                                        </p:tgtEl>
                                        <p:attrNameLst>
                                          <p:attrName>ppt_x</p:attrName>
                                        </p:attrNameLst>
                                      </p:cBhvr>
                                      <p:tavLst>
                                        <p:tav tm="0">
                                          <p:val>
                                            <p:strVal val="#ppt_x"/>
                                          </p:val>
                                        </p:tav>
                                        <p:tav tm="100000">
                                          <p:val>
                                            <p:strVal val="#ppt_x"/>
                                          </p:val>
                                        </p:tav>
                                      </p:tavLst>
                                    </p:anim>
                                    <p:anim calcmode="lin" valueType="num">
                                      <p:cBhvr>
                                        <p:cTn id="96" dur="1000" fill="hold"/>
                                        <p:tgtEl>
                                          <p:spTgt spid="7">
                                            <p:txEl>
                                              <p:pRg st="16" end="16"/>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7">
                                            <p:txEl>
                                              <p:pRg st="17" end="17"/>
                                            </p:txEl>
                                          </p:spTgt>
                                        </p:tgtEl>
                                        <p:attrNameLst>
                                          <p:attrName>style.visibility</p:attrName>
                                        </p:attrNameLst>
                                      </p:cBhvr>
                                      <p:to>
                                        <p:strVal val="visible"/>
                                      </p:to>
                                    </p:set>
                                    <p:animEffect transition="in" filter="fade">
                                      <p:cBhvr>
                                        <p:cTn id="99" dur="1000"/>
                                        <p:tgtEl>
                                          <p:spTgt spid="7">
                                            <p:txEl>
                                              <p:pRg st="17" end="17"/>
                                            </p:txEl>
                                          </p:spTgt>
                                        </p:tgtEl>
                                      </p:cBhvr>
                                    </p:animEffect>
                                    <p:anim calcmode="lin" valueType="num">
                                      <p:cBhvr>
                                        <p:cTn id="100" dur="1000" fill="hold"/>
                                        <p:tgtEl>
                                          <p:spTgt spid="7">
                                            <p:txEl>
                                              <p:pRg st="17" end="17"/>
                                            </p:txEl>
                                          </p:spTgt>
                                        </p:tgtEl>
                                        <p:attrNameLst>
                                          <p:attrName>ppt_x</p:attrName>
                                        </p:attrNameLst>
                                      </p:cBhvr>
                                      <p:tavLst>
                                        <p:tav tm="0">
                                          <p:val>
                                            <p:strVal val="#ppt_x"/>
                                          </p:val>
                                        </p:tav>
                                        <p:tav tm="100000">
                                          <p:val>
                                            <p:strVal val="#ppt_x"/>
                                          </p:val>
                                        </p:tav>
                                      </p:tavLst>
                                    </p:anim>
                                    <p:anim calcmode="lin" valueType="num">
                                      <p:cBhvr>
                                        <p:cTn id="101" dur="1000" fill="hold"/>
                                        <p:tgtEl>
                                          <p:spTgt spid="7">
                                            <p:txEl>
                                              <p:pRg st="17" end="17"/>
                                            </p:tx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7">
                                            <p:txEl>
                                              <p:pRg st="18" end="18"/>
                                            </p:txEl>
                                          </p:spTgt>
                                        </p:tgtEl>
                                        <p:attrNameLst>
                                          <p:attrName>style.visibility</p:attrName>
                                        </p:attrNameLst>
                                      </p:cBhvr>
                                      <p:to>
                                        <p:strVal val="visible"/>
                                      </p:to>
                                    </p:set>
                                    <p:animEffect transition="in" filter="fade">
                                      <p:cBhvr>
                                        <p:cTn id="104" dur="1000"/>
                                        <p:tgtEl>
                                          <p:spTgt spid="7">
                                            <p:txEl>
                                              <p:pRg st="18" end="18"/>
                                            </p:txEl>
                                          </p:spTgt>
                                        </p:tgtEl>
                                      </p:cBhvr>
                                    </p:animEffect>
                                    <p:anim calcmode="lin" valueType="num">
                                      <p:cBhvr>
                                        <p:cTn id="105" dur="1000" fill="hold"/>
                                        <p:tgtEl>
                                          <p:spTgt spid="7">
                                            <p:txEl>
                                              <p:pRg st="18" end="18"/>
                                            </p:txEl>
                                          </p:spTgt>
                                        </p:tgtEl>
                                        <p:attrNameLst>
                                          <p:attrName>ppt_x</p:attrName>
                                        </p:attrNameLst>
                                      </p:cBhvr>
                                      <p:tavLst>
                                        <p:tav tm="0">
                                          <p:val>
                                            <p:strVal val="#ppt_x"/>
                                          </p:val>
                                        </p:tav>
                                        <p:tav tm="100000">
                                          <p:val>
                                            <p:strVal val="#ppt_x"/>
                                          </p:val>
                                        </p:tav>
                                      </p:tavLst>
                                    </p:anim>
                                    <p:anim calcmode="lin" valueType="num">
                                      <p:cBhvr>
                                        <p:cTn id="106" dur="1000" fill="hold"/>
                                        <p:tgtEl>
                                          <p:spTgt spid="7">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7">
                                            <p:txEl>
                                              <p:pRg st="19" end="19"/>
                                            </p:txEl>
                                          </p:spTgt>
                                        </p:tgtEl>
                                        <p:attrNameLst>
                                          <p:attrName>style.visibility</p:attrName>
                                        </p:attrNameLst>
                                      </p:cBhvr>
                                      <p:to>
                                        <p:strVal val="visible"/>
                                      </p:to>
                                    </p:set>
                                    <p:animEffect transition="in" filter="fade">
                                      <p:cBhvr>
                                        <p:cTn id="111" dur="1000"/>
                                        <p:tgtEl>
                                          <p:spTgt spid="7">
                                            <p:txEl>
                                              <p:pRg st="19" end="19"/>
                                            </p:txEl>
                                          </p:spTgt>
                                        </p:tgtEl>
                                      </p:cBhvr>
                                    </p:animEffect>
                                    <p:anim calcmode="lin" valueType="num">
                                      <p:cBhvr>
                                        <p:cTn id="112" dur="1000" fill="hold"/>
                                        <p:tgtEl>
                                          <p:spTgt spid="7">
                                            <p:txEl>
                                              <p:pRg st="19" end="19"/>
                                            </p:txEl>
                                          </p:spTgt>
                                        </p:tgtEl>
                                        <p:attrNameLst>
                                          <p:attrName>ppt_x</p:attrName>
                                        </p:attrNameLst>
                                      </p:cBhvr>
                                      <p:tavLst>
                                        <p:tav tm="0">
                                          <p:val>
                                            <p:strVal val="#ppt_x"/>
                                          </p:val>
                                        </p:tav>
                                        <p:tav tm="100000">
                                          <p:val>
                                            <p:strVal val="#ppt_x"/>
                                          </p:val>
                                        </p:tav>
                                      </p:tavLst>
                                    </p:anim>
                                    <p:anim calcmode="lin" valueType="num">
                                      <p:cBhvr>
                                        <p:cTn id="113" dur="1000" fill="hold"/>
                                        <p:tgtEl>
                                          <p:spTgt spid="7">
                                            <p:txEl>
                                              <p:pRg st="19" end="19"/>
                                            </p:txEl>
                                          </p:spTgt>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7">
                                            <p:txEl>
                                              <p:pRg st="20" end="20"/>
                                            </p:txEl>
                                          </p:spTgt>
                                        </p:tgtEl>
                                        <p:attrNameLst>
                                          <p:attrName>style.visibility</p:attrName>
                                        </p:attrNameLst>
                                      </p:cBhvr>
                                      <p:to>
                                        <p:strVal val="visible"/>
                                      </p:to>
                                    </p:set>
                                    <p:animEffect transition="in" filter="fade">
                                      <p:cBhvr>
                                        <p:cTn id="116" dur="1000"/>
                                        <p:tgtEl>
                                          <p:spTgt spid="7">
                                            <p:txEl>
                                              <p:pRg st="20" end="20"/>
                                            </p:txEl>
                                          </p:spTgt>
                                        </p:tgtEl>
                                      </p:cBhvr>
                                    </p:animEffect>
                                    <p:anim calcmode="lin" valueType="num">
                                      <p:cBhvr>
                                        <p:cTn id="117" dur="1000" fill="hold"/>
                                        <p:tgtEl>
                                          <p:spTgt spid="7">
                                            <p:txEl>
                                              <p:pRg st="20" end="20"/>
                                            </p:txEl>
                                          </p:spTgt>
                                        </p:tgtEl>
                                        <p:attrNameLst>
                                          <p:attrName>ppt_x</p:attrName>
                                        </p:attrNameLst>
                                      </p:cBhvr>
                                      <p:tavLst>
                                        <p:tav tm="0">
                                          <p:val>
                                            <p:strVal val="#ppt_x"/>
                                          </p:val>
                                        </p:tav>
                                        <p:tav tm="100000">
                                          <p:val>
                                            <p:strVal val="#ppt_x"/>
                                          </p:val>
                                        </p:tav>
                                      </p:tavLst>
                                    </p:anim>
                                    <p:anim calcmode="lin" valueType="num">
                                      <p:cBhvr>
                                        <p:cTn id="118" dur="1000" fill="hold"/>
                                        <p:tgtEl>
                                          <p:spTgt spid="7">
                                            <p:txEl>
                                              <p:pRg st="20" end="20"/>
                                            </p:txEl>
                                          </p:spTgt>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7">
                                            <p:txEl>
                                              <p:pRg st="21" end="21"/>
                                            </p:txEl>
                                          </p:spTgt>
                                        </p:tgtEl>
                                        <p:attrNameLst>
                                          <p:attrName>style.visibility</p:attrName>
                                        </p:attrNameLst>
                                      </p:cBhvr>
                                      <p:to>
                                        <p:strVal val="visible"/>
                                      </p:to>
                                    </p:set>
                                    <p:animEffect transition="in" filter="fade">
                                      <p:cBhvr>
                                        <p:cTn id="121" dur="1000"/>
                                        <p:tgtEl>
                                          <p:spTgt spid="7">
                                            <p:txEl>
                                              <p:pRg st="21" end="21"/>
                                            </p:txEl>
                                          </p:spTgt>
                                        </p:tgtEl>
                                      </p:cBhvr>
                                    </p:animEffect>
                                    <p:anim calcmode="lin" valueType="num">
                                      <p:cBhvr>
                                        <p:cTn id="122" dur="1000" fill="hold"/>
                                        <p:tgtEl>
                                          <p:spTgt spid="7">
                                            <p:txEl>
                                              <p:pRg st="21" end="21"/>
                                            </p:txEl>
                                          </p:spTgt>
                                        </p:tgtEl>
                                        <p:attrNameLst>
                                          <p:attrName>ppt_x</p:attrName>
                                        </p:attrNameLst>
                                      </p:cBhvr>
                                      <p:tavLst>
                                        <p:tav tm="0">
                                          <p:val>
                                            <p:strVal val="#ppt_x"/>
                                          </p:val>
                                        </p:tav>
                                        <p:tav tm="100000">
                                          <p:val>
                                            <p:strVal val="#ppt_x"/>
                                          </p:val>
                                        </p:tav>
                                      </p:tavLst>
                                    </p:anim>
                                    <p:anim calcmode="lin" valueType="num">
                                      <p:cBhvr>
                                        <p:cTn id="123" dur="1000" fill="hold"/>
                                        <p:tgtEl>
                                          <p:spTgt spid="7">
                                            <p:txEl>
                                              <p:pRg st="21" end="21"/>
                                            </p:txEl>
                                          </p:spTgt>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7">
                                            <p:txEl>
                                              <p:pRg st="22" end="22"/>
                                            </p:txEl>
                                          </p:spTgt>
                                        </p:tgtEl>
                                        <p:attrNameLst>
                                          <p:attrName>style.visibility</p:attrName>
                                        </p:attrNameLst>
                                      </p:cBhvr>
                                      <p:to>
                                        <p:strVal val="visible"/>
                                      </p:to>
                                    </p:set>
                                    <p:animEffect transition="in" filter="fade">
                                      <p:cBhvr>
                                        <p:cTn id="126" dur="1000"/>
                                        <p:tgtEl>
                                          <p:spTgt spid="7">
                                            <p:txEl>
                                              <p:pRg st="22" end="22"/>
                                            </p:txEl>
                                          </p:spTgt>
                                        </p:tgtEl>
                                      </p:cBhvr>
                                    </p:animEffect>
                                    <p:anim calcmode="lin" valueType="num">
                                      <p:cBhvr>
                                        <p:cTn id="127" dur="1000" fill="hold"/>
                                        <p:tgtEl>
                                          <p:spTgt spid="7">
                                            <p:txEl>
                                              <p:pRg st="22" end="22"/>
                                            </p:txEl>
                                          </p:spTgt>
                                        </p:tgtEl>
                                        <p:attrNameLst>
                                          <p:attrName>ppt_x</p:attrName>
                                        </p:attrNameLst>
                                      </p:cBhvr>
                                      <p:tavLst>
                                        <p:tav tm="0">
                                          <p:val>
                                            <p:strVal val="#ppt_x"/>
                                          </p:val>
                                        </p:tav>
                                        <p:tav tm="100000">
                                          <p:val>
                                            <p:strVal val="#ppt_x"/>
                                          </p:val>
                                        </p:tav>
                                      </p:tavLst>
                                    </p:anim>
                                    <p:anim calcmode="lin" valueType="num">
                                      <p:cBhvr>
                                        <p:cTn id="128" dur="1000" fill="hold"/>
                                        <p:tgtEl>
                                          <p:spTgt spid="7">
                                            <p:txEl>
                                              <p:pRg st="22" end="22"/>
                                            </p:txEl>
                                          </p:spTgt>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7">
                                            <p:txEl>
                                              <p:pRg st="23" end="23"/>
                                            </p:txEl>
                                          </p:spTgt>
                                        </p:tgtEl>
                                        <p:attrNameLst>
                                          <p:attrName>style.visibility</p:attrName>
                                        </p:attrNameLst>
                                      </p:cBhvr>
                                      <p:to>
                                        <p:strVal val="visible"/>
                                      </p:to>
                                    </p:set>
                                    <p:animEffect transition="in" filter="fade">
                                      <p:cBhvr>
                                        <p:cTn id="131" dur="1000"/>
                                        <p:tgtEl>
                                          <p:spTgt spid="7">
                                            <p:txEl>
                                              <p:pRg st="23" end="23"/>
                                            </p:txEl>
                                          </p:spTgt>
                                        </p:tgtEl>
                                      </p:cBhvr>
                                    </p:animEffect>
                                    <p:anim calcmode="lin" valueType="num">
                                      <p:cBhvr>
                                        <p:cTn id="132" dur="1000" fill="hold"/>
                                        <p:tgtEl>
                                          <p:spTgt spid="7">
                                            <p:txEl>
                                              <p:pRg st="23" end="23"/>
                                            </p:txEl>
                                          </p:spTgt>
                                        </p:tgtEl>
                                        <p:attrNameLst>
                                          <p:attrName>ppt_x</p:attrName>
                                        </p:attrNameLst>
                                      </p:cBhvr>
                                      <p:tavLst>
                                        <p:tav tm="0">
                                          <p:val>
                                            <p:strVal val="#ppt_x"/>
                                          </p:val>
                                        </p:tav>
                                        <p:tav tm="100000">
                                          <p:val>
                                            <p:strVal val="#ppt_x"/>
                                          </p:val>
                                        </p:tav>
                                      </p:tavLst>
                                    </p:anim>
                                    <p:anim calcmode="lin" valueType="num">
                                      <p:cBhvr>
                                        <p:cTn id="133" dur="1000" fill="hold"/>
                                        <p:tgtEl>
                                          <p:spTgt spid="7">
                                            <p:txEl>
                                              <p:pRg st="23" end="23"/>
                                            </p:tx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7">
                                            <p:txEl>
                                              <p:pRg st="24" end="24"/>
                                            </p:txEl>
                                          </p:spTgt>
                                        </p:tgtEl>
                                        <p:attrNameLst>
                                          <p:attrName>style.visibility</p:attrName>
                                        </p:attrNameLst>
                                      </p:cBhvr>
                                      <p:to>
                                        <p:strVal val="visible"/>
                                      </p:to>
                                    </p:set>
                                    <p:animEffect transition="in" filter="fade">
                                      <p:cBhvr>
                                        <p:cTn id="136" dur="1000"/>
                                        <p:tgtEl>
                                          <p:spTgt spid="7">
                                            <p:txEl>
                                              <p:pRg st="24" end="24"/>
                                            </p:txEl>
                                          </p:spTgt>
                                        </p:tgtEl>
                                      </p:cBhvr>
                                    </p:animEffect>
                                    <p:anim calcmode="lin" valueType="num">
                                      <p:cBhvr>
                                        <p:cTn id="137" dur="1000" fill="hold"/>
                                        <p:tgtEl>
                                          <p:spTgt spid="7">
                                            <p:txEl>
                                              <p:pRg st="24" end="24"/>
                                            </p:txEl>
                                          </p:spTgt>
                                        </p:tgtEl>
                                        <p:attrNameLst>
                                          <p:attrName>ppt_x</p:attrName>
                                        </p:attrNameLst>
                                      </p:cBhvr>
                                      <p:tavLst>
                                        <p:tav tm="0">
                                          <p:val>
                                            <p:strVal val="#ppt_x"/>
                                          </p:val>
                                        </p:tav>
                                        <p:tav tm="100000">
                                          <p:val>
                                            <p:strVal val="#ppt_x"/>
                                          </p:val>
                                        </p:tav>
                                      </p:tavLst>
                                    </p:anim>
                                    <p:anim calcmode="lin" valueType="num">
                                      <p:cBhvr>
                                        <p:cTn id="138" dur="1000" fill="hold"/>
                                        <p:tgtEl>
                                          <p:spTgt spid="7">
                                            <p:txEl>
                                              <p:pRg st="24" end="24"/>
                                            </p:txEl>
                                          </p:spTgt>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7">
                                            <p:txEl>
                                              <p:pRg st="25" end="25"/>
                                            </p:txEl>
                                          </p:spTgt>
                                        </p:tgtEl>
                                        <p:attrNameLst>
                                          <p:attrName>style.visibility</p:attrName>
                                        </p:attrNameLst>
                                      </p:cBhvr>
                                      <p:to>
                                        <p:strVal val="visible"/>
                                      </p:to>
                                    </p:set>
                                    <p:animEffect transition="in" filter="fade">
                                      <p:cBhvr>
                                        <p:cTn id="141" dur="1000"/>
                                        <p:tgtEl>
                                          <p:spTgt spid="7">
                                            <p:txEl>
                                              <p:pRg st="25" end="25"/>
                                            </p:txEl>
                                          </p:spTgt>
                                        </p:tgtEl>
                                      </p:cBhvr>
                                    </p:animEffect>
                                    <p:anim calcmode="lin" valueType="num">
                                      <p:cBhvr>
                                        <p:cTn id="142" dur="1000" fill="hold"/>
                                        <p:tgtEl>
                                          <p:spTgt spid="7">
                                            <p:txEl>
                                              <p:pRg st="25" end="25"/>
                                            </p:txEl>
                                          </p:spTgt>
                                        </p:tgtEl>
                                        <p:attrNameLst>
                                          <p:attrName>ppt_x</p:attrName>
                                        </p:attrNameLst>
                                      </p:cBhvr>
                                      <p:tavLst>
                                        <p:tav tm="0">
                                          <p:val>
                                            <p:strVal val="#ppt_x"/>
                                          </p:val>
                                        </p:tav>
                                        <p:tav tm="100000">
                                          <p:val>
                                            <p:strVal val="#ppt_x"/>
                                          </p:val>
                                        </p:tav>
                                      </p:tavLst>
                                    </p:anim>
                                    <p:anim calcmode="lin" valueType="num">
                                      <p:cBhvr>
                                        <p:cTn id="143" dur="1000" fill="hold"/>
                                        <p:tgtEl>
                                          <p:spTgt spid="7">
                                            <p:txEl>
                                              <p:pRg st="25" end="25"/>
                                            </p:txEl>
                                          </p:spTgt>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7">
                                            <p:txEl>
                                              <p:pRg st="26" end="26"/>
                                            </p:txEl>
                                          </p:spTgt>
                                        </p:tgtEl>
                                        <p:attrNameLst>
                                          <p:attrName>style.visibility</p:attrName>
                                        </p:attrNameLst>
                                      </p:cBhvr>
                                      <p:to>
                                        <p:strVal val="visible"/>
                                      </p:to>
                                    </p:set>
                                    <p:animEffect transition="in" filter="fade">
                                      <p:cBhvr>
                                        <p:cTn id="146" dur="1000"/>
                                        <p:tgtEl>
                                          <p:spTgt spid="7">
                                            <p:txEl>
                                              <p:pRg st="26" end="26"/>
                                            </p:txEl>
                                          </p:spTgt>
                                        </p:tgtEl>
                                      </p:cBhvr>
                                    </p:animEffect>
                                    <p:anim calcmode="lin" valueType="num">
                                      <p:cBhvr>
                                        <p:cTn id="147" dur="1000" fill="hold"/>
                                        <p:tgtEl>
                                          <p:spTgt spid="7">
                                            <p:txEl>
                                              <p:pRg st="26" end="26"/>
                                            </p:txEl>
                                          </p:spTgt>
                                        </p:tgtEl>
                                        <p:attrNameLst>
                                          <p:attrName>ppt_x</p:attrName>
                                        </p:attrNameLst>
                                      </p:cBhvr>
                                      <p:tavLst>
                                        <p:tav tm="0">
                                          <p:val>
                                            <p:strVal val="#ppt_x"/>
                                          </p:val>
                                        </p:tav>
                                        <p:tav tm="100000">
                                          <p:val>
                                            <p:strVal val="#ppt_x"/>
                                          </p:val>
                                        </p:tav>
                                      </p:tavLst>
                                    </p:anim>
                                    <p:anim calcmode="lin" valueType="num">
                                      <p:cBhvr>
                                        <p:cTn id="148" dur="1000" fill="hold"/>
                                        <p:tgtEl>
                                          <p:spTgt spid="7">
                                            <p:txEl>
                                              <p:pRg st="26" end="26"/>
                                            </p:tx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7">
                                            <p:txEl>
                                              <p:pRg st="27" end="27"/>
                                            </p:txEl>
                                          </p:spTgt>
                                        </p:tgtEl>
                                        <p:attrNameLst>
                                          <p:attrName>style.visibility</p:attrName>
                                        </p:attrNameLst>
                                      </p:cBhvr>
                                      <p:to>
                                        <p:strVal val="visible"/>
                                      </p:to>
                                    </p:set>
                                    <p:animEffect transition="in" filter="fade">
                                      <p:cBhvr>
                                        <p:cTn id="151" dur="1000"/>
                                        <p:tgtEl>
                                          <p:spTgt spid="7">
                                            <p:txEl>
                                              <p:pRg st="27" end="27"/>
                                            </p:txEl>
                                          </p:spTgt>
                                        </p:tgtEl>
                                      </p:cBhvr>
                                    </p:animEffect>
                                    <p:anim calcmode="lin" valueType="num">
                                      <p:cBhvr>
                                        <p:cTn id="152" dur="1000" fill="hold"/>
                                        <p:tgtEl>
                                          <p:spTgt spid="7">
                                            <p:txEl>
                                              <p:pRg st="27" end="27"/>
                                            </p:txEl>
                                          </p:spTgt>
                                        </p:tgtEl>
                                        <p:attrNameLst>
                                          <p:attrName>ppt_x</p:attrName>
                                        </p:attrNameLst>
                                      </p:cBhvr>
                                      <p:tavLst>
                                        <p:tav tm="0">
                                          <p:val>
                                            <p:strVal val="#ppt_x"/>
                                          </p:val>
                                        </p:tav>
                                        <p:tav tm="100000">
                                          <p:val>
                                            <p:strVal val="#ppt_x"/>
                                          </p:val>
                                        </p:tav>
                                      </p:tavLst>
                                    </p:anim>
                                    <p:anim calcmode="lin" valueType="num">
                                      <p:cBhvr>
                                        <p:cTn id="153" dur="1000" fill="hold"/>
                                        <p:tgtEl>
                                          <p:spTgt spid="7">
                                            <p:txEl>
                                              <p:pRg st="27" end="27"/>
                                            </p:txEl>
                                          </p:spTgt>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7">
                                            <p:txEl>
                                              <p:pRg st="28" end="28"/>
                                            </p:txEl>
                                          </p:spTgt>
                                        </p:tgtEl>
                                        <p:attrNameLst>
                                          <p:attrName>style.visibility</p:attrName>
                                        </p:attrNameLst>
                                      </p:cBhvr>
                                      <p:to>
                                        <p:strVal val="visible"/>
                                      </p:to>
                                    </p:set>
                                    <p:animEffect transition="in" filter="fade">
                                      <p:cBhvr>
                                        <p:cTn id="156" dur="1000"/>
                                        <p:tgtEl>
                                          <p:spTgt spid="7">
                                            <p:txEl>
                                              <p:pRg st="28" end="28"/>
                                            </p:txEl>
                                          </p:spTgt>
                                        </p:tgtEl>
                                      </p:cBhvr>
                                    </p:animEffect>
                                    <p:anim calcmode="lin" valueType="num">
                                      <p:cBhvr>
                                        <p:cTn id="157" dur="1000" fill="hold"/>
                                        <p:tgtEl>
                                          <p:spTgt spid="7">
                                            <p:txEl>
                                              <p:pRg st="28" end="28"/>
                                            </p:txEl>
                                          </p:spTgt>
                                        </p:tgtEl>
                                        <p:attrNameLst>
                                          <p:attrName>ppt_x</p:attrName>
                                        </p:attrNameLst>
                                      </p:cBhvr>
                                      <p:tavLst>
                                        <p:tav tm="0">
                                          <p:val>
                                            <p:strVal val="#ppt_x"/>
                                          </p:val>
                                        </p:tav>
                                        <p:tav tm="100000">
                                          <p:val>
                                            <p:strVal val="#ppt_x"/>
                                          </p:val>
                                        </p:tav>
                                      </p:tavLst>
                                    </p:anim>
                                    <p:anim calcmode="lin" valueType="num">
                                      <p:cBhvr>
                                        <p:cTn id="158" dur="1000" fill="hold"/>
                                        <p:tgtEl>
                                          <p:spTgt spid="7">
                                            <p:txEl>
                                              <p:pRg st="28" end="28"/>
                                            </p:txEl>
                                          </p:spTgt>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7">
                                            <p:txEl>
                                              <p:pRg st="29" end="29"/>
                                            </p:txEl>
                                          </p:spTgt>
                                        </p:tgtEl>
                                        <p:attrNameLst>
                                          <p:attrName>style.visibility</p:attrName>
                                        </p:attrNameLst>
                                      </p:cBhvr>
                                      <p:to>
                                        <p:strVal val="visible"/>
                                      </p:to>
                                    </p:set>
                                    <p:animEffect transition="in" filter="fade">
                                      <p:cBhvr>
                                        <p:cTn id="161" dur="1000"/>
                                        <p:tgtEl>
                                          <p:spTgt spid="7">
                                            <p:txEl>
                                              <p:pRg st="29" end="29"/>
                                            </p:txEl>
                                          </p:spTgt>
                                        </p:tgtEl>
                                      </p:cBhvr>
                                    </p:animEffect>
                                    <p:anim calcmode="lin" valueType="num">
                                      <p:cBhvr>
                                        <p:cTn id="162" dur="1000" fill="hold"/>
                                        <p:tgtEl>
                                          <p:spTgt spid="7">
                                            <p:txEl>
                                              <p:pRg st="29" end="29"/>
                                            </p:txEl>
                                          </p:spTgt>
                                        </p:tgtEl>
                                        <p:attrNameLst>
                                          <p:attrName>ppt_x</p:attrName>
                                        </p:attrNameLst>
                                      </p:cBhvr>
                                      <p:tavLst>
                                        <p:tav tm="0">
                                          <p:val>
                                            <p:strVal val="#ppt_x"/>
                                          </p:val>
                                        </p:tav>
                                        <p:tav tm="100000">
                                          <p:val>
                                            <p:strVal val="#ppt_x"/>
                                          </p:val>
                                        </p:tav>
                                      </p:tavLst>
                                    </p:anim>
                                    <p:anim calcmode="lin" valueType="num">
                                      <p:cBhvr>
                                        <p:cTn id="163" dur="1000" fill="hold"/>
                                        <p:tgtEl>
                                          <p:spTgt spid="7">
                                            <p:txEl>
                                              <p:pRg st="29" end="29"/>
                                            </p:tx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nodeType="clickEffect">
                                  <p:stCondLst>
                                    <p:cond delay="0"/>
                                  </p:stCondLst>
                                  <p:childTnLst>
                                    <p:set>
                                      <p:cBhvr>
                                        <p:cTn id="167" dur="1" fill="hold">
                                          <p:stCondLst>
                                            <p:cond delay="0"/>
                                          </p:stCondLst>
                                        </p:cTn>
                                        <p:tgtEl>
                                          <p:spTgt spid="2"/>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2056"/>
                                        </p:tgtEl>
                                        <p:attrNameLst>
                                          <p:attrName>style.visibility</p:attrName>
                                        </p:attrNameLst>
                                      </p:cBhvr>
                                      <p:to>
                                        <p:strVal val="visible"/>
                                      </p:to>
                                    </p:set>
                                    <p:animEffect transition="in" filter="fade">
                                      <p:cBhvr>
                                        <p:cTn id="172" dur="500"/>
                                        <p:tgtEl>
                                          <p:spTgt spid="2056"/>
                                        </p:tgtEl>
                                      </p:cBhvr>
                                    </p:animEffect>
                                  </p:childTnLst>
                                </p:cTn>
                              </p:par>
                            </p:childTnLst>
                          </p:cTn>
                        </p:par>
                      </p:childTnLst>
                    </p:cTn>
                  </p:par>
                  <p:par>
                    <p:cTn id="173" fill="hold">
                      <p:stCondLst>
                        <p:cond delay="indefinite"/>
                      </p:stCondLst>
                      <p:childTnLst>
                        <p:par>
                          <p:cTn id="174" fill="hold">
                            <p:stCondLst>
                              <p:cond delay="0"/>
                            </p:stCondLst>
                            <p:childTnLst>
                              <p:par>
                                <p:cTn id="175" presetID="2" presetClass="entr" presetSubtype="1" fill="hold" nodeType="clickEffect">
                                  <p:stCondLst>
                                    <p:cond delay="0"/>
                                  </p:stCondLst>
                                  <p:childTnLst>
                                    <p:set>
                                      <p:cBhvr>
                                        <p:cTn id="176" dur="1" fill="hold">
                                          <p:stCondLst>
                                            <p:cond delay="0"/>
                                          </p:stCondLst>
                                        </p:cTn>
                                        <p:tgtEl>
                                          <p:spTgt spid="9"/>
                                        </p:tgtEl>
                                        <p:attrNameLst>
                                          <p:attrName>style.visibility</p:attrName>
                                        </p:attrNameLst>
                                      </p:cBhvr>
                                      <p:to>
                                        <p:strVal val="visible"/>
                                      </p:to>
                                    </p:set>
                                    <p:anim calcmode="lin" valueType="num">
                                      <p:cBhvr additive="base">
                                        <p:cTn id="177" dur="500" fill="hold"/>
                                        <p:tgtEl>
                                          <p:spTgt spid="9"/>
                                        </p:tgtEl>
                                        <p:attrNameLst>
                                          <p:attrName>ppt_x</p:attrName>
                                        </p:attrNameLst>
                                      </p:cBhvr>
                                      <p:tavLst>
                                        <p:tav tm="0">
                                          <p:val>
                                            <p:strVal val="#ppt_x"/>
                                          </p:val>
                                        </p:tav>
                                        <p:tav tm="100000">
                                          <p:val>
                                            <p:strVal val="#ppt_x"/>
                                          </p:val>
                                        </p:tav>
                                      </p:tavLst>
                                    </p:anim>
                                    <p:anim calcmode="lin" valueType="num">
                                      <p:cBhvr additive="base">
                                        <p:cTn id="17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241" y="5584998"/>
            <a:ext cx="7797662" cy="868605"/>
          </a:xfrm>
        </p:spPr>
        <p:txBody>
          <a:bodyPr/>
          <a:lstStyle/>
          <a:p>
            <a:r>
              <a:rPr lang="en-US" dirty="0" smtClean="0">
                <a:solidFill>
                  <a:schemeClr val="bg1"/>
                </a:solidFill>
              </a:rPr>
              <a:t>Movement grows</a:t>
            </a:r>
            <a:endParaRPr lang="en-US" dirty="0">
              <a:solidFill>
                <a:schemeClr val="bg1"/>
              </a:solidFill>
            </a:endParaRPr>
          </a:p>
        </p:txBody>
      </p:sp>
      <p:sp>
        <p:nvSpPr>
          <p:cNvPr id="5" name="Content Placeholder 4"/>
          <p:cNvSpPr>
            <a:spLocks noGrp="1"/>
          </p:cNvSpPr>
          <p:nvPr>
            <p:ph sz="quarter" idx="13"/>
          </p:nvPr>
        </p:nvSpPr>
        <p:spPr>
          <a:xfrm>
            <a:off x="101183" y="-20030"/>
            <a:ext cx="4516537" cy="5605027"/>
          </a:xfrm>
        </p:spPr>
        <p:txBody>
          <a:bodyPr>
            <a:normAutofit fontScale="70000" lnSpcReduction="20000"/>
          </a:bodyPr>
          <a:lstStyle/>
          <a:p>
            <a:r>
              <a:rPr lang="en-US" dirty="0"/>
              <a:t>Greensboro </a:t>
            </a:r>
            <a:r>
              <a:rPr lang="en-US" dirty="0" smtClean="0"/>
              <a:t>Sit-In</a:t>
            </a:r>
          </a:p>
          <a:p>
            <a:pPr lvl="1"/>
            <a:r>
              <a:rPr lang="en-US" dirty="0" smtClean="0"/>
              <a:t>1 February 1960</a:t>
            </a:r>
            <a:endParaRPr lang="en-US" dirty="0"/>
          </a:p>
          <a:p>
            <a:pPr lvl="1"/>
            <a:r>
              <a:rPr lang="en-US" dirty="0"/>
              <a:t>Only 1 </a:t>
            </a:r>
            <a:r>
              <a:rPr lang="en-US" dirty="0" err="1"/>
              <a:t>hr</a:t>
            </a:r>
            <a:r>
              <a:rPr lang="en-US" dirty="0"/>
              <a:t> from here!</a:t>
            </a:r>
          </a:p>
          <a:p>
            <a:pPr lvl="1"/>
            <a:r>
              <a:rPr lang="en-US" dirty="0"/>
              <a:t>4 </a:t>
            </a:r>
            <a:r>
              <a:rPr lang="en-US" dirty="0" err="1" smtClean="0"/>
              <a:t>aa’s</a:t>
            </a:r>
            <a:r>
              <a:rPr lang="en-US" dirty="0" smtClean="0"/>
              <a:t> </a:t>
            </a:r>
            <a:r>
              <a:rPr lang="en-US" dirty="0"/>
              <a:t>sit down at a “whites only” lunch counter</a:t>
            </a:r>
          </a:p>
          <a:p>
            <a:pPr lvl="2"/>
            <a:r>
              <a:rPr lang="en-US" dirty="0"/>
              <a:t>Refused service but sat there until the store </a:t>
            </a:r>
            <a:r>
              <a:rPr lang="en-US" dirty="0" smtClean="0"/>
              <a:t>closed</a:t>
            </a:r>
          </a:p>
          <a:p>
            <a:pPr lvl="3"/>
            <a:r>
              <a:rPr lang="en-US" dirty="0" smtClean="0"/>
              <a:t>Making a point about equality</a:t>
            </a:r>
            <a:endParaRPr lang="en-US" dirty="0"/>
          </a:p>
          <a:p>
            <a:pPr lvl="2"/>
            <a:r>
              <a:rPr lang="en-US" dirty="0"/>
              <a:t>By week’s end hundreds joined the nonviolent </a:t>
            </a:r>
            <a:r>
              <a:rPr lang="en-US" dirty="0" smtClean="0"/>
              <a:t>protest </a:t>
            </a:r>
            <a:r>
              <a:rPr lang="en-US" dirty="0"/>
              <a:t>by simply sitting</a:t>
            </a:r>
          </a:p>
          <a:p>
            <a:pPr lvl="2"/>
            <a:r>
              <a:rPr lang="en-US" dirty="0"/>
              <a:t>Whites verbally assaulted and dumped food on them</a:t>
            </a:r>
          </a:p>
          <a:p>
            <a:pPr lvl="1"/>
            <a:r>
              <a:rPr lang="en-US" dirty="0"/>
              <a:t>This spread to nearly 80 </a:t>
            </a:r>
            <a:r>
              <a:rPr lang="en-US" dirty="0" smtClean="0"/>
              <a:t>cities!!!</a:t>
            </a:r>
            <a:endParaRPr lang="en-US" dirty="0"/>
          </a:p>
          <a:p>
            <a:pPr lvl="1"/>
            <a:r>
              <a:rPr lang="en-US" dirty="0"/>
              <a:t>Started by college and high school students…</a:t>
            </a:r>
          </a:p>
          <a:p>
            <a:pPr lvl="2"/>
            <a:r>
              <a:rPr lang="en-US" dirty="0"/>
              <a:t>spurred the creation of the Student nonviolent coordinating committee (</a:t>
            </a:r>
            <a:r>
              <a:rPr lang="en-US" dirty="0" err="1"/>
              <a:t>sncc</a:t>
            </a:r>
            <a:r>
              <a:rPr lang="en-US" dirty="0"/>
              <a:t>)</a:t>
            </a:r>
          </a:p>
          <a:p>
            <a:r>
              <a:rPr lang="en-US" dirty="0"/>
              <a:t>Freedom Riders</a:t>
            </a:r>
          </a:p>
          <a:p>
            <a:pPr lvl="1"/>
            <a:r>
              <a:rPr lang="en-US" dirty="0"/>
              <a:t>Remember… The bus boycotts led to segregation on busses  being banned…</a:t>
            </a:r>
          </a:p>
          <a:p>
            <a:pPr lvl="1"/>
            <a:r>
              <a:rPr lang="en-US" dirty="0"/>
              <a:t>A group called the congress of racial equality (Core) decides to test this </a:t>
            </a:r>
            <a:r>
              <a:rPr lang="en-US" dirty="0" smtClean="0"/>
              <a:t>out</a:t>
            </a:r>
          </a:p>
          <a:p>
            <a:pPr lvl="2"/>
            <a:r>
              <a:rPr lang="en-US" dirty="0" smtClean="0"/>
              <a:t>4 May 1961</a:t>
            </a:r>
            <a:endParaRPr lang="en-US" dirty="0"/>
          </a:p>
          <a:p>
            <a:pPr lvl="2"/>
            <a:r>
              <a:rPr lang="en-US" dirty="0"/>
              <a:t>A group of </a:t>
            </a:r>
            <a:r>
              <a:rPr lang="en-US" dirty="0" err="1" smtClean="0"/>
              <a:t>aa’s</a:t>
            </a:r>
            <a:r>
              <a:rPr lang="en-US" dirty="0" smtClean="0"/>
              <a:t> </a:t>
            </a:r>
            <a:r>
              <a:rPr lang="en-US" dirty="0"/>
              <a:t>and whites ride busses from </a:t>
            </a:r>
            <a:r>
              <a:rPr lang="en-US" dirty="0" err="1"/>
              <a:t>d.c.</a:t>
            </a:r>
            <a:r>
              <a:rPr lang="en-US" dirty="0"/>
              <a:t> to new Orleans</a:t>
            </a:r>
          </a:p>
          <a:p>
            <a:pPr lvl="2"/>
            <a:r>
              <a:rPr lang="en-US" dirty="0"/>
              <a:t>All went smooth until they reached the south…</a:t>
            </a:r>
          </a:p>
          <a:p>
            <a:pPr lvl="3"/>
            <a:r>
              <a:rPr lang="en-US" dirty="0"/>
              <a:t>In Alabama the riders were stoned and beat.</a:t>
            </a:r>
          </a:p>
          <a:p>
            <a:pPr lvl="2"/>
            <a:r>
              <a:rPr lang="en-US" dirty="0"/>
              <a:t>Attorney general Robert f. Kennedy (</a:t>
            </a:r>
            <a:r>
              <a:rPr lang="en-US" dirty="0" err="1"/>
              <a:t>rfk</a:t>
            </a:r>
            <a:r>
              <a:rPr lang="en-US" dirty="0"/>
              <a:t>) said to stop the rides so things can “cool down”</a:t>
            </a:r>
          </a:p>
          <a:p>
            <a:pPr lvl="2"/>
            <a:r>
              <a:rPr lang="en-US" dirty="0"/>
              <a:t>Core is not happy…</a:t>
            </a:r>
          </a:p>
          <a:p>
            <a:pPr lvl="3"/>
            <a:r>
              <a:rPr lang="en-US" dirty="0" smtClean="0"/>
              <a:t>AA’S </a:t>
            </a:r>
            <a:r>
              <a:rPr lang="en-US" dirty="0"/>
              <a:t>HAVE BEEN “COOLING OFF FOR 350 YEARS!”</a:t>
            </a:r>
          </a:p>
          <a:p>
            <a:pPr lvl="1"/>
            <a:r>
              <a:rPr lang="en-US" dirty="0"/>
              <a:t>Violence &amp; Arrests</a:t>
            </a:r>
          </a:p>
          <a:p>
            <a:pPr lvl="2"/>
            <a:r>
              <a:rPr lang="en-US" dirty="0"/>
              <a:t>Despite RFK’s warnings the riders </a:t>
            </a:r>
            <a:r>
              <a:rPr lang="en-US" dirty="0" err="1"/>
              <a:t>con’t</a:t>
            </a:r>
            <a:r>
              <a:rPr lang="en-US" dirty="0"/>
              <a:t> their protests</a:t>
            </a:r>
          </a:p>
          <a:p>
            <a:pPr lvl="2"/>
            <a:r>
              <a:rPr lang="en-US" dirty="0"/>
              <a:t>In the south Police began arresting </a:t>
            </a:r>
            <a:r>
              <a:rPr lang="en-US" dirty="0" err="1" smtClean="0"/>
              <a:t>aa’s</a:t>
            </a:r>
            <a:r>
              <a:rPr lang="en-US" dirty="0" smtClean="0"/>
              <a:t> </a:t>
            </a:r>
            <a:r>
              <a:rPr lang="en-US" dirty="0"/>
              <a:t>for using white facilities</a:t>
            </a:r>
          </a:p>
          <a:p>
            <a:pPr lvl="3"/>
            <a:r>
              <a:rPr lang="en-US" dirty="0"/>
              <a:t>TO CALM THINGS DOWN THE FEDS MAKE SEGRATION ON INTERSTATE TRANSPORT AND BUS STATIONS ILLEGIAL</a:t>
            </a:r>
          </a:p>
        </p:txBody>
      </p:sp>
      <p:grpSp>
        <p:nvGrpSpPr>
          <p:cNvPr id="2" name="Group 1"/>
          <p:cNvGrpSpPr/>
          <p:nvPr/>
        </p:nvGrpSpPr>
        <p:grpSpPr>
          <a:xfrm>
            <a:off x="4617720" y="381000"/>
            <a:ext cx="4104199" cy="4605564"/>
            <a:chOff x="4738507" y="875802"/>
            <a:chExt cx="3983412" cy="4110762"/>
          </a:xfrm>
        </p:grpSpPr>
        <p:pic>
          <p:nvPicPr>
            <p:cNvPr id="3074" name="Picture 2" descr="http://all-len-all.com/wp-content/uploads/2015/01/greensboro-sit-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507" y="875802"/>
              <a:ext cx="3571875" cy="24288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americanhistory.si.edu/sites/default/files/file-uploader/CorePicketers_2101a08b1b_fullsiz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6742" y="2712083"/>
              <a:ext cx="2885177" cy="22744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6"/>
          <p:cNvGrpSpPr/>
          <p:nvPr/>
        </p:nvGrpSpPr>
        <p:grpSpPr>
          <a:xfrm>
            <a:off x="4498170" y="2558291"/>
            <a:ext cx="2667000" cy="1600200"/>
            <a:chOff x="6553200" y="0"/>
            <a:chExt cx="2667000" cy="1600200"/>
          </a:xfrm>
        </p:grpSpPr>
        <p:sp>
          <p:nvSpPr>
            <p:cNvPr id="20" name="Explosion 2 19"/>
            <p:cNvSpPr/>
            <p:nvPr/>
          </p:nvSpPr>
          <p:spPr>
            <a:xfrm>
              <a:off x="6553200" y="0"/>
              <a:ext cx="2667000" cy="1600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187932" y="615434"/>
              <a:ext cx="1905000" cy="369332"/>
            </a:xfrm>
            <a:prstGeom prst="rect">
              <a:avLst/>
            </a:prstGeom>
            <a:noFill/>
          </p:spPr>
          <p:txBody>
            <a:bodyPr wrap="square" rtlCol="0">
              <a:spAutoFit/>
            </a:bodyPr>
            <a:lstStyle/>
            <a:p>
              <a:r>
                <a:rPr lang="en-US" dirty="0">
                  <a:solidFill>
                    <a:schemeClr val="bg1"/>
                  </a:solidFill>
                </a:rPr>
                <a:t>4</a:t>
              </a:r>
              <a:r>
                <a:rPr lang="en-US" dirty="0" smtClean="0">
                  <a:solidFill>
                    <a:schemeClr val="bg1"/>
                  </a:solidFill>
                </a:rPr>
                <a:t>.) Define!!</a:t>
              </a:r>
              <a:endParaRPr lang="en-US" dirty="0">
                <a:solidFill>
                  <a:schemeClr val="bg1"/>
                </a:solidFill>
              </a:endParaRPr>
            </a:p>
          </p:txBody>
        </p:sp>
      </p:grpSp>
      <p:grpSp>
        <p:nvGrpSpPr>
          <p:cNvPr id="7" name="Group 6"/>
          <p:cNvGrpSpPr/>
          <p:nvPr/>
        </p:nvGrpSpPr>
        <p:grpSpPr>
          <a:xfrm>
            <a:off x="-6737" y="-20029"/>
            <a:ext cx="9186922" cy="6878029"/>
            <a:chOff x="-6511" y="0"/>
            <a:chExt cx="12249229" cy="6858000"/>
          </a:xfrm>
        </p:grpSpPr>
        <p:pic>
          <p:nvPicPr>
            <p:cNvPr id="8" name="Picture 4" descr="http://bloximages.newyork1.vip.townnews.com/dallasweekly.com/content/tncms/assets/v3/editorial/8/f1/8f1fc306-7782-11e1-8d31-0019bb30f31a/4f70d35763e36.im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0298" y="0"/>
              <a:ext cx="5911702" cy="51416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amistadresource.org/LBimages/image_08_05_030_R07-20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975" y="22927"/>
              <a:ext cx="5715000" cy="4191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rmvet.org/crmpics/lyon/atlanta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9818" y="2488367"/>
              <a:ext cx="3040536" cy="4369633"/>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0" descr="https://s-media-cache-ak0.pinimg.com/736x/a9/87/55/a987550b08602172adc652b94771a2f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AutoShape 12" descr="https://s-media-cache-ak0.pinimg.com/736x/a9/87/55/a987550b08602172adc652b94771a2f3.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 name="AutoShape 14" descr="https://s-media-cache-ak0.pinimg.com/236x/a9/87/55/a987550b08602172adc652b94771a2f3.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4" name="Picture 13"/>
            <p:cNvPicPr>
              <a:picLocks noChangeAspect="1"/>
            </p:cNvPicPr>
            <p:nvPr/>
          </p:nvPicPr>
          <p:blipFill>
            <a:blip r:embed="rId9"/>
            <a:stretch>
              <a:fillRect/>
            </a:stretch>
          </p:blipFill>
          <p:spPr>
            <a:xfrm>
              <a:off x="9563725" y="3475204"/>
              <a:ext cx="2678993" cy="3382796"/>
            </a:xfrm>
            <a:prstGeom prst="rect">
              <a:avLst/>
            </a:prstGeom>
          </p:spPr>
        </p:pic>
        <p:pic>
          <p:nvPicPr>
            <p:cNvPr id="15" name="Picture 16" descr="http://theislamicmonthly.com/wp-content/uploads/2014/07/tumblr_m63ngccBuL1rytfqio1_128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1" y="3717561"/>
              <a:ext cx="4641610" cy="31404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http://2.bp.blogspot.com/-I8DFsfwIuWM/UV7TH9jUJQI/AAAAAAAAABY/N6sma1YVQKU/s1600/AA-MLK-Civil-Rights-woman-arreste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20354" y="4548120"/>
              <a:ext cx="2829868" cy="2309880"/>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20" descr="data:image/jpeg;base64,/9j/4AAQSkZJRgABAQAAAQABAAD/2wCEAAkGBxQTEhUUExQWFhUXGBobGBgYGRwaGhoaGxgcGBgYHBwYHCggGhwlHBoaIjEhJSkrLi4uHR8zODMsNygtLisBCgoKBQUFDgUFDisZExkrKysrKysrKysrKysrKysrKysrKysrKysrKysrKysrKysrKysrKysrKysrKysrKysrK//AABEIAQcAvwMBIgACEQEDEQH/xAAcAAACAwEBAQEAAAAAAAAAAAAFBgMEBwIAAQj/xABOEAABAwIDBQUDCQUEBwcFAAABAgMRACEEEjEFBkFRYRMicYGhMpGxBxQjQrLB0eHwUmJywvEkM2OiJVN0gpKjsxU0g5OktNIWQ1Rkc//EABQBAQAAAAAAAAAAAAAAAAAAAAD/xAAUEQEAAAAAAAAAAAAAAAAAAAAA/9oADAMBAAIRAxEAPwBD3Cc/tY/hV8DVjetoHF4okxlCSBzOVNUtxjGMQPH4GrO/AIxzpA4I+wKAI44E6LkWn8vL40W2LiWlKUFhXHLEm19YGtLyzU2zlnPY6g/CgbC60IytKPjP3kVd2K+C83CcozG1uaeRpZZZcVdIJ8Io5u4kpdbCtc2n+8n8aAxvo4Q0CNe2WPe0KzsuVoPyg2w4P/7HxarOiaAxv4r+0I/2fD/9IVVcxP0bdT79/wB811wuH+xH3VfwOwUusYbvlKnXAjMRKUzmAMWnhxoBScRf/i+Irp0JJHAniPCruJ3WdzLSw43iCgqCktmHQRYgsrheoPs5h1oEphwKyEKCwfZIIULaEG4oL6USO8Aocxr7vwqs7huKFeU/qPOnDd/ZaTh21LQCq85hJ9ojjRQ7LbMShII0IGUjwKb0GbNYhYJJzHKLkcB4jrVdLhmAad9v4WGcQJJyhBBtPtaWAnU0ipSc8HhQNWyGs2ILYMZmnE/5TalVtwyKMvvFKwpJIMEAgwQSCBfxpfDhB1oLKcSYM3jT3xXwLmq82Pr76+Dj5UEylV8DlRhetePDkaCYqrpK6jAr6k0DJuDfGo8FfCr2/oIxrl/qt/ZqpuAP7c34K+yaIfKKEDHqzzHZINp5dKBWcTOsGumW+zWklJBiYNpChY+BBkVd2Ls0PScxyhCiRxBSJjwr28Ce811YY5f6hHOgvYfaCUoKCFJkgzAV6jvVc2O+ntmu8DKxxvqmNfCgWy0SSbgAXIFh4nSjGGw8KStJTKTIOkEceINAe3+vgwf8dP8A04rODxrQd6b7NT3gv6VBKgI7xzgpAi8AC/WklWEN4v4UF3fcfSYfrhGPgoUeYn/s5kjUKMePfihfygs5XcMD/wDhsfBVHMAmdmtD9/71CgYNg7nYbaCVYlZWhb4z5UqB7NedaXFgkd5JKQYNxm1oo3uU6lLzLuI+cEN58MVg521IVpmMmFSEkBURwoXu1u65itnYdxp8sKa+cJMZu8FOA3KTIAy6QfSm7c7D7QQ8v59lWAg5HAU8SmU92BFpumdb0GN7M2q7hXB2wUW3DJBFwZIK0+BEEdKfG1JUkKSQUqEgjQjmKq7w4BDrC0rHsvP5VDVJ7ZV/DmKTdgbbVhXC05dqbxfIT9dPQ8R566gc3lRDWJ/gR6KTWbLspVuJrT9vLSvDYlSFBQLaSCDINxyrL8UogmOZoOA+ef419XlUcwmTcg8+Y5zrUAE26613kI6igspSCL1VW3E10lyK8pdBFzq1j0Qlk82588ypqtzqXE4kqQ2kxCAQPNRNBGo/Cu0VEfuqRFA1bhtxj2wf3/sGje/7STjjnBu03cAmJCuVBtxB/b2fFX2DTLv8FJxyShSR9E1ZQse84PQSaChuE0gJxaQQYSqOZGTh5mh+KYQvEYJKgolTbObTKU9kAI4za9Gty1FPzsupUgqDioCFQQEJAymIJMG2tJ722T2zCy2R2CUJKZucgInSxvpQOW00owjD3ZpCUuqCCmbqBQolY5gWEHlQjdTAdo+grQoIIJEghKvMWMcutO2zmWMbhAspzpKxE2IMEEdDXTmBbYLDTYMZlQJ0BEqMmgEbXY/0Yej6D/lVSkcamYUmnXabX+ilgE2eRre0nnWfuovQGflIu9hlDQ4Nj+emTdPYycRgJW8plLUqJTBHtG6gRcCOlLm/6b4PrgmPiunz5K2g5hVNK9laFg+Z/Og62Xh8Wzh0NbOfw7yUFxS+8kleYhQBSZCIuPbvNHNxN58TiVraxDGRTabuCQkqkDLGk6mxoOjcDCvrKmHHWFXUNFADOpFtFC6FEX4iq2Ow2NwAVG0W3FJSO46lRUeQzKCiOneHlQA949oqW67h0WSl54qI+sS6oxbhVP8A+me0T+yoCyomOhHEVSwD4LylOQFKUSY0BJkxfS/WtN2MWSyo5kE8BImgxZ5lbXaIIKJs4nlN5/eSaC4psyZ5/GtI32w4UcwstIsenI8xSA+yVypCSct1JFykC5P8PwoB+JTBAiKK7L2OtxOdNkj2pgCOQJgT0UQOtDsTczrFO24Wz0qSHldoUgkWZWsd3vKyqQInLwMUAR3d/MYEpVayhAnWFT7Ji9xeLUHxuznGrqFpICgQUkjUAitR3pwiezQ8x2wz/wB2ktG+kiZNrElItaYoHsnHuqaW2vCqxTS84SBHdcy3UlUXAGoEaCgz012mIv5ffTDgd13sRm7BpSlJGZSe7EXiDmubacaBv4ZSSQpJSoahQKSPEG9BCqpGxUYFSoFA2bjJPz9n+I/YNMnyo5RikEpkhlJTpE5nNSTa4FAtyr4xpZ/1qR70L/Cm35QmM+LaTnCczKRBjvQ45a9ABwW82JsQnDyIgFZV6INAsRC3XVOJTKteyCoSo8TOgqXAICA80pJBzaQDBSbXJlMTqKr4YrW8QgEqMISAEgkyAgWsTbXibnnQOvyWk/N30k91LyY80mab8Rg0qW2s6pKo8CkyKyfZQcThXkqzoHzlnMLpMZXJmL8BTdujtEl8NJdUtGVRyrJUQQD7JVeOlBe2m3/o13o6j7RrPXUX8h8K1Dabf+jXh/io+3WcuIk+Q+FBc+UBNsCeeCZ+K6dfkoXDbZ09sffSf8og7mB/2Nr4rolu7jg3s8XUFlRCMhhQVYgg8IoHFva2MbWez2dLYUoE9qnvoOZRSCdDnUSDyMRxrh7f9S86HcF3FAghbibEAiIi4mOREmlUY905h2ijn9u9lHqBYnrXCsOSR60FfAvMBQTiGDkJ/vELUojqUnXy9xpwxO4bCkBbDqgFAEEQoEHQjSlAsIn9X5wBRHZu3nGcqUuK7JJMtmIIPtQefECdaDjbO577bDr/AGqVpbBJBkEgC8AiPWlJlr5qtS3iWkPtvNwCLlEGYzXSFgJvANxNq1nb47TBqBd7NggLdc1hsHMYHEqsAOZ41ie3d5FYjEuvLbCkqbW02hd+zQQQ2R++knNP7RNB7FbvuKbLrKC42bko72WOg70eVNW4+PLOGSpKl/WkJJgd4xN8p8DRDdjZ+GGHwym3nHFJKyQ2ChQz5SppZ1ypUFEG3tW66Ng8Cgp7qEifqwPiONBnW8W8C1Ft0K9hchOgEwnQWFuVL+G3jUywnskpCi6+Ceix8RNj6U1/KHsFCEfRgpzFIImYUVCIHWDWdbRw7jUNrFxmNwQZIAIIOhsKAtuTtFaHCEmNNPEnnTdvQljEtLL7YLoT3XPrghGmYXIJ4G1Jm6GH+knwP30x7USezWT+u7QZmMNdX7se6o0VeU53FfvRVFA5UDrueIcYPPED/K3H89aw1scPYtDqkg9mwAJGhU65JHWBHnWU7tCHcF1cUfVCf5TW77JRc/wD7a/xoFrfjcoYhPbYYBOISNLAOAWgzbMOBPgeEAMV8nSFYFK8OScTGdckSpQ9pAj2SlQIHhfnWrkVSxqijvBMi5IHExp5x6igVtt4D6FSsskpQtQgAlSR3pnxJoBsHMX0y2EiF3kT7J5UeG+ODxCFpUotrgyh3umON9D75oFuqWlYgdllyysSnSADF+NqAptNr+wPj/ER9us8fajwgfZrUdos/wBlfH7yP+oKzvbOHKUwIk5AOuYAae+g9t3BKxLOBJMJGHAJ4wHHAAPICpcJgEoSALACw4/1q1hsNlSEDRIipXwBHWgooRerbq4BVyHrVVyxqHGvENmNRegpKxYm/eOkcBz8av4Nl97+7bUtOlhA9DEUE2FhS/iUNAxmOvIQSo+MTW/bHwQbbShtACQAKDP8RuficVhkYdxwNtJVmypkqV+yFEmCE8BFqq4P5JG0KkrK+igIrW2241rl9aUgqUQEgSSbADmTwoFvZG7bTCQEiwrjH7y4XDBRS40paQfokuJCyQYNibRNzShvxv6l1hxOEdhIUElYF1TrlJ4VjOKdUo5vWg0neTes4sKUsNpScpShKiSlIdSmHDpmPeIjgaV9u7VbeUhQWSQCnvLKyBeNdBS0ha3O6Lk8OfGoQOfnQNeE3gDCk5W86soBAVA+FGndtpxDSlCUkEAoOot8KUNk4aUqcTlVk7y0ic6UaZyIuiYkpmJExXWBSe0XBtlTmg6km1AQ3XwKHXEIcTnBSSBJFwbaU0bS+TqG1qau5mBCZgZTqmTAtrflSpu1i0MqS44JAULTBgyCR4TNbds/GNuIlC0q65hQZbsu2IwQ5BJt1eX90VvGzU2n93+Y/jWbb1YRtGLwpbQ0kdqAMiQCAJMGBoOVabs9PdHh99BbGlVdpqytLI1ymPGLVHjNqMs2cdQggTBUAY5xypc2j8oOElLbK+1cUQkZQSlMmMyiYEDW1Ai71bsP4VgvFTarwsJB7s8ZIv8AnRLcLCdmtlMXglXQkKJFaBtjABzDrbX3gUiepGvvFB9g7MaS6ChBlJIzSbd3jzoCWOZ/s7g5qT9sUj7SwMqQVC6UD4D1p+23iQywokSSRlHM5pj0pMxLkzNANm+UcKhxegPI/G1Tgcf1zqHG3BHOgouioFJm3Op0qlM8fv41E7p5x+PwoKGz0nD4hLyATkJlI1g2PjblWu7P+UHAFCSrEIQYuhw5FjyVFZg2mCSOEetDt+XglgIgEqVY8RFzfxgUGsY75TMClJIcLh4JbEz56etZPv1vs9je7mKGJ/uh9bqoj2vDSk7Cu92ulGQaDl7F9zKmwmY61VX7IrrEYdSbkEA6VNs3BKcVYTFzQTbGwmaSSlM6ZiBPhNDHNTThvFskIwKSI+ixS2zzOZtKxHPjSeRQdYd5SFBSFFKhoQYNxB05gx4GnfczZaF4bMkpKy4Aq9xCoTblF/OkZNHNz2XXMS22y52a1KACiJA4mx10FBXwakqBQrgT7p/rTxsHYWDebBW1BAhSkqUmepuReRWdXS4rmCoecwaJ7L28ttKkQFJVGp0iTaKDZ9/WYxOCE27U8TwFOWI2shhorUCQlJVA1gKSk+qhekb5QW0pxWEALYUXSSExmk3lXHjRnehALmHCvZKXgrqPorUEW19pYfFmcv0jfdhYBOVYkKTraRHlQN/DgaJAgxCQB8KBLx3zXEJBMpSchM6oVdJPUd0++mMOBRnlc/hQUt79+nWF4Ztp4ABCfnCcgJEKicyk/WRe1aNsRaYJkTEn1PhpfwNYN8oafp0nm2J95+6iW4u+C0O/SnMAiCnmEoCEg+NpoGjevfJKnkhRHYAkNlIJUof60/ucBa8ki0Ext49p0HsnErkaA3T/ALpvSbt7HJcUSoAEiwAskcIHgB1ihDeCUTKTJ4cD5TQP77sJA8fW1RYt+Eg+HrQrdpl59wNZwHAICXbE8kzrRTbeHUwexxCCFa93Qp4Rz5SLUFRhVlDrPv8AzmoMQYIHL41xhcUAZHhB16EV29eTzoLDPeT4pKT4g2NI28W2XHyEKP0aCrIkaawVcySAPdTVtbH/ADdpRGqgMniRB92tIuEY7RaUZkpniogAeZoL+6my1Yh/skgkkEwOMRPxp+xm5zODSl7EZkt5gFyJInRUC8TbzHKs4cSEqcyH2XCAUmxFxII4WqR3az6my0p1akKIJSpRVJT7N1SbcpoHPbm1cBiQwygrQhL4U47kgBGQhUE+I1GvQV1i8HhcNiF9grtGQmUZlHMbA2IT4i8UvbFxSkYPEABs5u6QowsZkwSkRehTmJkCSZA/D86Art7bva4ctFN+3DiVZr/3WRQIi+ib+lK5rt1cmuFCg9XwpJ0BMchX0CmLcpzKt1UwIbB/8wH7qBdU7IiK+s1yv2j4mumqDUd6FqTjWs4IPbKMnjK5kE6jw0p331xqWzhSdFKcR5lKFD7NZpvPvA7iXkBwIAQ6qCkRMHLJjUwNae/lDdCGsK4owEPKP/L084oFLePZzynFqSypaFxdN+AFxqIjWi+wwrswFgpUEjMTxi3lemDDrzJEEaUNxSMqwrx9RI9xHrQIW/eKSXVJF1d0dUwCfKcwtVbYDIS0pziT6J/Oaob0/wDe3v4h9lNE8JKcKgD60+qifhQQYVhTyz1Mk8ulHsPs6L0JbwXaIgKKCnQ8L69dOIqVn521AEOJ1g3nwNlUDChpJKQsSR7JBhQ/hULj9Wq3tned8MFC4fQnRagO0QNO9/8ALjxih6VKW2lbiUpkaBRzAiAQQQCk389aHvOuNrREmVAA2vNhJOh9KBda2koKBHeE6cenjTVhcSFe0ADAJvwInTzFD29itvOkZuxWgLURlkEoBUUwCMsgGCLTwoTjcUp9K1qbyNpsVJ72VS5KUmCPay5b8BQVd6NpB12EmUIGVPKeKvf8KEoF6u4vBBlam1kFaSJymU3AUIPGxryiMsBIHXjQd4HC5ipMmLd4CQLEgHlcfGqyFxfnXTDxSFgfWETOnPxtXC9PD4UH1SuE0TRgElBVKRY2JuKCqWdOVSpJIveaAvsTCtqWpKsqrW46H0oZtJgJdWkWANvdNWd3/wC9IH7J+6q+1FfSr8fuoKdEthGzv8KftUOFF9iN/RunjYe4zQByBUjTdcuCpmbCg1H5Qtk4JsMqwo76nTmgqUCIJ1NteVGvlKCFYRgr9jtxMdWlx5SBQzfrejD4pDCWitRbdzkqTlBABECb8eVUd5t4xjGUspbyBK0rEmSSAQRA4XoCW621EOJ7JN+yhOYXBEd2/hbyojtRokTpBn1pO3Dd/tL6cuSb5Z0IVGX1rRsTh8yYjURQYdvR/wB7e/i/lFF9md5hvoPhIoXvSmMW9P7Q+wmrGwMaEpyHgZ8jr60DE1h4QkxrVsCADXaQClMXFfDYQQfd+FBHizN+f3aVzg2u3cS1YFRME6WEqnlABPlULi5kVXeRIiSOel9dOVvvoKCcUpBK9SmYUk3EiPvoRtjaJeXm0GVCYFgcqQmSOep86P8AZIQk8THH9RS3gcIVuobBgqWlIPLMrLPrQVW7qve+pq0+kRatJ31+SrsR22CJWgJlTZMqt7Skn63PLry5VnqmBFBQfw5RlzR3gFCDNjpXbIBSsHiBH/FNeLZJjXlX1KSJHO1APqZtVfUsE1IloUHWCxPZFage9EJ89T5RVSCdJPrVt9pGSQTmm46X/KomFKAsSJ5WoIU1f2diihKoFjr6VSXrUmSg+AWrwrsJqRokGxoNBY3dazpBzGVpBkx/93EtHQf4KPMmp8JslsNqVlkhBIMnXscM4PVxfvoy0j6Uf/2+G0Hx/PUGHT9CRzZH/smj/JQJu6LgRiUmbqCgbySdfiK1ht6AD4Vjey1obfSpxQSkEiToCRAnkOtbSMCr5mXgpJhGcBPfBSBJjKe9bSDyoMb+UfBdnjnY0cCVjzSAf8yTQHZ6oWDP9DRDePba8WtLjmQQnKMoIMAkiZJk3oXhHAFgnTQ/o0Dlsp0xlm406g0SGIjXQ8aX8BiBEpMxRkm2YXSdR150Ea7VVxI6VaVExwOlQFUEA89fI0FFSptcfrrapdxVNtbUw5esntLWnvKBDc9MxF6udnFxpQDbS8pQtNlJVr6g+8UH6YdxqUrSkEBSisIBsFKSDmT0MX8jWM79bFacdafwmVLeKUpJSopSlt9JhxBJMJvNuYPSqWN+UgOJSrslpdRiGnxCgUSG+zeEm4zCYEH2jS5treVTy3kolOHcxCnw0qDlWoETMawTYWoNh3H2GcKAkYfK7EOKUASFayFaKTwhJtIIJ4Tb97hIxie2aCW8SNeCXOh+41jmzt6sa2UpZxLqQICU5pSOQAVIArQcK/tEo7dWI7UgRlLYy6W7yRYz0NBne1tiPYYhLyCg+IPTUGP0KoYR8trC8iFxPdcTmQZEXEjnz1it62Li2se0W328rqDCkuJAlQA7wIETcXHOl7b3yetLXOYMHmEjLPAkJgR1EHnNBkcA5pAAM24DkL1HltTLvBuniMIR26ISowlxJzIVxseccDBoCWhQD1pv43q0alDdfCigjAHWpUN11JIAtbSAAdZuQJPnXbSTQaxl+l/8c+mPbV/PVd4QwY/1QH/onB8UirC3Rnn/ABCf+fhVffUbL4CUzcQgEcIKH2zPS8UAHFbs/OGUSVJIuO7MyB4Wnrxpf2p/2l2ScO6cQWUDuoy92BYSUjvRwkmK2TZGMyjJIkRblaD8KKqfJsaD8+bM3eWskKStJiUGBlmR7QImInTjFNA3ZbVbsp6gGfek1q+IQFJ4WMiwtwoY/mAPfOlvuoM2x27imUZ0oyo6ke/WTUeDXA5j6w+8U4bSZQpopUokkaqPwpC2Y8ZUnik/kaAg+3EFN0n0rhQBTcSRUwIIMefjUUaxrFB5aLdKWdutwPP0pkS5+YoVt1sKbVzTceHEUAJDALZPGPWqyGzV7B41fZFGY5AJy21HjXeLwSglmCSp1GZQIyhJKjAkxqmD5ig+7IQApKlaZh8a1lPdbMKltCRm7+VFwSUAGyjJHDpWU4Z7JCHUFJ4ApN/LW9NGx8QpSSysQQU2UIVz43Ai/nQOeyd48MgFopeKSvMhwJSMndHDNNjIgCIpu2ViziEZSM6YssA5SPO4PMG49az13CiI5aVe2LthTBkKUEg/SpTEx+2JBkfHjpQaJh9jp7NTTkONG4QpMhPhPv6ViG9+xRh8QpCSogiU39kSRF+RBjpFbZh8QopzJWCCJCjItFjBHL+tYRv1tUq2i4EzCIQOZtmJPWVG3hQCThb6Hzg15zCcTH/CB8Kvhom9k+V/yr7806mfKgoJww6H3/ca7Rgr8PX86u9hHj1qZkUBfFYlURAHGVEDVLPPkpr1qbaOQlHYPiNVZhBzZiYOWQRcxQt98qERNo5++qgwwB9keVAz7N2gpt2S6gyBYG5PnIjpTLh94YEKBPiJ9ZrPG21J9kV9TnHL1oNExO8SCnuDzNL20dtyImfMD4XpfD6yACTA06SZPrXbjZUJkk++glO1yEn2bc0yT5k3oAgk4jN+2dfH86vDCkn2SfAGqu1iG1pH1hcigJtouRoeI61z2d4qdbgVlUBwHn1qZTBUARQUC3YA8NDVTFNSD+pq62mx8TbzrhYn9aUCvspgBZCgTBOhg+80aw2HLq0Ni5JypkkgfGBVJtyMSUgTP4U67pYQB3tFwACANNVWmgYdm7vt4cJyltCgBK1JzLUdSAAJA8K9tjZrUJeRkLiVQsgKCiIgSFG9+NHCE9oQohPWJtwgcaqbTxyChaEZjKbqJF44QBEcedABmh+LbyqChw+HFJ6RNXzUWLRYcOXjwoJd1sfo04vKgHulRMAg+zy8J4zSGgpxONxDqRKc6inkbwFecZvOmJLY76eHtR01I8gfShux8AhsLTFwqfLhQStNzpFfexokEC9RqTJMc/1xoBamLzfTThUzKDpHp+dWlMibmu2WhzBPj+dANJi1z4CvBgzoatd7MTIyjwM+czPSK6WoZozK107oHrc0HxDCjwjxt8TXLi49o+4gmPKrQw6/EeMxXTOCMzkSm2sj1tNBRQrMLZr6kyPiKnZw5A1/DzkmatqTlUkFYTPC1/M1e+bchPrNAJUlUgggDkLzSxtjCHt1Xnjc8xT2MMLTHQECZ+AI50mbfxAL6wgaQFcbjWPOg+YVwwAdRrFFsGs8SY5aGgWEGUggd7nyoyyM4vnPCJAig7fb/e7vGaruOZoCbDn04qPQCuNpRIQDYXN/Sqm23uyYyj+8e7oHJHH3/fQC9mJ7RxxwJlMwBxI/GKYGdnykLZWrwmDI+r4+OtDdnYZKUpBcCQNbEyfAcPGjTK0ExZCjAlB7pvZUdDqNRY0BDC7yLJCH7qACQrQx15n4+NMWy9pYcMuuLcExlCfrkqsAEnrSjimwpaSuPaOblHZoUr+b31UDSgYuCB7xzNA5KTXGKRmQRxgx41Jgl50JPNIPpeo1PRrwoA4c72fqJHRSQD/mmhmIIS8mbapJ6cPuNFltd50cLR4EFXxNCtqNyQY5UBzD7Pc7pKhHunlxM1LicGfPx/Kvu7Dhcw7Z1Ikd7hlUU8uQoo+0oa6UAL5seI4aWPw/CpGcMR9UjwFEHEgCY8k/HWu2EToT76AZh8CNfKB+FdLwgH9BP3VIwIIABCBbupJm3O8VbXhyYMkdD98UFN0mO6JPOYtUwYkCdY1EW94j0qZvBmYmeEXjx/R5V8Vh+F7aDhbzoImGMqrqKupSIjpAE19ew2Ygpccn9lKso5cqJsYdWWySVDlE+o0rhthWa6Y5zEzpFqDnCMO5e8BI0uVWjnk1rKnRlKuJk+Zn8a0TenaC8MlIbUMygYATpzUST1/UVnSNdedxwNBfwyNJPjVlzF5PZMyLAa+NuFUGQogCfFX5V56ECxPUzQWsHdRWuAlNz1Ot/wAPDnQNWLVicWFgSARA5JTf8zRjYWEOJfaZE5M0q6hPeUT5D4Vp2M2UwtSlZUB1SSnOEiYPAxr40Gct4ZAAC1KkiYSkGOp51XURJT3ZF0qSImenPSmDHs4hD3YfRdpYoTEFYIsUKVYn92QdbGlzajpIsIWoxli+c2Ijqbx1oLuDxaXOzJJVHeI0GYxaTwACRRkYbtDJcQJ1AufxNEUbkpDbfZ91YQkKk91SouTaUmeNx040MdwLjSik9w8lWnhIIsR1kUBLCugEoTPdg+8mR08KIYXZasRMHIEnU66Tbp+dA2lOxlHZADQTA96TNUHdvYoKV2S8iEK+pEGLEkLEqST040B3F4AtPqSsG6QUngqFESPeLUA2y6BJjwHGeAHWpXt9Q+lAWIcSSLCQsKgWOqbgGOkUe2Nu2pa0uvgJCTKWjBM/tK4eA86C3u9szssO2hRIKUidQZN1W8Sau/Mj+In3aUUVhgIgQPDTrUKmpNzYaHT33vQDHcGLWPlUYwo1j1osUcRw8R8a4YRm1IPjf4UCktClGAcvWMxPv0qyhtSfaWonhoPsxep2AqxNgdAdfU61wpuNCT4fhQdJxGUGTAHE/G9SIxCTcKKgdDM1XQzNo94/XOpBhBHfuRpCdPAUF1hwnSCOM6+lqmS+FHTTUxfwFVMO14e7h5VcWExcCOM6etAi71ul7FLQkFXZIBWAPZAGZRtwEilvP376cBTdt4FjtoB+mgBYUnKUSFKTA7wuBbTreKVEMyueVBZaBjlNVFNKWroONXH5iJA/XrVfEPpbRZRnkfwoDu5G0GmcWUKMKUjKg8MxIlPiQLe7jT8b6aWJNp86R9zNyS6g4jElSQsSEj2lJ5+B0prGzsQ1fDkYhsaNvSh1I5ByIV/vDzoJ97NhoxjKQk5XkAZF9R3gCRcXm/CTSbu3s1xe0AnFCHWgVlJiXF6BY4WBmRxvTxsnaqFqKFpU06CJbWRPOU5SQodRVjbLrKEh50AFu6FR3piMqeJnSBrNBdw4J6DqB8Zrt/ChQAIzDqJHjyFS4IFSUqMiRMRBE3g3N6m+b3mb0ALaWx2g33Gklw2FikCfrGOAF4pF2tsN3DEH2kqF8gsDyMzetJ24EFGV5AcSeEFQtF7XEVQw27GEXCgzYi13B5kZqDPtk7CS8833QhZWkwBHdTdZhPCALniesVq7mGGpkRy/Kotm7HYYKiy2lJULkTJA4STMUR4caCmvDCBe3C+vuqJ5EDXy/Gryhb9ffULiCRJAoKuXpaNfCvJaH6ETVppuOQ8K4WSLnTkPyoExnEhSgAhX8RTYdb6VO22ozMAcMpmfGU2qVT3FICpGk9OYBqRtZsCkJ6AyT40EXYC8kzz/AKR6V9bw6YgiT1/CfjNeWJi3Hgf6VPh2eXvPwmL0HBChoB+HCreGRmgH4fdNqtYdkpBME8gIv/DoauIb6eNAob6bD7ZoKQppstSpRWVRkAkzkB70ge6KRF4ZTZhYIOvj1B4jrT/8paHDhUtMpJLi+9FzlSJjwmKo7COGGDQhSkpeA77TwOUmT7KhISSPEdBQJK18p8au7ubuDFF0gCUBIudM2a/Im1WtsYkuJKGsI02R7TiSSfKe6KH7AxmJwjyVBJIUQFJkwsflMzQaDuZsB/ClSVK+hN8s6K5jWOtOfDpp+uVLbW+mHyZ1BxMASCmSJkR3THDpRXYO2WMSIZWZFylSYMeevvNBV2ruq3ilBa5SoCJTFwLjUcOdjVnA7rsMqCgkqWNFr7yh4TZPlR/DI5m+n6nSuQkAkWnUCb9daCMNHob+AjyrlTVwALRqNB0q0kTE/rxvepEAa0FDKkQDx4V97IGw+8UQMVXI8T4m0UFcMlNhMcgYquvEjNkzAqJiCJExp8KJDXjXKhfThQVVaAFI6jhX0sAjQfryqeOB+/8AQrmOpHMUECkXuD5f1qF9ienkT8Kvnr5VDiAuO6AfExQIq8qANAOED8KkYczAAXny+6vV6g7RhHM5z5QBoATHn6ac6KMYC4UTYTYEgf8ACLRXq9QS9pC4B+rwHHnrEdINWWQRdRk+nu0r1eoOHsD2gvYi6SOB08/Typexu5vaKJIE80qI84MRPia9XqDpzcrugJMAETF0qPM5iFD3mvuO2MezQktjM3m72YXzACNJER616vUFXB7pqMiEgK1EgCB7+fKm7d3YqGbgDNpIsK9XqA/HKuYnlX2vUHJavyvXOchUZZFrzbrXq9QTETNRrXH6v8K9XqD6lfW9eKJr1eoIii9coSCTzm/x419r1B9COtfCDw9a9XqD/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8" name="Picture 17"/>
            <p:cNvPicPr>
              <a:picLocks noChangeAspect="1"/>
            </p:cNvPicPr>
            <p:nvPr/>
          </p:nvPicPr>
          <p:blipFill>
            <a:blip r:embed="rId12"/>
            <a:stretch>
              <a:fillRect/>
            </a:stretch>
          </p:blipFill>
          <p:spPr>
            <a:xfrm>
              <a:off x="0" y="0"/>
              <a:ext cx="1805853" cy="3717561"/>
            </a:xfrm>
            <a:prstGeom prst="rect">
              <a:avLst/>
            </a:prstGeom>
          </p:spPr>
        </p:pic>
      </p:grpSp>
    </p:spTree>
    <p:extLst>
      <p:ext uri="{BB962C8B-B14F-4D97-AF65-F5344CB8AC3E}">
        <p14:creationId xmlns:p14="http://schemas.microsoft.com/office/powerpoint/2010/main" val="11859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fade">
                                      <p:cBhvr>
                                        <p:cTn id="48" dur="1000"/>
                                        <p:tgtEl>
                                          <p:spTgt spid="5">
                                            <p:txEl>
                                              <p:pRg st="7" end="7"/>
                                            </p:txEl>
                                          </p:spTgt>
                                        </p:tgtEl>
                                      </p:cBhvr>
                                    </p:animEffect>
                                    <p:anim calcmode="lin" valueType="num">
                                      <p:cBhvr>
                                        <p:cTn id="4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Effect transition="in" filter="fade">
                                      <p:cBhvr>
                                        <p:cTn id="53" dur="1000"/>
                                        <p:tgtEl>
                                          <p:spTgt spid="5">
                                            <p:txEl>
                                              <p:pRg st="8" end="8"/>
                                            </p:txEl>
                                          </p:spTgt>
                                        </p:tgtEl>
                                      </p:cBhvr>
                                    </p:animEffect>
                                    <p:anim calcmode="lin" valueType="num">
                                      <p:cBhvr>
                                        <p:cTn id="5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Effect transition="in" filter="fade">
                                      <p:cBhvr>
                                        <p:cTn id="58" dur="1000"/>
                                        <p:tgtEl>
                                          <p:spTgt spid="5">
                                            <p:txEl>
                                              <p:pRg st="9" end="9"/>
                                            </p:txEl>
                                          </p:spTgt>
                                        </p:tgtEl>
                                      </p:cBhvr>
                                    </p:animEffect>
                                    <p:anim calcmode="lin" valueType="num">
                                      <p:cBhvr>
                                        <p:cTn id="5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Effect transition="in" filter="fade">
                                      <p:cBhvr>
                                        <p:cTn id="63" dur="1000"/>
                                        <p:tgtEl>
                                          <p:spTgt spid="5">
                                            <p:txEl>
                                              <p:pRg st="10" end="10"/>
                                            </p:txEl>
                                          </p:spTgt>
                                        </p:tgtEl>
                                      </p:cBhvr>
                                    </p:animEffect>
                                    <p:anim calcmode="lin" valueType="num">
                                      <p:cBhvr>
                                        <p:cTn id="64"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xEl>
                                              <p:pRg st="11" end="11"/>
                                            </p:txEl>
                                          </p:spTgt>
                                        </p:tgtEl>
                                        <p:attrNameLst>
                                          <p:attrName>style.visibility</p:attrName>
                                        </p:attrNameLst>
                                      </p:cBhvr>
                                      <p:to>
                                        <p:strVal val="visible"/>
                                      </p:to>
                                    </p:set>
                                    <p:animEffect transition="in" filter="fade">
                                      <p:cBhvr>
                                        <p:cTn id="70" dur="1000"/>
                                        <p:tgtEl>
                                          <p:spTgt spid="5">
                                            <p:txEl>
                                              <p:pRg st="11" end="11"/>
                                            </p:txEl>
                                          </p:spTgt>
                                        </p:tgtEl>
                                      </p:cBhvr>
                                    </p:animEffect>
                                    <p:anim calcmode="lin" valueType="num">
                                      <p:cBhvr>
                                        <p:cTn id="71"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xEl>
                                              <p:pRg st="12" end="12"/>
                                            </p:txEl>
                                          </p:spTgt>
                                        </p:tgtEl>
                                        <p:attrNameLst>
                                          <p:attrName>style.visibility</p:attrName>
                                        </p:attrNameLst>
                                      </p:cBhvr>
                                      <p:to>
                                        <p:strVal val="visible"/>
                                      </p:to>
                                    </p:set>
                                    <p:animEffect transition="in" filter="fade">
                                      <p:cBhvr>
                                        <p:cTn id="75" dur="1000"/>
                                        <p:tgtEl>
                                          <p:spTgt spid="5">
                                            <p:txEl>
                                              <p:pRg st="12" end="12"/>
                                            </p:txEl>
                                          </p:spTgt>
                                        </p:tgtEl>
                                      </p:cBhvr>
                                    </p:animEffect>
                                    <p:anim calcmode="lin" valueType="num">
                                      <p:cBhvr>
                                        <p:cTn id="76"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5">
                                            <p:txEl>
                                              <p:pRg st="13" end="13"/>
                                            </p:txEl>
                                          </p:spTgt>
                                        </p:tgtEl>
                                        <p:attrNameLst>
                                          <p:attrName>style.visibility</p:attrName>
                                        </p:attrNameLst>
                                      </p:cBhvr>
                                      <p:to>
                                        <p:strVal val="visible"/>
                                      </p:to>
                                    </p:set>
                                    <p:animEffect transition="in" filter="fade">
                                      <p:cBhvr>
                                        <p:cTn id="80" dur="1000"/>
                                        <p:tgtEl>
                                          <p:spTgt spid="5">
                                            <p:txEl>
                                              <p:pRg st="13" end="13"/>
                                            </p:txEl>
                                          </p:spTgt>
                                        </p:tgtEl>
                                      </p:cBhvr>
                                    </p:animEffect>
                                    <p:anim calcmode="lin" valueType="num">
                                      <p:cBhvr>
                                        <p:cTn id="81"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82" dur="1000" fill="hold"/>
                                        <p:tgtEl>
                                          <p:spTgt spid="5">
                                            <p:txEl>
                                              <p:pRg st="13" end="13"/>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
                                            <p:txEl>
                                              <p:pRg st="14" end="14"/>
                                            </p:txEl>
                                          </p:spTgt>
                                        </p:tgtEl>
                                        <p:attrNameLst>
                                          <p:attrName>style.visibility</p:attrName>
                                        </p:attrNameLst>
                                      </p:cBhvr>
                                      <p:to>
                                        <p:strVal val="visible"/>
                                      </p:to>
                                    </p:set>
                                    <p:animEffect transition="in" filter="fade">
                                      <p:cBhvr>
                                        <p:cTn id="85" dur="1000"/>
                                        <p:tgtEl>
                                          <p:spTgt spid="5">
                                            <p:txEl>
                                              <p:pRg st="14" end="14"/>
                                            </p:txEl>
                                          </p:spTgt>
                                        </p:tgtEl>
                                      </p:cBhvr>
                                    </p:animEffect>
                                    <p:anim calcmode="lin" valueType="num">
                                      <p:cBhvr>
                                        <p:cTn id="86"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87" dur="1000" fill="hold"/>
                                        <p:tgtEl>
                                          <p:spTgt spid="5">
                                            <p:txEl>
                                              <p:pRg st="14" end="14"/>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
                                            <p:txEl>
                                              <p:pRg st="15" end="15"/>
                                            </p:txEl>
                                          </p:spTgt>
                                        </p:tgtEl>
                                        <p:attrNameLst>
                                          <p:attrName>style.visibility</p:attrName>
                                        </p:attrNameLst>
                                      </p:cBhvr>
                                      <p:to>
                                        <p:strVal val="visible"/>
                                      </p:to>
                                    </p:set>
                                    <p:animEffect transition="in" filter="fade">
                                      <p:cBhvr>
                                        <p:cTn id="90" dur="1000"/>
                                        <p:tgtEl>
                                          <p:spTgt spid="5">
                                            <p:txEl>
                                              <p:pRg st="15" end="15"/>
                                            </p:txEl>
                                          </p:spTgt>
                                        </p:tgtEl>
                                      </p:cBhvr>
                                    </p:animEffect>
                                    <p:anim calcmode="lin" valueType="num">
                                      <p:cBhvr>
                                        <p:cTn id="91"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92" dur="1000" fill="hold"/>
                                        <p:tgtEl>
                                          <p:spTgt spid="5">
                                            <p:txEl>
                                              <p:pRg st="15" end="15"/>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5">
                                            <p:txEl>
                                              <p:pRg st="16" end="16"/>
                                            </p:txEl>
                                          </p:spTgt>
                                        </p:tgtEl>
                                        <p:attrNameLst>
                                          <p:attrName>style.visibility</p:attrName>
                                        </p:attrNameLst>
                                      </p:cBhvr>
                                      <p:to>
                                        <p:strVal val="visible"/>
                                      </p:to>
                                    </p:set>
                                    <p:animEffect transition="in" filter="fade">
                                      <p:cBhvr>
                                        <p:cTn id="95" dur="1000"/>
                                        <p:tgtEl>
                                          <p:spTgt spid="5">
                                            <p:txEl>
                                              <p:pRg st="16" end="16"/>
                                            </p:txEl>
                                          </p:spTgt>
                                        </p:tgtEl>
                                      </p:cBhvr>
                                    </p:animEffect>
                                    <p:anim calcmode="lin" valueType="num">
                                      <p:cBhvr>
                                        <p:cTn id="96"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97" dur="1000" fill="hold"/>
                                        <p:tgtEl>
                                          <p:spTgt spid="5">
                                            <p:txEl>
                                              <p:pRg st="16" end="16"/>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
                                            <p:txEl>
                                              <p:pRg st="17" end="17"/>
                                            </p:txEl>
                                          </p:spTgt>
                                        </p:tgtEl>
                                        <p:attrNameLst>
                                          <p:attrName>style.visibility</p:attrName>
                                        </p:attrNameLst>
                                      </p:cBhvr>
                                      <p:to>
                                        <p:strVal val="visible"/>
                                      </p:to>
                                    </p:set>
                                    <p:animEffect transition="in" filter="fade">
                                      <p:cBhvr>
                                        <p:cTn id="100" dur="1000"/>
                                        <p:tgtEl>
                                          <p:spTgt spid="5">
                                            <p:txEl>
                                              <p:pRg st="17" end="17"/>
                                            </p:txEl>
                                          </p:spTgt>
                                        </p:tgtEl>
                                      </p:cBhvr>
                                    </p:animEffect>
                                    <p:anim calcmode="lin" valueType="num">
                                      <p:cBhvr>
                                        <p:cTn id="101" dur="1000" fill="hold"/>
                                        <p:tgtEl>
                                          <p:spTgt spid="5">
                                            <p:txEl>
                                              <p:pRg st="17" end="17"/>
                                            </p:txEl>
                                          </p:spTgt>
                                        </p:tgtEl>
                                        <p:attrNameLst>
                                          <p:attrName>ppt_x</p:attrName>
                                        </p:attrNameLst>
                                      </p:cBhvr>
                                      <p:tavLst>
                                        <p:tav tm="0">
                                          <p:val>
                                            <p:strVal val="#ppt_x"/>
                                          </p:val>
                                        </p:tav>
                                        <p:tav tm="100000">
                                          <p:val>
                                            <p:strVal val="#ppt_x"/>
                                          </p:val>
                                        </p:tav>
                                      </p:tavLst>
                                    </p:anim>
                                    <p:anim calcmode="lin" valueType="num">
                                      <p:cBhvr>
                                        <p:cTn id="102" dur="1000" fill="hold"/>
                                        <p:tgtEl>
                                          <p:spTgt spid="5">
                                            <p:txEl>
                                              <p:pRg st="17" end="17"/>
                                            </p:txEl>
                                          </p:spTgt>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5">
                                            <p:txEl>
                                              <p:pRg st="18" end="18"/>
                                            </p:txEl>
                                          </p:spTgt>
                                        </p:tgtEl>
                                        <p:attrNameLst>
                                          <p:attrName>style.visibility</p:attrName>
                                        </p:attrNameLst>
                                      </p:cBhvr>
                                      <p:to>
                                        <p:strVal val="visible"/>
                                      </p:to>
                                    </p:set>
                                    <p:animEffect transition="in" filter="fade">
                                      <p:cBhvr>
                                        <p:cTn id="105" dur="1000"/>
                                        <p:tgtEl>
                                          <p:spTgt spid="5">
                                            <p:txEl>
                                              <p:pRg st="18" end="18"/>
                                            </p:txEl>
                                          </p:spTgt>
                                        </p:tgtEl>
                                      </p:cBhvr>
                                    </p:animEffect>
                                    <p:anim calcmode="lin" valueType="num">
                                      <p:cBhvr>
                                        <p:cTn id="106" dur="1000" fill="hold"/>
                                        <p:tgtEl>
                                          <p:spTgt spid="5">
                                            <p:txEl>
                                              <p:pRg st="18" end="18"/>
                                            </p:txEl>
                                          </p:spTgt>
                                        </p:tgtEl>
                                        <p:attrNameLst>
                                          <p:attrName>ppt_x</p:attrName>
                                        </p:attrNameLst>
                                      </p:cBhvr>
                                      <p:tavLst>
                                        <p:tav tm="0">
                                          <p:val>
                                            <p:strVal val="#ppt_x"/>
                                          </p:val>
                                        </p:tav>
                                        <p:tav tm="100000">
                                          <p:val>
                                            <p:strVal val="#ppt_x"/>
                                          </p:val>
                                        </p:tav>
                                      </p:tavLst>
                                    </p:anim>
                                    <p:anim calcmode="lin" valueType="num">
                                      <p:cBhvr>
                                        <p:cTn id="107" dur="1000" fill="hold"/>
                                        <p:tgtEl>
                                          <p:spTgt spid="5">
                                            <p:txEl>
                                              <p:pRg st="18" end="18"/>
                                            </p:txEl>
                                          </p:spTgt>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5">
                                            <p:txEl>
                                              <p:pRg st="19" end="19"/>
                                            </p:txEl>
                                          </p:spTgt>
                                        </p:tgtEl>
                                        <p:attrNameLst>
                                          <p:attrName>style.visibility</p:attrName>
                                        </p:attrNameLst>
                                      </p:cBhvr>
                                      <p:to>
                                        <p:strVal val="visible"/>
                                      </p:to>
                                    </p:set>
                                    <p:animEffect transition="in" filter="fade">
                                      <p:cBhvr>
                                        <p:cTn id="110" dur="1000"/>
                                        <p:tgtEl>
                                          <p:spTgt spid="5">
                                            <p:txEl>
                                              <p:pRg st="19" end="19"/>
                                            </p:txEl>
                                          </p:spTgt>
                                        </p:tgtEl>
                                      </p:cBhvr>
                                    </p:animEffect>
                                    <p:anim calcmode="lin" valueType="num">
                                      <p:cBhvr>
                                        <p:cTn id="111" dur="1000" fill="hold"/>
                                        <p:tgtEl>
                                          <p:spTgt spid="5">
                                            <p:txEl>
                                              <p:pRg st="19" end="19"/>
                                            </p:txEl>
                                          </p:spTgt>
                                        </p:tgtEl>
                                        <p:attrNameLst>
                                          <p:attrName>ppt_x</p:attrName>
                                        </p:attrNameLst>
                                      </p:cBhvr>
                                      <p:tavLst>
                                        <p:tav tm="0">
                                          <p:val>
                                            <p:strVal val="#ppt_x"/>
                                          </p:val>
                                        </p:tav>
                                        <p:tav tm="100000">
                                          <p:val>
                                            <p:strVal val="#ppt_x"/>
                                          </p:val>
                                        </p:tav>
                                      </p:tavLst>
                                    </p:anim>
                                    <p:anim calcmode="lin" valueType="num">
                                      <p:cBhvr>
                                        <p:cTn id="112" dur="1000" fill="hold"/>
                                        <p:tgtEl>
                                          <p:spTgt spid="5">
                                            <p:txEl>
                                              <p:pRg st="19" end="19"/>
                                            </p:tx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5">
                                            <p:txEl>
                                              <p:pRg st="20" end="20"/>
                                            </p:txEl>
                                          </p:spTgt>
                                        </p:tgtEl>
                                        <p:attrNameLst>
                                          <p:attrName>style.visibility</p:attrName>
                                        </p:attrNameLst>
                                      </p:cBhvr>
                                      <p:to>
                                        <p:strVal val="visible"/>
                                      </p:to>
                                    </p:set>
                                    <p:animEffect transition="in" filter="fade">
                                      <p:cBhvr>
                                        <p:cTn id="115" dur="1000"/>
                                        <p:tgtEl>
                                          <p:spTgt spid="5">
                                            <p:txEl>
                                              <p:pRg st="20" end="20"/>
                                            </p:txEl>
                                          </p:spTgt>
                                        </p:tgtEl>
                                      </p:cBhvr>
                                    </p:animEffect>
                                    <p:anim calcmode="lin" valueType="num">
                                      <p:cBhvr>
                                        <p:cTn id="116" dur="1000" fill="hold"/>
                                        <p:tgtEl>
                                          <p:spTgt spid="5">
                                            <p:txEl>
                                              <p:pRg st="20" end="20"/>
                                            </p:txEl>
                                          </p:spTgt>
                                        </p:tgtEl>
                                        <p:attrNameLst>
                                          <p:attrName>ppt_x</p:attrName>
                                        </p:attrNameLst>
                                      </p:cBhvr>
                                      <p:tavLst>
                                        <p:tav tm="0">
                                          <p:val>
                                            <p:strVal val="#ppt_x"/>
                                          </p:val>
                                        </p:tav>
                                        <p:tav tm="100000">
                                          <p:val>
                                            <p:strVal val="#ppt_x"/>
                                          </p:val>
                                        </p:tav>
                                      </p:tavLst>
                                    </p:anim>
                                    <p:anim calcmode="lin" valueType="num">
                                      <p:cBhvr>
                                        <p:cTn id="117" dur="1000" fill="hold"/>
                                        <p:tgtEl>
                                          <p:spTgt spid="5">
                                            <p:txEl>
                                              <p:pRg st="20" end="20"/>
                                            </p:txEl>
                                          </p:spTgt>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5">
                                            <p:txEl>
                                              <p:pRg st="21" end="21"/>
                                            </p:txEl>
                                          </p:spTgt>
                                        </p:tgtEl>
                                        <p:attrNameLst>
                                          <p:attrName>style.visibility</p:attrName>
                                        </p:attrNameLst>
                                      </p:cBhvr>
                                      <p:to>
                                        <p:strVal val="visible"/>
                                      </p:to>
                                    </p:set>
                                    <p:animEffect transition="in" filter="fade">
                                      <p:cBhvr>
                                        <p:cTn id="120" dur="1000"/>
                                        <p:tgtEl>
                                          <p:spTgt spid="5">
                                            <p:txEl>
                                              <p:pRg st="21" end="21"/>
                                            </p:txEl>
                                          </p:spTgt>
                                        </p:tgtEl>
                                      </p:cBhvr>
                                    </p:animEffect>
                                    <p:anim calcmode="lin" valueType="num">
                                      <p:cBhvr>
                                        <p:cTn id="121" dur="1000" fill="hold"/>
                                        <p:tgtEl>
                                          <p:spTgt spid="5">
                                            <p:txEl>
                                              <p:pRg st="21" end="21"/>
                                            </p:txEl>
                                          </p:spTgt>
                                        </p:tgtEl>
                                        <p:attrNameLst>
                                          <p:attrName>ppt_x</p:attrName>
                                        </p:attrNameLst>
                                      </p:cBhvr>
                                      <p:tavLst>
                                        <p:tav tm="0">
                                          <p:val>
                                            <p:strVal val="#ppt_x"/>
                                          </p:val>
                                        </p:tav>
                                        <p:tav tm="100000">
                                          <p:val>
                                            <p:strVal val="#ppt_x"/>
                                          </p:val>
                                        </p:tav>
                                      </p:tavLst>
                                    </p:anim>
                                    <p:anim calcmode="lin" valueType="num">
                                      <p:cBhvr>
                                        <p:cTn id="122" dur="1000" fill="hold"/>
                                        <p:tgtEl>
                                          <p:spTgt spid="5">
                                            <p:txEl>
                                              <p:pRg st="21" end="21"/>
                                            </p:txEl>
                                          </p:spTgt>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
                                            <p:txEl>
                                              <p:pRg st="22" end="22"/>
                                            </p:txEl>
                                          </p:spTgt>
                                        </p:tgtEl>
                                        <p:attrNameLst>
                                          <p:attrName>style.visibility</p:attrName>
                                        </p:attrNameLst>
                                      </p:cBhvr>
                                      <p:to>
                                        <p:strVal val="visible"/>
                                      </p:to>
                                    </p:set>
                                    <p:animEffect transition="in" filter="fade">
                                      <p:cBhvr>
                                        <p:cTn id="125" dur="1000"/>
                                        <p:tgtEl>
                                          <p:spTgt spid="5">
                                            <p:txEl>
                                              <p:pRg st="22" end="22"/>
                                            </p:txEl>
                                          </p:spTgt>
                                        </p:tgtEl>
                                      </p:cBhvr>
                                    </p:animEffect>
                                    <p:anim calcmode="lin" valueType="num">
                                      <p:cBhvr>
                                        <p:cTn id="126" dur="1000" fill="hold"/>
                                        <p:tgtEl>
                                          <p:spTgt spid="5">
                                            <p:txEl>
                                              <p:pRg st="22" end="22"/>
                                            </p:txEl>
                                          </p:spTgt>
                                        </p:tgtEl>
                                        <p:attrNameLst>
                                          <p:attrName>ppt_x</p:attrName>
                                        </p:attrNameLst>
                                      </p:cBhvr>
                                      <p:tavLst>
                                        <p:tav tm="0">
                                          <p:val>
                                            <p:strVal val="#ppt_x"/>
                                          </p:val>
                                        </p:tav>
                                        <p:tav tm="100000">
                                          <p:val>
                                            <p:strVal val="#ppt_x"/>
                                          </p:val>
                                        </p:tav>
                                      </p:tavLst>
                                    </p:anim>
                                    <p:anim calcmode="lin" valueType="num">
                                      <p:cBhvr>
                                        <p:cTn id="127" dur="1000" fill="hold"/>
                                        <p:tgtEl>
                                          <p:spTgt spid="5">
                                            <p:txEl>
                                              <p:pRg st="22" end="22"/>
                                            </p:txEl>
                                          </p:spTgt>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5">
                                            <p:txEl>
                                              <p:pRg st="23" end="23"/>
                                            </p:txEl>
                                          </p:spTgt>
                                        </p:tgtEl>
                                        <p:attrNameLst>
                                          <p:attrName>style.visibility</p:attrName>
                                        </p:attrNameLst>
                                      </p:cBhvr>
                                      <p:to>
                                        <p:strVal val="visible"/>
                                      </p:to>
                                    </p:set>
                                    <p:animEffect transition="in" filter="fade">
                                      <p:cBhvr>
                                        <p:cTn id="130" dur="1000"/>
                                        <p:tgtEl>
                                          <p:spTgt spid="5">
                                            <p:txEl>
                                              <p:pRg st="23" end="23"/>
                                            </p:txEl>
                                          </p:spTgt>
                                        </p:tgtEl>
                                      </p:cBhvr>
                                    </p:animEffect>
                                    <p:anim calcmode="lin" valueType="num">
                                      <p:cBhvr>
                                        <p:cTn id="131" dur="1000" fill="hold"/>
                                        <p:tgtEl>
                                          <p:spTgt spid="5">
                                            <p:txEl>
                                              <p:pRg st="23" end="23"/>
                                            </p:txEl>
                                          </p:spTgt>
                                        </p:tgtEl>
                                        <p:attrNameLst>
                                          <p:attrName>ppt_x</p:attrName>
                                        </p:attrNameLst>
                                      </p:cBhvr>
                                      <p:tavLst>
                                        <p:tav tm="0">
                                          <p:val>
                                            <p:strVal val="#ppt_x"/>
                                          </p:val>
                                        </p:tav>
                                        <p:tav tm="100000">
                                          <p:val>
                                            <p:strVal val="#ppt_x"/>
                                          </p:val>
                                        </p:tav>
                                      </p:tavLst>
                                    </p:anim>
                                    <p:anim calcmode="lin" valueType="num">
                                      <p:cBhvr>
                                        <p:cTn id="132" dur="1000" fill="hold"/>
                                        <p:tgtEl>
                                          <p:spTgt spid="5">
                                            <p:txEl>
                                              <p:pRg st="23" end="23"/>
                                            </p:txEl>
                                          </p:spTgt>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5">
                                            <p:txEl>
                                              <p:pRg st="24" end="24"/>
                                            </p:txEl>
                                          </p:spTgt>
                                        </p:tgtEl>
                                        <p:attrNameLst>
                                          <p:attrName>style.visibility</p:attrName>
                                        </p:attrNameLst>
                                      </p:cBhvr>
                                      <p:to>
                                        <p:strVal val="visible"/>
                                      </p:to>
                                    </p:set>
                                    <p:animEffect transition="in" filter="fade">
                                      <p:cBhvr>
                                        <p:cTn id="135" dur="1000"/>
                                        <p:tgtEl>
                                          <p:spTgt spid="5">
                                            <p:txEl>
                                              <p:pRg st="24" end="24"/>
                                            </p:txEl>
                                          </p:spTgt>
                                        </p:tgtEl>
                                      </p:cBhvr>
                                    </p:animEffect>
                                    <p:anim calcmode="lin" valueType="num">
                                      <p:cBhvr>
                                        <p:cTn id="136" dur="1000" fill="hold"/>
                                        <p:tgtEl>
                                          <p:spTgt spid="5">
                                            <p:txEl>
                                              <p:pRg st="24" end="24"/>
                                            </p:txEl>
                                          </p:spTgt>
                                        </p:tgtEl>
                                        <p:attrNameLst>
                                          <p:attrName>ppt_x</p:attrName>
                                        </p:attrNameLst>
                                      </p:cBhvr>
                                      <p:tavLst>
                                        <p:tav tm="0">
                                          <p:val>
                                            <p:strVal val="#ppt_x"/>
                                          </p:val>
                                        </p:tav>
                                        <p:tav tm="100000">
                                          <p:val>
                                            <p:strVal val="#ppt_x"/>
                                          </p:val>
                                        </p:tav>
                                      </p:tavLst>
                                    </p:anim>
                                    <p:anim calcmode="lin" valueType="num">
                                      <p:cBhvr>
                                        <p:cTn id="137" dur="1000" fill="hold"/>
                                        <p:tgtEl>
                                          <p:spTgt spid="5">
                                            <p:txEl>
                                              <p:pRg st="24" end="24"/>
                                            </p:txEl>
                                          </p:spTgt>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nodeType="clickEffect">
                                  <p:stCondLst>
                                    <p:cond delay="0"/>
                                  </p:stCondLst>
                                  <p:childTnLst>
                                    <p:set>
                                      <p:cBhvr>
                                        <p:cTn id="141" dur="1" fill="hold">
                                          <p:stCondLst>
                                            <p:cond delay="0"/>
                                          </p:stCondLst>
                                        </p:cTn>
                                        <p:tgtEl>
                                          <p:spTgt spid="2"/>
                                        </p:tgtEl>
                                        <p:attrNameLst>
                                          <p:attrName>style.visibility</p:attrName>
                                        </p:attrNameLst>
                                      </p:cBhvr>
                                      <p:to>
                                        <p:strVal val="visible"/>
                                      </p:to>
                                    </p:set>
                                    <p:animEffect transition="in" filter="barn(inVertical)">
                                      <p:cBhvr>
                                        <p:cTn id="142" dur="500"/>
                                        <p:tgtEl>
                                          <p:spTgt spid="2"/>
                                        </p:tgtEl>
                                      </p:cBhvr>
                                    </p:animEffect>
                                  </p:childTnLst>
                                </p:cTn>
                              </p:par>
                            </p:childTnLst>
                          </p:cTn>
                        </p:par>
                      </p:childTnLst>
                    </p:cTn>
                  </p:par>
                  <p:par>
                    <p:cTn id="143" fill="hold">
                      <p:stCondLst>
                        <p:cond delay="indefinite"/>
                      </p:stCondLst>
                      <p:childTnLst>
                        <p:par>
                          <p:cTn id="144" fill="hold">
                            <p:stCondLst>
                              <p:cond delay="0"/>
                            </p:stCondLst>
                            <p:childTnLst>
                              <p:par>
                                <p:cTn id="145" presetID="2" presetClass="entr" presetSubtype="1" fill="hold" nodeType="clickEffect">
                                  <p:stCondLst>
                                    <p:cond delay="0"/>
                                  </p:stCondLst>
                                  <p:childTnLst>
                                    <p:set>
                                      <p:cBhvr>
                                        <p:cTn id="146" dur="1" fill="hold">
                                          <p:stCondLst>
                                            <p:cond delay="0"/>
                                          </p:stCondLst>
                                        </p:cTn>
                                        <p:tgtEl>
                                          <p:spTgt spid="19"/>
                                        </p:tgtEl>
                                        <p:attrNameLst>
                                          <p:attrName>style.visibility</p:attrName>
                                        </p:attrNameLst>
                                      </p:cBhvr>
                                      <p:to>
                                        <p:strVal val="visible"/>
                                      </p:to>
                                    </p:set>
                                    <p:anim calcmode="lin" valueType="num">
                                      <p:cBhvr additive="base">
                                        <p:cTn id="147" dur="500" fill="hold"/>
                                        <p:tgtEl>
                                          <p:spTgt spid="19"/>
                                        </p:tgtEl>
                                        <p:attrNameLst>
                                          <p:attrName>ppt_x</p:attrName>
                                        </p:attrNameLst>
                                      </p:cBhvr>
                                      <p:tavLst>
                                        <p:tav tm="0">
                                          <p:val>
                                            <p:strVal val="#ppt_x"/>
                                          </p:val>
                                        </p:tav>
                                        <p:tav tm="100000">
                                          <p:val>
                                            <p:strVal val="#ppt_x"/>
                                          </p:val>
                                        </p:tav>
                                      </p:tavLst>
                                    </p:anim>
                                    <p:anim calcmode="lin" valueType="num">
                                      <p:cBhvr additive="base">
                                        <p:cTn id="14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7"/>
                                        </p:tgtEl>
                                        <p:attrNameLst>
                                          <p:attrName>style.visibility</p:attrName>
                                        </p:attrNameLst>
                                      </p:cBhvr>
                                      <p:to>
                                        <p:strVal val="visible"/>
                                      </p:to>
                                    </p:set>
                                    <p:animEffect transition="in" filter="fade">
                                      <p:cBhvr>
                                        <p:cTn id="1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2721" y="5561054"/>
            <a:ext cx="7797662" cy="868605"/>
          </a:xfrm>
        </p:spPr>
        <p:txBody>
          <a:bodyPr/>
          <a:lstStyle/>
          <a:p>
            <a:r>
              <a:rPr lang="en-US" dirty="0" smtClean="0">
                <a:solidFill>
                  <a:schemeClr val="bg1"/>
                </a:solidFill>
              </a:rPr>
              <a:t>By Force if necessary</a:t>
            </a:r>
            <a:endParaRPr lang="en-US" dirty="0">
              <a:solidFill>
                <a:schemeClr val="bg1"/>
              </a:solidFill>
            </a:endParaRPr>
          </a:p>
        </p:txBody>
      </p:sp>
      <p:sp>
        <p:nvSpPr>
          <p:cNvPr id="6" name="Content Placeholder 5"/>
          <p:cNvSpPr>
            <a:spLocks noGrp="1"/>
          </p:cNvSpPr>
          <p:nvPr>
            <p:ph sz="quarter" idx="14"/>
          </p:nvPr>
        </p:nvSpPr>
        <p:spPr>
          <a:xfrm>
            <a:off x="4222866" y="0"/>
            <a:ext cx="4552166" cy="5561054"/>
          </a:xfrm>
        </p:spPr>
        <p:txBody>
          <a:bodyPr>
            <a:normAutofit fontScale="92500" lnSpcReduction="10000"/>
          </a:bodyPr>
          <a:lstStyle/>
          <a:p>
            <a:pPr lvl="0">
              <a:buClr>
                <a:srgbClr val="B80E0F"/>
              </a:buClr>
            </a:pPr>
            <a:r>
              <a:rPr lang="en-US" sz="1300" dirty="0">
                <a:solidFill>
                  <a:prstClr val="black"/>
                </a:solidFill>
              </a:rPr>
              <a:t>University of </a:t>
            </a:r>
            <a:r>
              <a:rPr lang="en-US" sz="1300" dirty="0" smtClean="0">
                <a:solidFill>
                  <a:prstClr val="black"/>
                </a:solidFill>
              </a:rPr>
              <a:t>Mississippi (1962)</a:t>
            </a:r>
            <a:endParaRPr lang="en-US" sz="1300" dirty="0">
              <a:solidFill>
                <a:prstClr val="black"/>
              </a:solidFill>
            </a:endParaRPr>
          </a:p>
          <a:p>
            <a:pPr lvl="1">
              <a:buClr>
                <a:srgbClr val="B80E0F"/>
              </a:buClr>
            </a:pPr>
            <a:r>
              <a:rPr lang="en-US" sz="1100" dirty="0">
                <a:solidFill>
                  <a:prstClr val="black"/>
                </a:solidFill>
              </a:rPr>
              <a:t>Federal court orders Mississippi to integrate its 1</a:t>
            </a:r>
            <a:r>
              <a:rPr lang="en-US" sz="1100" baseline="30000" dirty="0">
                <a:solidFill>
                  <a:prstClr val="black"/>
                </a:solidFill>
              </a:rPr>
              <a:t>st</a:t>
            </a:r>
            <a:r>
              <a:rPr lang="en-US" sz="1100" dirty="0">
                <a:solidFill>
                  <a:prstClr val="black"/>
                </a:solidFill>
              </a:rPr>
              <a:t> </a:t>
            </a:r>
            <a:r>
              <a:rPr lang="en-US" sz="1100" dirty="0" err="1">
                <a:solidFill>
                  <a:prstClr val="black"/>
                </a:solidFill>
              </a:rPr>
              <a:t>aa</a:t>
            </a:r>
            <a:r>
              <a:rPr lang="en-US" sz="1100" dirty="0">
                <a:solidFill>
                  <a:prstClr val="black"/>
                </a:solidFill>
              </a:rPr>
              <a:t> college student</a:t>
            </a:r>
          </a:p>
          <a:p>
            <a:pPr lvl="2">
              <a:buClr>
                <a:srgbClr val="B80E0F"/>
              </a:buClr>
            </a:pPr>
            <a:r>
              <a:rPr lang="en-US" sz="1000" dirty="0">
                <a:solidFill>
                  <a:prstClr val="black"/>
                </a:solidFill>
              </a:rPr>
              <a:t>James </a:t>
            </a:r>
            <a:r>
              <a:rPr lang="en-US" sz="1000" dirty="0" smtClean="0">
                <a:solidFill>
                  <a:prstClr val="black"/>
                </a:solidFill>
              </a:rPr>
              <a:t>Meredith- AA Man just wants to attend university</a:t>
            </a:r>
            <a:endParaRPr lang="en-US" sz="1000" dirty="0">
              <a:solidFill>
                <a:prstClr val="black"/>
              </a:solidFill>
            </a:endParaRPr>
          </a:p>
          <a:p>
            <a:pPr lvl="1">
              <a:buClr>
                <a:srgbClr val="B80E0F"/>
              </a:buClr>
            </a:pPr>
            <a:r>
              <a:rPr lang="en-US" sz="1100" dirty="0">
                <a:solidFill>
                  <a:prstClr val="black"/>
                </a:solidFill>
              </a:rPr>
              <a:t>Gov. Barnett and the police stop him</a:t>
            </a:r>
          </a:p>
          <a:p>
            <a:pPr lvl="2">
              <a:buClr>
                <a:srgbClr val="B80E0F"/>
              </a:buClr>
            </a:pPr>
            <a:r>
              <a:rPr lang="en-US" sz="1000" dirty="0">
                <a:solidFill>
                  <a:prstClr val="black"/>
                </a:solidFill>
              </a:rPr>
              <a:t>Feds send troops and riots erupt… guns, rocks, tear gas, nightsticks… </a:t>
            </a:r>
            <a:endParaRPr lang="en-US" sz="1000" dirty="0" smtClean="0">
              <a:solidFill>
                <a:prstClr val="black"/>
              </a:solidFill>
            </a:endParaRPr>
          </a:p>
          <a:p>
            <a:pPr lvl="3">
              <a:buClr>
                <a:srgbClr val="B80E0F"/>
              </a:buClr>
            </a:pPr>
            <a:r>
              <a:rPr lang="en-US" sz="850" dirty="0" smtClean="0">
                <a:solidFill>
                  <a:prstClr val="black"/>
                </a:solidFill>
              </a:rPr>
              <a:t>2 killed !!!</a:t>
            </a:r>
            <a:endParaRPr lang="en-US" sz="850" dirty="0">
              <a:solidFill>
                <a:prstClr val="black"/>
              </a:solidFill>
            </a:endParaRPr>
          </a:p>
          <a:p>
            <a:pPr lvl="2">
              <a:buClr>
                <a:srgbClr val="B80E0F"/>
              </a:buClr>
            </a:pPr>
            <a:r>
              <a:rPr lang="en-US" sz="1000" dirty="0">
                <a:solidFill>
                  <a:prstClr val="black"/>
                </a:solidFill>
              </a:rPr>
              <a:t>Meredith allowed to attend but troops need to protect him until he graduates.</a:t>
            </a:r>
          </a:p>
          <a:p>
            <a:pPr lvl="0">
              <a:buClr>
                <a:srgbClr val="B80E0F"/>
              </a:buClr>
            </a:pPr>
            <a:r>
              <a:rPr lang="en-US" sz="1300" dirty="0">
                <a:solidFill>
                  <a:prstClr val="black"/>
                </a:solidFill>
              </a:rPr>
              <a:t>University of </a:t>
            </a:r>
            <a:r>
              <a:rPr lang="en-US" sz="1300" dirty="0" smtClean="0">
                <a:solidFill>
                  <a:prstClr val="black"/>
                </a:solidFill>
              </a:rPr>
              <a:t>Alabama  (June 1963)</a:t>
            </a:r>
            <a:endParaRPr lang="en-US" sz="1300" dirty="0">
              <a:solidFill>
                <a:prstClr val="black"/>
              </a:solidFill>
            </a:endParaRPr>
          </a:p>
          <a:p>
            <a:pPr lvl="1">
              <a:buClr>
                <a:srgbClr val="B80E0F"/>
              </a:buClr>
            </a:pPr>
            <a:r>
              <a:rPr lang="en-US" sz="1100" dirty="0">
                <a:solidFill>
                  <a:prstClr val="black"/>
                </a:solidFill>
              </a:rPr>
              <a:t>Gov. George Wallace vows “I will stand in the schoolhouse door” to stop integration</a:t>
            </a:r>
          </a:p>
          <a:p>
            <a:pPr lvl="1">
              <a:buClr>
                <a:srgbClr val="B80E0F"/>
              </a:buClr>
            </a:pPr>
            <a:r>
              <a:rPr lang="en-US" sz="1100" dirty="0">
                <a:solidFill>
                  <a:prstClr val="black"/>
                </a:solidFill>
              </a:rPr>
              <a:t>Yet again…</a:t>
            </a:r>
          </a:p>
          <a:p>
            <a:pPr lvl="2">
              <a:buClr>
                <a:srgbClr val="B80E0F"/>
              </a:buClr>
            </a:pPr>
            <a:r>
              <a:rPr lang="en-US" sz="1000" dirty="0">
                <a:solidFill>
                  <a:prstClr val="black"/>
                </a:solidFill>
              </a:rPr>
              <a:t>Feds send troops… Wallace backs down and </a:t>
            </a:r>
            <a:r>
              <a:rPr lang="en-US" sz="1000" dirty="0" err="1">
                <a:solidFill>
                  <a:prstClr val="black"/>
                </a:solidFill>
              </a:rPr>
              <a:t>aa’s</a:t>
            </a:r>
            <a:r>
              <a:rPr lang="en-US" sz="1000" dirty="0">
                <a:solidFill>
                  <a:prstClr val="black"/>
                </a:solidFill>
              </a:rPr>
              <a:t> allowed to attend</a:t>
            </a:r>
          </a:p>
          <a:p>
            <a:pPr lvl="0">
              <a:buClr>
                <a:srgbClr val="B80E0F"/>
              </a:buClr>
            </a:pPr>
            <a:r>
              <a:rPr lang="en-US" sz="1300" dirty="0">
                <a:solidFill>
                  <a:prstClr val="black"/>
                </a:solidFill>
              </a:rPr>
              <a:t>Birmingham, </a:t>
            </a:r>
            <a:r>
              <a:rPr lang="en-US" sz="1300" dirty="0" smtClean="0">
                <a:solidFill>
                  <a:prstClr val="black"/>
                </a:solidFill>
              </a:rPr>
              <a:t>Alabama (Spring 1963)</a:t>
            </a:r>
            <a:endParaRPr lang="en-US" sz="1300" dirty="0">
              <a:solidFill>
                <a:prstClr val="black"/>
              </a:solidFill>
            </a:endParaRPr>
          </a:p>
          <a:p>
            <a:pPr lvl="1">
              <a:buClr>
                <a:srgbClr val="B80E0F"/>
              </a:buClr>
            </a:pPr>
            <a:r>
              <a:rPr lang="en-US" sz="1100" dirty="0" err="1">
                <a:solidFill>
                  <a:prstClr val="black"/>
                </a:solidFill>
              </a:rPr>
              <a:t>Mlk</a:t>
            </a:r>
            <a:r>
              <a:rPr lang="en-US" sz="1100" dirty="0">
                <a:solidFill>
                  <a:prstClr val="black"/>
                </a:solidFill>
              </a:rPr>
              <a:t> targets Birmingham for next desegregation protests.</a:t>
            </a:r>
          </a:p>
          <a:p>
            <a:pPr lvl="2">
              <a:buClr>
                <a:srgbClr val="B80E0F"/>
              </a:buClr>
            </a:pPr>
            <a:r>
              <a:rPr lang="en-US" sz="1000" dirty="0">
                <a:solidFill>
                  <a:prstClr val="black"/>
                </a:solidFill>
              </a:rPr>
              <a:t>100’s arrested… including king</a:t>
            </a:r>
          </a:p>
          <a:p>
            <a:pPr lvl="1">
              <a:buClr>
                <a:srgbClr val="B80E0F"/>
              </a:buClr>
            </a:pPr>
            <a:r>
              <a:rPr lang="en-US" sz="1100" dirty="0">
                <a:solidFill>
                  <a:prstClr val="black"/>
                </a:solidFill>
              </a:rPr>
              <a:t>As expected….Protests turn violent towards to </a:t>
            </a:r>
            <a:r>
              <a:rPr lang="en-US" sz="1100" dirty="0" err="1">
                <a:solidFill>
                  <a:prstClr val="black"/>
                </a:solidFill>
              </a:rPr>
              <a:t>aa</a:t>
            </a:r>
            <a:r>
              <a:rPr lang="en-US" sz="1100" dirty="0">
                <a:solidFill>
                  <a:prstClr val="black"/>
                </a:solidFill>
              </a:rPr>
              <a:t> protestors</a:t>
            </a:r>
          </a:p>
          <a:p>
            <a:pPr marL="685800" lvl="2" indent="0">
              <a:buClr>
                <a:srgbClr val="B80E0F"/>
              </a:buClr>
              <a:buNone/>
            </a:pPr>
            <a:r>
              <a:rPr lang="en-US" sz="1000" dirty="0">
                <a:solidFill>
                  <a:prstClr val="black"/>
                </a:solidFill>
              </a:rPr>
              <a:t>All caught on </a:t>
            </a:r>
            <a:r>
              <a:rPr lang="en-US" sz="1000" dirty="0" err="1">
                <a:solidFill>
                  <a:prstClr val="black"/>
                </a:solidFill>
              </a:rPr>
              <a:t>t.v</a:t>
            </a:r>
            <a:r>
              <a:rPr lang="en-US" sz="1000" dirty="0">
                <a:solidFill>
                  <a:prstClr val="black"/>
                </a:solidFill>
              </a:rPr>
              <a:t> cameras…</a:t>
            </a:r>
          </a:p>
          <a:p>
            <a:pPr lvl="2">
              <a:buClr>
                <a:srgbClr val="B80E0F"/>
              </a:buClr>
            </a:pPr>
            <a:r>
              <a:rPr lang="en-US" sz="1000" dirty="0">
                <a:solidFill>
                  <a:prstClr val="black"/>
                </a:solidFill>
              </a:rPr>
              <a:t>Police dogs attacking peaceful protests</a:t>
            </a:r>
          </a:p>
          <a:p>
            <a:pPr lvl="2">
              <a:buClr>
                <a:srgbClr val="B80E0F"/>
              </a:buClr>
            </a:pPr>
            <a:r>
              <a:rPr lang="en-US" sz="1000" dirty="0">
                <a:solidFill>
                  <a:prstClr val="black"/>
                </a:solidFill>
              </a:rPr>
              <a:t>Fire hoses used to knock protestors down</a:t>
            </a:r>
          </a:p>
          <a:p>
            <a:pPr lvl="1">
              <a:buClr>
                <a:srgbClr val="B80E0F"/>
              </a:buClr>
            </a:pPr>
            <a:r>
              <a:rPr lang="en-US" sz="1100" dirty="0">
                <a:solidFill>
                  <a:prstClr val="black"/>
                </a:solidFill>
              </a:rPr>
              <a:t>Yes, you got it… feds send in the troops… 3000 of them…</a:t>
            </a:r>
          </a:p>
          <a:p>
            <a:pPr lvl="1">
              <a:buClr>
                <a:srgbClr val="B80E0F"/>
              </a:buClr>
            </a:pPr>
            <a:r>
              <a:rPr lang="en-US" sz="1100" dirty="0">
                <a:solidFill>
                  <a:prstClr val="black"/>
                </a:solidFill>
              </a:rPr>
              <a:t>Then the NAACP field secretary murdered…</a:t>
            </a:r>
          </a:p>
          <a:p>
            <a:pPr lvl="2">
              <a:buClr>
                <a:srgbClr val="B80E0F"/>
              </a:buClr>
            </a:pPr>
            <a:r>
              <a:rPr lang="en-US" sz="1000" dirty="0">
                <a:solidFill>
                  <a:prstClr val="black"/>
                </a:solidFill>
              </a:rPr>
              <a:t>Forces JFK. TO MAKE A CALL</a:t>
            </a:r>
          </a:p>
          <a:p>
            <a:pPr lvl="2">
              <a:buClr>
                <a:srgbClr val="B80E0F"/>
              </a:buClr>
            </a:pPr>
            <a:r>
              <a:rPr lang="en-US" sz="1000" dirty="0">
                <a:solidFill>
                  <a:prstClr val="black"/>
                </a:solidFill>
              </a:rPr>
              <a:t>Declares all Americans must be served in all public places  and no discrimination in jobs</a:t>
            </a:r>
          </a:p>
          <a:p>
            <a:endParaRPr lang="en-US" dirty="0"/>
          </a:p>
        </p:txBody>
      </p:sp>
      <p:pic>
        <p:nvPicPr>
          <p:cNvPr id="5122" name="Picture 2" descr="http://media.al.com/live/photo/george-wallact-at-foster-auditoriumjpg-54187e139edb2976jpg-1ee1e3bb75cf6ca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06" y="566057"/>
            <a:ext cx="3946660" cy="465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6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000"/>
                                        <p:tgtEl>
                                          <p:spTgt spid="6">
                                            <p:txEl>
                                              <p:pRg st="4" end="4"/>
                                            </p:txEl>
                                          </p:spTgt>
                                        </p:tgtEl>
                                      </p:cBhvr>
                                    </p:animEffect>
                                    <p:anim calcmode="lin" valueType="num">
                                      <p:cBhvr>
                                        <p:cTn id="3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1000"/>
                                        <p:tgtEl>
                                          <p:spTgt spid="6">
                                            <p:txEl>
                                              <p:pRg st="5" end="5"/>
                                            </p:txEl>
                                          </p:spTgt>
                                        </p:tgtEl>
                                      </p:cBhvr>
                                    </p:animEffect>
                                    <p:anim calcmode="lin" valueType="num">
                                      <p:cBhvr>
                                        <p:cTn id="3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Effect transition="in" filter="fade">
                                      <p:cBhvr>
                                        <p:cTn id="50" dur="1000"/>
                                        <p:tgtEl>
                                          <p:spTgt spid="6">
                                            <p:txEl>
                                              <p:pRg st="7" end="7"/>
                                            </p:txEl>
                                          </p:spTgt>
                                        </p:tgtEl>
                                      </p:cBhvr>
                                    </p:animEffect>
                                    <p:anim calcmode="lin" valueType="num">
                                      <p:cBhvr>
                                        <p:cTn id="51"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Effect transition="in" filter="fade">
                                      <p:cBhvr>
                                        <p:cTn id="55" dur="1000"/>
                                        <p:tgtEl>
                                          <p:spTgt spid="6">
                                            <p:txEl>
                                              <p:pRg st="8" end="8"/>
                                            </p:txEl>
                                          </p:spTgt>
                                        </p:tgtEl>
                                      </p:cBhvr>
                                    </p:animEffect>
                                    <p:anim calcmode="lin" valueType="num">
                                      <p:cBhvr>
                                        <p:cTn id="5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
                                            <p:txEl>
                                              <p:pRg st="9" end="9"/>
                                            </p:txEl>
                                          </p:spTgt>
                                        </p:tgtEl>
                                        <p:attrNameLst>
                                          <p:attrName>style.visibility</p:attrName>
                                        </p:attrNameLst>
                                      </p:cBhvr>
                                      <p:to>
                                        <p:strVal val="visible"/>
                                      </p:to>
                                    </p:set>
                                    <p:animEffect transition="in" filter="fade">
                                      <p:cBhvr>
                                        <p:cTn id="60" dur="1000"/>
                                        <p:tgtEl>
                                          <p:spTgt spid="6">
                                            <p:txEl>
                                              <p:pRg st="9" end="9"/>
                                            </p:txEl>
                                          </p:spTgt>
                                        </p:tgtEl>
                                      </p:cBhvr>
                                    </p:animEffect>
                                    <p:anim calcmode="lin" valueType="num">
                                      <p:cBhvr>
                                        <p:cTn id="6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
                                            <p:txEl>
                                              <p:pRg st="10" end="10"/>
                                            </p:txEl>
                                          </p:spTgt>
                                        </p:tgtEl>
                                        <p:attrNameLst>
                                          <p:attrName>style.visibility</p:attrName>
                                        </p:attrNameLst>
                                      </p:cBhvr>
                                      <p:to>
                                        <p:strVal val="visible"/>
                                      </p:to>
                                    </p:set>
                                    <p:animEffect transition="in" filter="fade">
                                      <p:cBhvr>
                                        <p:cTn id="65" dur="1000"/>
                                        <p:tgtEl>
                                          <p:spTgt spid="6">
                                            <p:txEl>
                                              <p:pRg st="10" end="10"/>
                                            </p:txEl>
                                          </p:spTgt>
                                        </p:tgtEl>
                                      </p:cBhvr>
                                    </p:animEffect>
                                    <p:anim calcmode="lin" valueType="num">
                                      <p:cBhvr>
                                        <p:cTn id="66"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6">
                                            <p:txEl>
                                              <p:pRg st="11" end="11"/>
                                            </p:txEl>
                                          </p:spTgt>
                                        </p:tgtEl>
                                        <p:attrNameLst>
                                          <p:attrName>style.visibility</p:attrName>
                                        </p:attrNameLst>
                                      </p:cBhvr>
                                      <p:to>
                                        <p:strVal val="visible"/>
                                      </p:to>
                                    </p:set>
                                    <p:animEffect transition="in" filter="fade">
                                      <p:cBhvr>
                                        <p:cTn id="72" dur="1000"/>
                                        <p:tgtEl>
                                          <p:spTgt spid="6">
                                            <p:txEl>
                                              <p:pRg st="11" end="11"/>
                                            </p:txEl>
                                          </p:spTgt>
                                        </p:tgtEl>
                                      </p:cBhvr>
                                    </p:animEffect>
                                    <p:anim calcmode="lin" valueType="num">
                                      <p:cBhvr>
                                        <p:cTn id="73"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
                                            <p:txEl>
                                              <p:pRg st="12" end="12"/>
                                            </p:txEl>
                                          </p:spTgt>
                                        </p:tgtEl>
                                        <p:attrNameLst>
                                          <p:attrName>style.visibility</p:attrName>
                                        </p:attrNameLst>
                                      </p:cBhvr>
                                      <p:to>
                                        <p:strVal val="visible"/>
                                      </p:to>
                                    </p:set>
                                    <p:animEffect transition="in" filter="fade">
                                      <p:cBhvr>
                                        <p:cTn id="77" dur="1000"/>
                                        <p:tgtEl>
                                          <p:spTgt spid="6">
                                            <p:txEl>
                                              <p:pRg st="12" end="12"/>
                                            </p:txEl>
                                          </p:spTgt>
                                        </p:tgtEl>
                                      </p:cBhvr>
                                    </p:animEffect>
                                    <p:anim calcmode="lin" valueType="num">
                                      <p:cBhvr>
                                        <p:cTn id="78"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6">
                                            <p:txEl>
                                              <p:pRg st="13" end="13"/>
                                            </p:txEl>
                                          </p:spTgt>
                                        </p:tgtEl>
                                        <p:attrNameLst>
                                          <p:attrName>style.visibility</p:attrName>
                                        </p:attrNameLst>
                                      </p:cBhvr>
                                      <p:to>
                                        <p:strVal val="visible"/>
                                      </p:to>
                                    </p:set>
                                    <p:animEffect transition="in" filter="fade">
                                      <p:cBhvr>
                                        <p:cTn id="82" dur="1000"/>
                                        <p:tgtEl>
                                          <p:spTgt spid="6">
                                            <p:txEl>
                                              <p:pRg st="13" end="13"/>
                                            </p:txEl>
                                          </p:spTgt>
                                        </p:tgtEl>
                                      </p:cBhvr>
                                    </p:animEffect>
                                    <p:anim calcmode="lin" valueType="num">
                                      <p:cBhvr>
                                        <p:cTn id="83"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13" end="13"/>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6">
                                            <p:txEl>
                                              <p:pRg st="14" end="14"/>
                                            </p:txEl>
                                          </p:spTgt>
                                        </p:tgtEl>
                                        <p:attrNameLst>
                                          <p:attrName>style.visibility</p:attrName>
                                        </p:attrNameLst>
                                      </p:cBhvr>
                                      <p:to>
                                        <p:strVal val="visible"/>
                                      </p:to>
                                    </p:set>
                                    <p:animEffect transition="in" filter="fade">
                                      <p:cBhvr>
                                        <p:cTn id="87" dur="1000"/>
                                        <p:tgtEl>
                                          <p:spTgt spid="6">
                                            <p:txEl>
                                              <p:pRg st="14" end="14"/>
                                            </p:txEl>
                                          </p:spTgt>
                                        </p:tgtEl>
                                      </p:cBhvr>
                                    </p:animEffect>
                                    <p:anim calcmode="lin" valueType="num">
                                      <p:cBhvr>
                                        <p:cTn id="88"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89" dur="1000" fill="hold"/>
                                        <p:tgtEl>
                                          <p:spTgt spid="6">
                                            <p:txEl>
                                              <p:pRg st="14" end="14"/>
                                            </p:txEl>
                                          </p:spTgt>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
                                            <p:txEl>
                                              <p:pRg st="15" end="15"/>
                                            </p:txEl>
                                          </p:spTgt>
                                        </p:tgtEl>
                                        <p:attrNameLst>
                                          <p:attrName>style.visibility</p:attrName>
                                        </p:attrNameLst>
                                      </p:cBhvr>
                                      <p:to>
                                        <p:strVal val="visible"/>
                                      </p:to>
                                    </p:set>
                                    <p:animEffect transition="in" filter="fade">
                                      <p:cBhvr>
                                        <p:cTn id="92" dur="1000"/>
                                        <p:tgtEl>
                                          <p:spTgt spid="6">
                                            <p:txEl>
                                              <p:pRg st="15" end="15"/>
                                            </p:txEl>
                                          </p:spTgt>
                                        </p:tgtEl>
                                      </p:cBhvr>
                                    </p:animEffect>
                                    <p:anim calcmode="lin" valueType="num">
                                      <p:cBhvr>
                                        <p:cTn id="93"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94" dur="1000" fill="hold"/>
                                        <p:tgtEl>
                                          <p:spTgt spid="6">
                                            <p:txEl>
                                              <p:pRg st="15" end="15"/>
                                            </p:txEl>
                                          </p:spTgt>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
                                            <p:txEl>
                                              <p:pRg st="16" end="16"/>
                                            </p:txEl>
                                          </p:spTgt>
                                        </p:tgtEl>
                                        <p:attrNameLst>
                                          <p:attrName>style.visibility</p:attrName>
                                        </p:attrNameLst>
                                      </p:cBhvr>
                                      <p:to>
                                        <p:strVal val="visible"/>
                                      </p:to>
                                    </p:set>
                                    <p:animEffect transition="in" filter="fade">
                                      <p:cBhvr>
                                        <p:cTn id="97" dur="1000"/>
                                        <p:tgtEl>
                                          <p:spTgt spid="6">
                                            <p:txEl>
                                              <p:pRg st="16" end="16"/>
                                            </p:txEl>
                                          </p:spTgt>
                                        </p:tgtEl>
                                      </p:cBhvr>
                                    </p:animEffect>
                                    <p:anim calcmode="lin" valueType="num">
                                      <p:cBhvr>
                                        <p:cTn id="98" dur="1000" fill="hold"/>
                                        <p:tgtEl>
                                          <p:spTgt spid="6">
                                            <p:txEl>
                                              <p:pRg st="16" end="16"/>
                                            </p:txEl>
                                          </p:spTgt>
                                        </p:tgtEl>
                                        <p:attrNameLst>
                                          <p:attrName>ppt_x</p:attrName>
                                        </p:attrNameLst>
                                      </p:cBhvr>
                                      <p:tavLst>
                                        <p:tav tm="0">
                                          <p:val>
                                            <p:strVal val="#ppt_x"/>
                                          </p:val>
                                        </p:tav>
                                        <p:tav tm="100000">
                                          <p:val>
                                            <p:strVal val="#ppt_x"/>
                                          </p:val>
                                        </p:tav>
                                      </p:tavLst>
                                    </p:anim>
                                    <p:anim calcmode="lin" valueType="num">
                                      <p:cBhvr>
                                        <p:cTn id="99" dur="1000" fill="hold"/>
                                        <p:tgtEl>
                                          <p:spTgt spid="6">
                                            <p:txEl>
                                              <p:pRg st="16" end="16"/>
                                            </p:txEl>
                                          </p:spTgt>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6">
                                            <p:txEl>
                                              <p:pRg st="17" end="17"/>
                                            </p:txEl>
                                          </p:spTgt>
                                        </p:tgtEl>
                                        <p:attrNameLst>
                                          <p:attrName>style.visibility</p:attrName>
                                        </p:attrNameLst>
                                      </p:cBhvr>
                                      <p:to>
                                        <p:strVal val="visible"/>
                                      </p:to>
                                    </p:set>
                                    <p:animEffect transition="in" filter="fade">
                                      <p:cBhvr>
                                        <p:cTn id="102" dur="1000"/>
                                        <p:tgtEl>
                                          <p:spTgt spid="6">
                                            <p:txEl>
                                              <p:pRg st="17" end="17"/>
                                            </p:txEl>
                                          </p:spTgt>
                                        </p:tgtEl>
                                      </p:cBhvr>
                                    </p:animEffect>
                                    <p:anim calcmode="lin" valueType="num">
                                      <p:cBhvr>
                                        <p:cTn id="103" dur="1000" fill="hold"/>
                                        <p:tgtEl>
                                          <p:spTgt spid="6">
                                            <p:txEl>
                                              <p:pRg st="17" end="17"/>
                                            </p:txEl>
                                          </p:spTgt>
                                        </p:tgtEl>
                                        <p:attrNameLst>
                                          <p:attrName>ppt_x</p:attrName>
                                        </p:attrNameLst>
                                      </p:cBhvr>
                                      <p:tavLst>
                                        <p:tav tm="0">
                                          <p:val>
                                            <p:strVal val="#ppt_x"/>
                                          </p:val>
                                        </p:tav>
                                        <p:tav tm="100000">
                                          <p:val>
                                            <p:strVal val="#ppt_x"/>
                                          </p:val>
                                        </p:tav>
                                      </p:tavLst>
                                    </p:anim>
                                    <p:anim calcmode="lin" valueType="num">
                                      <p:cBhvr>
                                        <p:cTn id="104" dur="1000" fill="hold"/>
                                        <p:tgtEl>
                                          <p:spTgt spid="6">
                                            <p:txEl>
                                              <p:pRg st="17" end="17"/>
                                            </p:tx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
                                            <p:txEl>
                                              <p:pRg st="18" end="18"/>
                                            </p:txEl>
                                          </p:spTgt>
                                        </p:tgtEl>
                                        <p:attrNameLst>
                                          <p:attrName>style.visibility</p:attrName>
                                        </p:attrNameLst>
                                      </p:cBhvr>
                                      <p:to>
                                        <p:strVal val="visible"/>
                                      </p:to>
                                    </p:set>
                                    <p:animEffect transition="in" filter="fade">
                                      <p:cBhvr>
                                        <p:cTn id="107" dur="1000"/>
                                        <p:tgtEl>
                                          <p:spTgt spid="6">
                                            <p:txEl>
                                              <p:pRg st="18" end="18"/>
                                            </p:txEl>
                                          </p:spTgt>
                                        </p:tgtEl>
                                      </p:cBhvr>
                                    </p:animEffect>
                                    <p:anim calcmode="lin" valueType="num">
                                      <p:cBhvr>
                                        <p:cTn id="108" dur="1000" fill="hold"/>
                                        <p:tgtEl>
                                          <p:spTgt spid="6">
                                            <p:txEl>
                                              <p:pRg st="18" end="18"/>
                                            </p:txEl>
                                          </p:spTgt>
                                        </p:tgtEl>
                                        <p:attrNameLst>
                                          <p:attrName>ppt_x</p:attrName>
                                        </p:attrNameLst>
                                      </p:cBhvr>
                                      <p:tavLst>
                                        <p:tav tm="0">
                                          <p:val>
                                            <p:strVal val="#ppt_x"/>
                                          </p:val>
                                        </p:tav>
                                        <p:tav tm="100000">
                                          <p:val>
                                            <p:strVal val="#ppt_x"/>
                                          </p:val>
                                        </p:tav>
                                      </p:tavLst>
                                    </p:anim>
                                    <p:anim calcmode="lin" valueType="num">
                                      <p:cBhvr>
                                        <p:cTn id="109" dur="1000" fill="hold"/>
                                        <p:tgtEl>
                                          <p:spTgt spid="6">
                                            <p:txEl>
                                              <p:pRg st="18" end="18"/>
                                            </p:tx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6">
                                            <p:txEl>
                                              <p:pRg st="19" end="19"/>
                                            </p:txEl>
                                          </p:spTgt>
                                        </p:tgtEl>
                                        <p:attrNameLst>
                                          <p:attrName>style.visibility</p:attrName>
                                        </p:attrNameLst>
                                      </p:cBhvr>
                                      <p:to>
                                        <p:strVal val="visible"/>
                                      </p:to>
                                    </p:set>
                                    <p:animEffect transition="in" filter="fade">
                                      <p:cBhvr>
                                        <p:cTn id="112" dur="1000"/>
                                        <p:tgtEl>
                                          <p:spTgt spid="6">
                                            <p:txEl>
                                              <p:pRg st="19" end="19"/>
                                            </p:txEl>
                                          </p:spTgt>
                                        </p:tgtEl>
                                      </p:cBhvr>
                                    </p:animEffect>
                                    <p:anim calcmode="lin" valueType="num">
                                      <p:cBhvr>
                                        <p:cTn id="113" dur="1000" fill="hold"/>
                                        <p:tgtEl>
                                          <p:spTgt spid="6">
                                            <p:txEl>
                                              <p:pRg st="19" end="19"/>
                                            </p:txEl>
                                          </p:spTgt>
                                        </p:tgtEl>
                                        <p:attrNameLst>
                                          <p:attrName>ppt_x</p:attrName>
                                        </p:attrNameLst>
                                      </p:cBhvr>
                                      <p:tavLst>
                                        <p:tav tm="0">
                                          <p:val>
                                            <p:strVal val="#ppt_x"/>
                                          </p:val>
                                        </p:tav>
                                        <p:tav tm="100000">
                                          <p:val>
                                            <p:strVal val="#ppt_x"/>
                                          </p:val>
                                        </p:tav>
                                      </p:tavLst>
                                    </p:anim>
                                    <p:anim calcmode="lin" valueType="num">
                                      <p:cBhvr>
                                        <p:cTn id="114" dur="1000" fill="hold"/>
                                        <p:tgtEl>
                                          <p:spTgt spid="6">
                                            <p:txEl>
                                              <p:pRg st="19" end="19"/>
                                            </p:txEl>
                                          </p:spTgt>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
                                            <p:txEl>
                                              <p:pRg st="20" end="20"/>
                                            </p:txEl>
                                          </p:spTgt>
                                        </p:tgtEl>
                                        <p:attrNameLst>
                                          <p:attrName>style.visibility</p:attrName>
                                        </p:attrNameLst>
                                      </p:cBhvr>
                                      <p:to>
                                        <p:strVal val="visible"/>
                                      </p:to>
                                    </p:set>
                                    <p:animEffect transition="in" filter="fade">
                                      <p:cBhvr>
                                        <p:cTn id="117" dur="1000"/>
                                        <p:tgtEl>
                                          <p:spTgt spid="6">
                                            <p:txEl>
                                              <p:pRg st="20" end="20"/>
                                            </p:txEl>
                                          </p:spTgt>
                                        </p:tgtEl>
                                      </p:cBhvr>
                                    </p:animEffect>
                                    <p:anim calcmode="lin" valueType="num">
                                      <p:cBhvr>
                                        <p:cTn id="118" dur="1000" fill="hold"/>
                                        <p:tgtEl>
                                          <p:spTgt spid="6">
                                            <p:txEl>
                                              <p:pRg st="20" end="20"/>
                                            </p:txEl>
                                          </p:spTgt>
                                        </p:tgtEl>
                                        <p:attrNameLst>
                                          <p:attrName>ppt_x</p:attrName>
                                        </p:attrNameLst>
                                      </p:cBhvr>
                                      <p:tavLst>
                                        <p:tav tm="0">
                                          <p:val>
                                            <p:strVal val="#ppt_x"/>
                                          </p:val>
                                        </p:tav>
                                        <p:tav tm="100000">
                                          <p:val>
                                            <p:strVal val="#ppt_x"/>
                                          </p:val>
                                        </p:tav>
                                      </p:tavLst>
                                    </p:anim>
                                    <p:anim calcmode="lin" valueType="num">
                                      <p:cBhvr>
                                        <p:cTn id="119" dur="1000" fill="hold"/>
                                        <p:tgtEl>
                                          <p:spTgt spid="6">
                                            <p:txEl>
                                              <p:pRg st="20" end="20"/>
                                            </p:txEl>
                                          </p:spTgt>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6">
                                            <p:txEl>
                                              <p:pRg st="21" end="21"/>
                                            </p:txEl>
                                          </p:spTgt>
                                        </p:tgtEl>
                                        <p:attrNameLst>
                                          <p:attrName>style.visibility</p:attrName>
                                        </p:attrNameLst>
                                      </p:cBhvr>
                                      <p:to>
                                        <p:strVal val="visible"/>
                                      </p:to>
                                    </p:set>
                                    <p:animEffect transition="in" filter="fade">
                                      <p:cBhvr>
                                        <p:cTn id="122" dur="1000"/>
                                        <p:tgtEl>
                                          <p:spTgt spid="6">
                                            <p:txEl>
                                              <p:pRg st="21" end="21"/>
                                            </p:txEl>
                                          </p:spTgt>
                                        </p:tgtEl>
                                      </p:cBhvr>
                                    </p:animEffect>
                                    <p:anim calcmode="lin" valueType="num">
                                      <p:cBhvr>
                                        <p:cTn id="123" dur="1000" fill="hold"/>
                                        <p:tgtEl>
                                          <p:spTgt spid="6">
                                            <p:txEl>
                                              <p:pRg st="21" end="21"/>
                                            </p:txEl>
                                          </p:spTgt>
                                        </p:tgtEl>
                                        <p:attrNameLst>
                                          <p:attrName>ppt_x</p:attrName>
                                        </p:attrNameLst>
                                      </p:cBhvr>
                                      <p:tavLst>
                                        <p:tav tm="0">
                                          <p:val>
                                            <p:strVal val="#ppt_x"/>
                                          </p:val>
                                        </p:tav>
                                        <p:tav tm="100000">
                                          <p:val>
                                            <p:strVal val="#ppt_x"/>
                                          </p:val>
                                        </p:tav>
                                      </p:tavLst>
                                    </p:anim>
                                    <p:anim calcmode="lin" valueType="num">
                                      <p:cBhvr>
                                        <p:cTn id="124" dur="1000" fill="hold"/>
                                        <p:tgtEl>
                                          <p:spTgt spid="6">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5122"/>
                                        </p:tgtEl>
                                        <p:attrNameLst>
                                          <p:attrName>style.visibility</p:attrName>
                                        </p:attrNameLst>
                                      </p:cBhvr>
                                      <p:to>
                                        <p:strVal val="visible"/>
                                      </p:to>
                                    </p:set>
                                    <p:animEffect transition="in" filter="fade">
                                      <p:cBhvr>
                                        <p:cTn id="12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4481" y="5563489"/>
            <a:ext cx="7797662" cy="868605"/>
          </a:xfrm>
        </p:spPr>
        <p:txBody>
          <a:bodyPr/>
          <a:lstStyle/>
          <a:p>
            <a:r>
              <a:rPr lang="en-US" dirty="0" smtClean="0">
                <a:solidFill>
                  <a:schemeClr val="bg1"/>
                </a:solidFill>
              </a:rPr>
              <a:t>We Shall Overcome…</a:t>
            </a:r>
            <a:endParaRPr lang="en-US" dirty="0">
              <a:solidFill>
                <a:schemeClr val="bg1"/>
              </a:solidFill>
            </a:endParaRPr>
          </a:p>
        </p:txBody>
      </p:sp>
      <p:sp>
        <p:nvSpPr>
          <p:cNvPr id="5" name="Content Placeholder 4"/>
          <p:cNvSpPr>
            <a:spLocks noGrp="1"/>
          </p:cNvSpPr>
          <p:nvPr>
            <p:ph sz="quarter" idx="13"/>
          </p:nvPr>
        </p:nvSpPr>
        <p:spPr>
          <a:xfrm>
            <a:off x="0" y="-1"/>
            <a:ext cx="5213684" cy="5563490"/>
          </a:xfrm>
        </p:spPr>
        <p:txBody>
          <a:bodyPr>
            <a:normAutofit fontScale="92500" lnSpcReduction="10000"/>
          </a:bodyPr>
          <a:lstStyle/>
          <a:p>
            <a:r>
              <a:rPr lang="en-US" sz="3200" dirty="0" smtClean="0"/>
              <a:t>28 August 1963</a:t>
            </a:r>
          </a:p>
          <a:p>
            <a:r>
              <a:rPr lang="en-US" sz="3200" dirty="0" smtClean="0"/>
              <a:t>March </a:t>
            </a:r>
            <a:r>
              <a:rPr lang="en-US" sz="3200" dirty="0"/>
              <a:t>on Washington</a:t>
            </a:r>
          </a:p>
          <a:p>
            <a:pPr lvl="1"/>
            <a:r>
              <a:rPr lang="en-US" sz="2400" dirty="0" err="1"/>
              <a:t>Mlk</a:t>
            </a:r>
            <a:r>
              <a:rPr lang="en-US" sz="2400" dirty="0"/>
              <a:t> plans huge march in </a:t>
            </a:r>
            <a:r>
              <a:rPr lang="en-US" sz="2400" dirty="0" err="1"/>
              <a:t>d.c.</a:t>
            </a:r>
            <a:endParaRPr lang="en-US" sz="2400" dirty="0"/>
          </a:p>
          <a:p>
            <a:pPr lvl="2"/>
            <a:r>
              <a:rPr lang="en-US" sz="1800" dirty="0"/>
              <a:t>200,000 people show </a:t>
            </a:r>
            <a:r>
              <a:rPr lang="en-US" sz="1800" dirty="0" smtClean="0"/>
              <a:t>up!!!</a:t>
            </a:r>
            <a:endParaRPr lang="en-US" sz="1800" dirty="0"/>
          </a:p>
          <a:p>
            <a:pPr lvl="2"/>
            <a:r>
              <a:rPr lang="en-US" sz="1800" dirty="0"/>
              <a:t>All </a:t>
            </a:r>
            <a:r>
              <a:rPr lang="en-US" sz="1800" dirty="0" smtClean="0"/>
              <a:t>Races, creeds,  colors, Religions</a:t>
            </a:r>
            <a:endParaRPr lang="en-US" sz="1800" dirty="0"/>
          </a:p>
          <a:p>
            <a:pPr lvl="1"/>
            <a:r>
              <a:rPr lang="en-US" sz="2400" dirty="0"/>
              <a:t>Provided sense of hope for people</a:t>
            </a:r>
          </a:p>
          <a:p>
            <a:pPr lvl="1"/>
            <a:r>
              <a:rPr lang="en-US" sz="2400" dirty="0" smtClean="0"/>
              <a:t>6,000 </a:t>
            </a:r>
            <a:r>
              <a:rPr lang="en-US" sz="2400" dirty="0"/>
              <a:t>cops there to keep order but remember…</a:t>
            </a:r>
          </a:p>
          <a:p>
            <a:pPr lvl="2"/>
            <a:r>
              <a:rPr lang="en-US" sz="1800" dirty="0"/>
              <a:t>This is nonviolent </a:t>
            </a:r>
            <a:r>
              <a:rPr lang="en-US" sz="1800" dirty="0" smtClean="0"/>
              <a:t>protest</a:t>
            </a:r>
            <a:endParaRPr lang="en-US" sz="1800" dirty="0"/>
          </a:p>
          <a:p>
            <a:pPr lvl="1"/>
            <a:r>
              <a:rPr lang="en-US" sz="2400" dirty="0"/>
              <a:t>Held signs, sang songs, asked congress for equality</a:t>
            </a:r>
          </a:p>
          <a:p>
            <a:pPr lvl="2"/>
            <a:r>
              <a:rPr lang="en-US" sz="1800" dirty="0"/>
              <a:t>It IS HERE KING GIVES HIS FAMOUS “I HAVE A DREAM” SPEECH</a:t>
            </a:r>
          </a:p>
        </p:txBody>
      </p:sp>
      <p:pic>
        <p:nvPicPr>
          <p:cNvPr id="6146" name="Picture 2" descr="http://reenied.wpengine.netdna-cdn.com/wp-content/uploads/2013/08/March-on-Washington-Stamp_t58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5440" y="349695"/>
            <a:ext cx="3125638" cy="488018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msnbc.com/sites/msnbc/files/2013/08/n_witt_march_130818.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6"/>
          <p:cNvGrpSpPr/>
          <p:nvPr/>
        </p:nvGrpSpPr>
        <p:grpSpPr>
          <a:xfrm>
            <a:off x="544481" y="349695"/>
            <a:ext cx="2667000" cy="1600200"/>
            <a:chOff x="6553200" y="0"/>
            <a:chExt cx="2667000" cy="1600200"/>
          </a:xfrm>
        </p:grpSpPr>
        <p:sp>
          <p:nvSpPr>
            <p:cNvPr id="7" name="Explosion 2 6"/>
            <p:cNvSpPr/>
            <p:nvPr/>
          </p:nvSpPr>
          <p:spPr>
            <a:xfrm>
              <a:off x="6553200" y="0"/>
              <a:ext cx="2667000" cy="1600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50767" y="486326"/>
              <a:ext cx="1905000" cy="646331"/>
            </a:xfrm>
            <a:prstGeom prst="rect">
              <a:avLst/>
            </a:prstGeom>
            <a:noFill/>
          </p:spPr>
          <p:txBody>
            <a:bodyPr wrap="square" rtlCol="0">
              <a:spAutoFit/>
            </a:bodyPr>
            <a:lstStyle/>
            <a:p>
              <a:r>
                <a:rPr lang="en-US" dirty="0" smtClean="0">
                  <a:solidFill>
                    <a:schemeClr val="bg1"/>
                  </a:solidFill>
                </a:rPr>
                <a:t>5.) R We There Yet???</a:t>
              </a:r>
              <a:endParaRPr lang="en-US" dirty="0">
                <a:solidFill>
                  <a:schemeClr val="bg1"/>
                </a:solidFill>
              </a:endParaRPr>
            </a:p>
          </p:txBody>
        </p:sp>
      </p:grpSp>
    </p:spTree>
    <p:extLst>
      <p:ext uri="{BB962C8B-B14F-4D97-AF65-F5344CB8AC3E}">
        <p14:creationId xmlns:p14="http://schemas.microsoft.com/office/powerpoint/2010/main" val="70444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1000"/>
                                        <p:tgtEl>
                                          <p:spTgt spid="5">
                                            <p:txEl>
                                              <p:pRg st="3" end="3"/>
                                            </p:txEl>
                                          </p:spTgt>
                                        </p:tgtEl>
                                      </p:cBhvr>
                                    </p:animEffect>
                                    <p:anim calcmode="lin" valueType="num">
                                      <p:cBhvr>
                                        <p:cTn id="3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1000"/>
                                        <p:tgtEl>
                                          <p:spTgt spid="5">
                                            <p:txEl>
                                              <p:pRg st="6" end="6"/>
                                            </p:txEl>
                                          </p:spTgt>
                                        </p:tgtEl>
                                      </p:cBhvr>
                                    </p:animEffect>
                                    <p:anim calcmode="lin" valueType="num">
                                      <p:cBhvr>
                                        <p:cTn id="4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1000"/>
                                        <p:tgtEl>
                                          <p:spTgt spid="5">
                                            <p:txEl>
                                              <p:pRg st="7" end="7"/>
                                            </p:txEl>
                                          </p:spTgt>
                                        </p:tgtEl>
                                      </p:cBhvr>
                                    </p:animEffect>
                                    <p:anim calcmode="lin" valueType="num">
                                      <p:cBhvr>
                                        <p:cTn id="5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1000"/>
                                        <p:tgtEl>
                                          <p:spTgt spid="5">
                                            <p:txEl>
                                              <p:pRg st="8" end="8"/>
                                            </p:txEl>
                                          </p:spTgt>
                                        </p:tgtEl>
                                      </p:cBhvr>
                                    </p:animEffect>
                                    <p:anim calcmode="lin" valueType="num">
                                      <p:cBhvr>
                                        <p:cTn id="5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
                                            <p:txEl>
                                              <p:pRg st="9" end="9"/>
                                            </p:txEl>
                                          </p:spTgt>
                                        </p:tgtEl>
                                        <p:attrNameLst>
                                          <p:attrName>style.visibility</p:attrName>
                                        </p:attrNameLst>
                                      </p:cBhvr>
                                      <p:to>
                                        <p:strVal val="visible"/>
                                      </p:to>
                                    </p:set>
                                    <p:animEffect transition="in" filter="fade">
                                      <p:cBhvr>
                                        <p:cTn id="60" dur="1000"/>
                                        <p:tgtEl>
                                          <p:spTgt spid="5">
                                            <p:txEl>
                                              <p:pRg st="9" end="9"/>
                                            </p:txEl>
                                          </p:spTgt>
                                        </p:tgtEl>
                                      </p:cBhvr>
                                    </p:animEffect>
                                    <p:anim calcmode="lin" valueType="num">
                                      <p:cBhvr>
                                        <p:cTn id="6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6146"/>
                                        </p:tgtEl>
                                        <p:attrNameLst>
                                          <p:attrName>style.visibility</p:attrName>
                                        </p:attrNameLst>
                                      </p:cBhvr>
                                      <p:to>
                                        <p:strVal val="visible"/>
                                      </p:to>
                                    </p:set>
                                    <p:animEffect transition="in" filter="barn(inVertical)">
                                      <p:cBhvr>
                                        <p:cTn id="67" dur="500"/>
                                        <p:tgtEl>
                                          <p:spTgt spid="614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148"/>
                                        </p:tgtEl>
                                        <p:attrNameLst>
                                          <p:attrName>style.visibility</p:attrName>
                                        </p:attrNameLst>
                                      </p:cBhvr>
                                      <p:to>
                                        <p:strVal val="visible"/>
                                      </p:to>
                                    </p:set>
                                    <p:animEffect transition="in" filter="fade">
                                      <p:cBhvr>
                                        <p:cTn id="72" dur="500"/>
                                        <p:tgtEl>
                                          <p:spTgt spid="6148"/>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fill="hold"/>
                                        <p:tgtEl>
                                          <p:spTgt spid="6"/>
                                        </p:tgtEl>
                                        <p:attrNameLst>
                                          <p:attrName>ppt_x</p:attrName>
                                        </p:attrNameLst>
                                      </p:cBhvr>
                                      <p:tavLst>
                                        <p:tav tm="0">
                                          <p:val>
                                            <p:strVal val="#ppt_x"/>
                                          </p:val>
                                        </p:tav>
                                        <p:tav tm="100000">
                                          <p:val>
                                            <p:strVal val="#ppt_x"/>
                                          </p:val>
                                        </p:tav>
                                      </p:tavLst>
                                    </p:anim>
                                    <p:anim calcmode="lin" valueType="num">
                                      <p:cBhvr additive="base">
                                        <p:cTn id="7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2721" y="5606072"/>
            <a:ext cx="7797662" cy="868605"/>
          </a:xfrm>
        </p:spPr>
        <p:txBody>
          <a:bodyPr/>
          <a:lstStyle/>
          <a:p>
            <a:r>
              <a:rPr lang="en-US" dirty="0" smtClean="0">
                <a:solidFill>
                  <a:schemeClr val="bg1"/>
                </a:solidFill>
              </a:rPr>
              <a:t>Civil Rights Legislation</a:t>
            </a:r>
            <a:endParaRPr lang="en-US" dirty="0">
              <a:solidFill>
                <a:schemeClr val="bg1"/>
              </a:solidFill>
            </a:endParaRPr>
          </a:p>
        </p:txBody>
      </p:sp>
      <p:sp>
        <p:nvSpPr>
          <p:cNvPr id="6" name="Content Placeholder 5"/>
          <p:cNvSpPr>
            <a:spLocks noGrp="1"/>
          </p:cNvSpPr>
          <p:nvPr>
            <p:ph sz="quarter" idx="14"/>
          </p:nvPr>
        </p:nvSpPr>
        <p:spPr>
          <a:xfrm>
            <a:off x="3947160" y="0"/>
            <a:ext cx="4822816" cy="5606072"/>
          </a:xfrm>
        </p:spPr>
        <p:txBody>
          <a:bodyPr>
            <a:normAutofit fontScale="92500" lnSpcReduction="20000"/>
          </a:bodyPr>
          <a:lstStyle/>
          <a:p>
            <a:r>
              <a:rPr lang="en-US" dirty="0"/>
              <a:t>Civil Rights Act</a:t>
            </a:r>
          </a:p>
          <a:p>
            <a:pPr lvl="1"/>
            <a:r>
              <a:rPr lang="en-US" dirty="0"/>
              <a:t>PROPOSED BY JFK BUT NOT PASSED BY CONGRESS WHILE JFK IS ALIVE</a:t>
            </a:r>
          </a:p>
          <a:p>
            <a:pPr lvl="1"/>
            <a:r>
              <a:rPr lang="en-US" dirty="0"/>
              <a:t>Lyndon b. Johnson finally gets it passed</a:t>
            </a:r>
          </a:p>
          <a:p>
            <a:pPr lvl="2"/>
            <a:r>
              <a:rPr lang="en-US" dirty="0"/>
              <a:t>States that all discrimination in hiring, stores, hotels, restaurants, etc… illegal…</a:t>
            </a:r>
          </a:p>
          <a:p>
            <a:pPr lvl="1"/>
            <a:r>
              <a:rPr lang="en-US" dirty="0"/>
              <a:t>Yay! Progress!</a:t>
            </a:r>
          </a:p>
          <a:p>
            <a:pPr lvl="1"/>
            <a:r>
              <a:rPr lang="en-US" dirty="0"/>
              <a:t>But…</a:t>
            </a:r>
          </a:p>
          <a:p>
            <a:pPr lvl="2"/>
            <a:r>
              <a:rPr lang="en-US" dirty="0"/>
              <a:t>Many </a:t>
            </a:r>
            <a:r>
              <a:rPr lang="en-US" dirty="0" err="1"/>
              <a:t>a.a’s</a:t>
            </a:r>
            <a:r>
              <a:rPr lang="en-US" dirty="0"/>
              <a:t> still cannot vote in the south</a:t>
            </a:r>
          </a:p>
          <a:p>
            <a:r>
              <a:rPr lang="en-US" dirty="0" smtClean="0"/>
              <a:t>Selma, Alabama (1965)</a:t>
            </a:r>
          </a:p>
          <a:p>
            <a:pPr lvl="1"/>
            <a:r>
              <a:rPr lang="en-US" dirty="0" smtClean="0"/>
              <a:t>Major demonstration to protest lack of voting rights</a:t>
            </a:r>
          </a:p>
          <a:p>
            <a:pPr lvl="1"/>
            <a:r>
              <a:rPr lang="en-US" dirty="0" smtClean="0"/>
              <a:t>Police attack PEACEFUL protestors!!!</a:t>
            </a:r>
          </a:p>
          <a:p>
            <a:pPr lvl="2"/>
            <a:r>
              <a:rPr lang="en-US" dirty="0" smtClean="0"/>
              <a:t>Underlines problem</a:t>
            </a:r>
          </a:p>
          <a:p>
            <a:pPr lvl="1"/>
            <a:r>
              <a:rPr lang="en-US" dirty="0" smtClean="0"/>
              <a:t>15 March 1965- Lyndon Johnson steps in</a:t>
            </a:r>
          </a:p>
          <a:p>
            <a:pPr lvl="2"/>
            <a:r>
              <a:rPr lang="en-US" dirty="0" smtClean="0"/>
              <a:t>Televised speech calls for Voting rights bill to guarantee rights for all citizens regardless of skin tone</a:t>
            </a:r>
          </a:p>
          <a:p>
            <a:r>
              <a:rPr lang="en-US" dirty="0" smtClean="0"/>
              <a:t>August 1965- President Johnson signs “Voting Rights Act” into law</a:t>
            </a:r>
          </a:p>
          <a:p>
            <a:pPr lvl="1"/>
            <a:r>
              <a:rPr lang="en-US" dirty="0" smtClean="0"/>
              <a:t>Federal gov’t can force local authorities to allow AA’s the right to vote</a:t>
            </a:r>
          </a:p>
          <a:p>
            <a:pPr lvl="1"/>
            <a:r>
              <a:rPr lang="en-US" dirty="0" smtClean="0"/>
              <a:t>Huge impact</a:t>
            </a:r>
          </a:p>
          <a:p>
            <a:pPr lvl="2"/>
            <a:r>
              <a:rPr lang="en-US" dirty="0" smtClean="0"/>
              <a:t>1966- 100 AA’s in office in during south</a:t>
            </a:r>
          </a:p>
          <a:p>
            <a:pPr lvl="2"/>
            <a:r>
              <a:rPr lang="en-US" dirty="0" smtClean="0"/>
              <a:t>1972- 1,000 </a:t>
            </a:r>
            <a:r>
              <a:rPr lang="en-US" dirty="0" err="1" smtClean="0"/>
              <a:t>aa’s</a:t>
            </a:r>
            <a:r>
              <a:rPr lang="en-US" dirty="0" smtClean="0"/>
              <a:t>!!! </a:t>
            </a:r>
          </a:p>
          <a:p>
            <a:pPr lvl="3"/>
            <a:r>
              <a:rPr lang="en-US" dirty="0" smtClean="0"/>
              <a:t>10x in only 6 years!!!</a:t>
            </a:r>
          </a:p>
          <a:p>
            <a:endParaRPr lang="en-US" dirty="0"/>
          </a:p>
        </p:txBody>
      </p:sp>
      <p:grpSp>
        <p:nvGrpSpPr>
          <p:cNvPr id="3" name="Group 2"/>
          <p:cNvGrpSpPr/>
          <p:nvPr/>
        </p:nvGrpSpPr>
        <p:grpSpPr>
          <a:xfrm>
            <a:off x="78053" y="485604"/>
            <a:ext cx="3682095" cy="4634864"/>
            <a:chOff x="265065" y="939869"/>
            <a:chExt cx="2782935" cy="4045515"/>
          </a:xfrm>
        </p:grpSpPr>
        <p:pic>
          <p:nvPicPr>
            <p:cNvPr id="1026" name="Picture 2" descr="http://www.liberationnews.org/wp-content/uploads/2014/07/civil-rights-act-phot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65" y="939869"/>
              <a:ext cx="2500247" cy="18711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avidmixner.typepad.com/.a/6a00d8341c90b153ef0192ab98b71e970d-5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65" y="2896712"/>
              <a:ext cx="2782935" cy="2088672"/>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4"/>
          <a:stretch>
            <a:fillRect/>
          </a:stretch>
        </p:blipFill>
        <p:spPr>
          <a:xfrm>
            <a:off x="-76521" y="-150094"/>
            <a:ext cx="9220521" cy="6863715"/>
          </a:xfrm>
          <a:prstGeom prst="rect">
            <a:avLst/>
          </a:prstGeom>
        </p:spPr>
      </p:pic>
      <p:grpSp>
        <p:nvGrpSpPr>
          <p:cNvPr id="8" name="Group 6"/>
          <p:cNvGrpSpPr/>
          <p:nvPr/>
        </p:nvGrpSpPr>
        <p:grpSpPr>
          <a:xfrm>
            <a:off x="78053" y="1441815"/>
            <a:ext cx="2667000" cy="1600200"/>
            <a:chOff x="6631253" y="0"/>
            <a:chExt cx="2667000" cy="1600200"/>
          </a:xfrm>
        </p:grpSpPr>
        <p:sp>
          <p:nvSpPr>
            <p:cNvPr id="9" name="Explosion 2 8"/>
            <p:cNvSpPr/>
            <p:nvPr/>
          </p:nvSpPr>
          <p:spPr>
            <a:xfrm>
              <a:off x="6631253" y="0"/>
              <a:ext cx="2667000" cy="1600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87932" y="615434"/>
              <a:ext cx="1905000" cy="369332"/>
            </a:xfrm>
            <a:prstGeom prst="rect">
              <a:avLst/>
            </a:prstGeom>
            <a:noFill/>
          </p:spPr>
          <p:txBody>
            <a:bodyPr wrap="square" rtlCol="0">
              <a:spAutoFit/>
            </a:bodyPr>
            <a:lstStyle/>
            <a:p>
              <a:r>
                <a:rPr lang="en-US" dirty="0" smtClean="0">
                  <a:solidFill>
                    <a:schemeClr val="bg1"/>
                  </a:solidFill>
                </a:rPr>
                <a:t>6.) Main Idea!!</a:t>
              </a:r>
              <a:endParaRPr lang="en-US" dirty="0">
                <a:solidFill>
                  <a:schemeClr val="bg1"/>
                </a:solidFill>
              </a:endParaRPr>
            </a:p>
          </p:txBody>
        </p:sp>
      </p:grpSp>
    </p:spTree>
    <p:extLst>
      <p:ext uri="{BB962C8B-B14F-4D97-AF65-F5344CB8AC3E}">
        <p14:creationId xmlns:p14="http://schemas.microsoft.com/office/powerpoint/2010/main" val="142862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000"/>
                                        <p:tgtEl>
                                          <p:spTgt spid="6">
                                            <p:txEl>
                                              <p:pRg st="4" end="4"/>
                                            </p:txEl>
                                          </p:spTgt>
                                        </p:tgtEl>
                                      </p:cBhvr>
                                    </p:animEffect>
                                    <p:anim calcmode="lin" valueType="num">
                                      <p:cBhvr>
                                        <p:cTn id="3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1000"/>
                                        <p:tgtEl>
                                          <p:spTgt spid="6">
                                            <p:txEl>
                                              <p:pRg st="5" end="5"/>
                                            </p:txEl>
                                          </p:spTgt>
                                        </p:tgtEl>
                                      </p:cBhvr>
                                    </p:animEffect>
                                    <p:anim calcmode="lin" valueType="num">
                                      <p:cBhvr>
                                        <p:cTn id="3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Effect transition="in" filter="fade">
                                      <p:cBhvr>
                                        <p:cTn id="50" dur="1000"/>
                                        <p:tgtEl>
                                          <p:spTgt spid="6">
                                            <p:txEl>
                                              <p:pRg st="7" end="7"/>
                                            </p:txEl>
                                          </p:spTgt>
                                        </p:tgtEl>
                                      </p:cBhvr>
                                    </p:animEffect>
                                    <p:anim calcmode="lin" valueType="num">
                                      <p:cBhvr>
                                        <p:cTn id="51"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Effect transition="in" filter="fade">
                                      <p:cBhvr>
                                        <p:cTn id="55" dur="1000"/>
                                        <p:tgtEl>
                                          <p:spTgt spid="6">
                                            <p:txEl>
                                              <p:pRg st="8" end="8"/>
                                            </p:txEl>
                                          </p:spTgt>
                                        </p:tgtEl>
                                      </p:cBhvr>
                                    </p:animEffect>
                                    <p:anim calcmode="lin" valueType="num">
                                      <p:cBhvr>
                                        <p:cTn id="5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
                                            <p:txEl>
                                              <p:pRg st="9" end="9"/>
                                            </p:txEl>
                                          </p:spTgt>
                                        </p:tgtEl>
                                        <p:attrNameLst>
                                          <p:attrName>style.visibility</p:attrName>
                                        </p:attrNameLst>
                                      </p:cBhvr>
                                      <p:to>
                                        <p:strVal val="visible"/>
                                      </p:to>
                                    </p:set>
                                    <p:animEffect transition="in" filter="fade">
                                      <p:cBhvr>
                                        <p:cTn id="60" dur="1000"/>
                                        <p:tgtEl>
                                          <p:spTgt spid="6">
                                            <p:txEl>
                                              <p:pRg st="9" end="9"/>
                                            </p:txEl>
                                          </p:spTgt>
                                        </p:tgtEl>
                                      </p:cBhvr>
                                    </p:animEffect>
                                    <p:anim calcmode="lin" valueType="num">
                                      <p:cBhvr>
                                        <p:cTn id="6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
                                            <p:txEl>
                                              <p:pRg st="10" end="10"/>
                                            </p:txEl>
                                          </p:spTgt>
                                        </p:tgtEl>
                                        <p:attrNameLst>
                                          <p:attrName>style.visibility</p:attrName>
                                        </p:attrNameLst>
                                      </p:cBhvr>
                                      <p:to>
                                        <p:strVal val="visible"/>
                                      </p:to>
                                    </p:set>
                                    <p:animEffect transition="in" filter="fade">
                                      <p:cBhvr>
                                        <p:cTn id="65" dur="1000"/>
                                        <p:tgtEl>
                                          <p:spTgt spid="6">
                                            <p:txEl>
                                              <p:pRg st="10" end="10"/>
                                            </p:txEl>
                                          </p:spTgt>
                                        </p:tgtEl>
                                      </p:cBhvr>
                                    </p:animEffect>
                                    <p:anim calcmode="lin" valueType="num">
                                      <p:cBhvr>
                                        <p:cTn id="66"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
                                            <p:txEl>
                                              <p:pRg st="11" end="11"/>
                                            </p:txEl>
                                          </p:spTgt>
                                        </p:tgtEl>
                                        <p:attrNameLst>
                                          <p:attrName>style.visibility</p:attrName>
                                        </p:attrNameLst>
                                      </p:cBhvr>
                                      <p:to>
                                        <p:strVal val="visible"/>
                                      </p:to>
                                    </p:set>
                                    <p:animEffect transition="in" filter="fade">
                                      <p:cBhvr>
                                        <p:cTn id="70" dur="1000"/>
                                        <p:tgtEl>
                                          <p:spTgt spid="6">
                                            <p:txEl>
                                              <p:pRg st="11" end="11"/>
                                            </p:txEl>
                                          </p:spTgt>
                                        </p:tgtEl>
                                      </p:cBhvr>
                                    </p:animEffect>
                                    <p:anim calcmode="lin" valueType="num">
                                      <p:cBhvr>
                                        <p:cTn id="71"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6">
                                            <p:txEl>
                                              <p:pRg st="12" end="12"/>
                                            </p:txEl>
                                          </p:spTgt>
                                        </p:tgtEl>
                                        <p:attrNameLst>
                                          <p:attrName>style.visibility</p:attrName>
                                        </p:attrNameLst>
                                      </p:cBhvr>
                                      <p:to>
                                        <p:strVal val="visible"/>
                                      </p:to>
                                    </p:set>
                                    <p:animEffect transition="in" filter="fade">
                                      <p:cBhvr>
                                        <p:cTn id="75" dur="1000"/>
                                        <p:tgtEl>
                                          <p:spTgt spid="6">
                                            <p:txEl>
                                              <p:pRg st="12" end="12"/>
                                            </p:txEl>
                                          </p:spTgt>
                                        </p:tgtEl>
                                      </p:cBhvr>
                                    </p:animEffect>
                                    <p:anim calcmode="lin" valueType="num">
                                      <p:cBhvr>
                                        <p:cTn id="76"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6">
                                            <p:txEl>
                                              <p:pRg st="13" end="13"/>
                                            </p:txEl>
                                          </p:spTgt>
                                        </p:tgtEl>
                                        <p:attrNameLst>
                                          <p:attrName>style.visibility</p:attrName>
                                        </p:attrNameLst>
                                      </p:cBhvr>
                                      <p:to>
                                        <p:strVal val="visible"/>
                                      </p:to>
                                    </p:set>
                                    <p:animEffect transition="in" filter="fade">
                                      <p:cBhvr>
                                        <p:cTn id="82" dur="1000"/>
                                        <p:tgtEl>
                                          <p:spTgt spid="6">
                                            <p:txEl>
                                              <p:pRg st="13" end="13"/>
                                            </p:txEl>
                                          </p:spTgt>
                                        </p:tgtEl>
                                      </p:cBhvr>
                                    </p:animEffect>
                                    <p:anim calcmode="lin" valueType="num">
                                      <p:cBhvr>
                                        <p:cTn id="83"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13" end="13"/>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6">
                                            <p:txEl>
                                              <p:pRg st="14" end="14"/>
                                            </p:txEl>
                                          </p:spTgt>
                                        </p:tgtEl>
                                        <p:attrNameLst>
                                          <p:attrName>style.visibility</p:attrName>
                                        </p:attrNameLst>
                                      </p:cBhvr>
                                      <p:to>
                                        <p:strVal val="visible"/>
                                      </p:to>
                                    </p:set>
                                    <p:animEffect transition="in" filter="fade">
                                      <p:cBhvr>
                                        <p:cTn id="87" dur="1000"/>
                                        <p:tgtEl>
                                          <p:spTgt spid="6">
                                            <p:txEl>
                                              <p:pRg st="14" end="14"/>
                                            </p:txEl>
                                          </p:spTgt>
                                        </p:tgtEl>
                                      </p:cBhvr>
                                    </p:animEffect>
                                    <p:anim calcmode="lin" valueType="num">
                                      <p:cBhvr>
                                        <p:cTn id="88"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89" dur="1000" fill="hold"/>
                                        <p:tgtEl>
                                          <p:spTgt spid="6">
                                            <p:txEl>
                                              <p:pRg st="14" end="14"/>
                                            </p:txEl>
                                          </p:spTgt>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
                                            <p:txEl>
                                              <p:pRg st="15" end="15"/>
                                            </p:txEl>
                                          </p:spTgt>
                                        </p:tgtEl>
                                        <p:attrNameLst>
                                          <p:attrName>style.visibility</p:attrName>
                                        </p:attrNameLst>
                                      </p:cBhvr>
                                      <p:to>
                                        <p:strVal val="visible"/>
                                      </p:to>
                                    </p:set>
                                    <p:animEffect transition="in" filter="fade">
                                      <p:cBhvr>
                                        <p:cTn id="92" dur="1000"/>
                                        <p:tgtEl>
                                          <p:spTgt spid="6">
                                            <p:txEl>
                                              <p:pRg st="15" end="15"/>
                                            </p:txEl>
                                          </p:spTgt>
                                        </p:tgtEl>
                                      </p:cBhvr>
                                    </p:animEffect>
                                    <p:anim calcmode="lin" valueType="num">
                                      <p:cBhvr>
                                        <p:cTn id="93"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94" dur="1000" fill="hold"/>
                                        <p:tgtEl>
                                          <p:spTgt spid="6">
                                            <p:txEl>
                                              <p:pRg st="15" end="15"/>
                                            </p:txEl>
                                          </p:spTgt>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
                                            <p:txEl>
                                              <p:pRg st="16" end="16"/>
                                            </p:txEl>
                                          </p:spTgt>
                                        </p:tgtEl>
                                        <p:attrNameLst>
                                          <p:attrName>style.visibility</p:attrName>
                                        </p:attrNameLst>
                                      </p:cBhvr>
                                      <p:to>
                                        <p:strVal val="visible"/>
                                      </p:to>
                                    </p:set>
                                    <p:animEffect transition="in" filter="fade">
                                      <p:cBhvr>
                                        <p:cTn id="97" dur="1000"/>
                                        <p:tgtEl>
                                          <p:spTgt spid="6">
                                            <p:txEl>
                                              <p:pRg st="16" end="16"/>
                                            </p:txEl>
                                          </p:spTgt>
                                        </p:tgtEl>
                                      </p:cBhvr>
                                    </p:animEffect>
                                    <p:anim calcmode="lin" valueType="num">
                                      <p:cBhvr>
                                        <p:cTn id="98" dur="1000" fill="hold"/>
                                        <p:tgtEl>
                                          <p:spTgt spid="6">
                                            <p:txEl>
                                              <p:pRg st="16" end="16"/>
                                            </p:txEl>
                                          </p:spTgt>
                                        </p:tgtEl>
                                        <p:attrNameLst>
                                          <p:attrName>ppt_x</p:attrName>
                                        </p:attrNameLst>
                                      </p:cBhvr>
                                      <p:tavLst>
                                        <p:tav tm="0">
                                          <p:val>
                                            <p:strVal val="#ppt_x"/>
                                          </p:val>
                                        </p:tav>
                                        <p:tav tm="100000">
                                          <p:val>
                                            <p:strVal val="#ppt_x"/>
                                          </p:val>
                                        </p:tav>
                                      </p:tavLst>
                                    </p:anim>
                                    <p:anim calcmode="lin" valueType="num">
                                      <p:cBhvr>
                                        <p:cTn id="99" dur="1000" fill="hold"/>
                                        <p:tgtEl>
                                          <p:spTgt spid="6">
                                            <p:txEl>
                                              <p:pRg st="16" end="16"/>
                                            </p:txEl>
                                          </p:spTgt>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6">
                                            <p:txEl>
                                              <p:pRg st="17" end="17"/>
                                            </p:txEl>
                                          </p:spTgt>
                                        </p:tgtEl>
                                        <p:attrNameLst>
                                          <p:attrName>style.visibility</p:attrName>
                                        </p:attrNameLst>
                                      </p:cBhvr>
                                      <p:to>
                                        <p:strVal val="visible"/>
                                      </p:to>
                                    </p:set>
                                    <p:animEffect transition="in" filter="fade">
                                      <p:cBhvr>
                                        <p:cTn id="102" dur="1000"/>
                                        <p:tgtEl>
                                          <p:spTgt spid="6">
                                            <p:txEl>
                                              <p:pRg st="17" end="17"/>
                                            </p:txEl>
                                          </p:spTgt>
                                        </p:tgtEl>
                                      </p:cBhvr>
                                    </p:animEffect>
                                    <p:anim calcmode="lin" valueType="num">
                                      <p:cBhvr>
                                        <p:cTn id="103" dur="1000" fill="hold"/>
                                        <p:tgtEl>
                                          <p:spTgt spid="6">
                                            <p:txEl>
                                              <p:pRg st="17" end="17"/>
                                            </p:txEl>
                                          </p:spTgt>
                                        </p:tgtEl>
                                        <p:attrNameLst>
                                          <p:attrName>ppt_x</p:attrName>
                                        </p:attrNameLst>
                                      </p:cBhvr>
                                      <p:tavLst>
                                        <p:tav tm="0">
                                          <p:val>
                                            <p:strVal val="#ppt_x"/>
                                          </p:val>
                                        </p:tav>
                                        <p:tav tm="100000">
                                          <p:val>
                                            <p:strVal val="#ppt_x"/>
                                          </p:val>
                                        </p:tav>
                                      </p:tavLst>
                                    </p:anim>
                                    <p:anim calcmode="lin" valueType="num">
                                      <p:cBhvr>
                                        <p:cTn id="104" dur="1000" fill="hold"/>
                                        <p:tgtEl>
                                          <p:spTgt spid="6">
                                            <p:txEl>
                                              <p:pRg st="17" end="17"/>
                                            </p:tx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
                                            <p:txEl>
                                              <p:pRg st="18" end="18"/>
                                            </p:txEl>
                                          </p:spTgt>
                                        </p:tgtEl>
                                        <p:attrNameLst>
                                          <p:attrName>style.visibility</p:attrName>
                                        </p:attrNameLst>
                                      </p:cBhvr>
                                      <p:to>
                                        <p:strVal val="visible"/>
                                      </p:to>
                                    </p:set>
                                    <p:animEffect transition="in" filter="fade">
                                      <p:cBhvr>
                                        <p:cTn id="107" dur="1000"/>
                                        <p:tgtEl>
                                          <p:spTgt spid="6">
                                            <p:txEl>
                                              <p:pRg st="18" end="18"/>
                                            </p:txEl>
                                          </p:spTgt>
                                        </p:tgtEl>
                                      </p:cBhvr>
                                    </p:animEffect>
                                    <p:anim calcmode="lin" valueType="num">
                                      <p:cBhvr>
                                        <p:cTn id="108" dur="1000" fill="hold"/>
                                        <p:tgtEl>
                                          <p:spTgt spid="6">
                                            <p:txEl>
                                              <p:pRg st="18" end="18"/>
                                            </p:txEl>
                                          </p:spTgt>
                                        </p:tgtEl>
                                        <p:attrNameLst>
                                          <p:attrName>ppt_x</p:attrName>
                                        </p:attrNameLst>
                                      </p:cBhvr>
                                      <p:tavLst>
                                        <p:tav tm="0">
                                          <p:val>
                                            <p:strVal val="#ppt_x"/>
                                          </p:val>
                                        </p:tav>
                                        <p:tav tm="100000">
                                          <p:val>
                                            <p:strVal val="#ppt_x"/>
                                          </p:val>
                                        </p:tav>
                                      </p:tavLst>
                                    </p:anim>
                                    <p:anim calcmode="lin" valueType="num">
                                      <p:cBhvr>
                                        <p:cTn id="109" dur="1000" fill="hold"/>
                                        <p:tgtEl>
                                          <p:spTgt spid="6">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barn(inVertical)">
                                      <p:cBhvr>
                                        <p:cTn id="114" dur="500"/>
                                        <p:tgtEl>
                                          <p:spTgt spid="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2"/>
                                        </p:tgtEl>
                                        <p:attrNameLst>
                                          <p:attrName>style.visibility</p:attrName>
                                        </p:attrNameLst>
                                      </p:cBhvr>
                                      <p:to>
                                        <p:strVal val="visible"/>
                                      </p:to>
                                    </p:set>
                                    <p:animEffect transition="in" filter="fade">
                                      <p:cBhvr>
                                        <p:cTn id="119" dur="500"/>
                                        <p:tgtEl>
                                          <p:spTgt spid="2"/>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1" fill="hold" nodeType="click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additive="base">
                                        <p:cTn id="124" dur="500" fill="hold"/>
                                        <p:tgtEl>
                                          <p:spTgt spid="8"/>
                                        </p:tgtEl>
                                        <p:attrNameLst>
                                          <p:attrName>ppt_x</p:attrName>
                                        </p:attrNameLst>
                                      </p:cBhvr>
                                      <p:tavLst>
                                        <p:tav tm="0">
                                          <p:val>
                                            <p:strVal val="#ppt_x"/>
                                          </p:val>
                                        </p:tav>
                                        <p:tav tm="100000">
                                          <p:val>
                                            <p:strVal val="#ppt_x"/>
                                          </p:val>
                                        </p:tav>
                                      </p:tavLst>
                                    </p:anim>
                                    <p:anim calcmode="lin" valueType="num">
                                      <p:cBhvr additive="base">
                                        <p:cTn id="12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2721" y="5450304"/>
            <a:ext cx="7797662" cy="1158140"/>
          </a:xfrm>
        </p:spPr>
        <p:txBody>
          <a:bodyPr/>
          <a:lstStyle/>
          <a:p>
            <a:r>
              <a:rPr lang="en-US" dirty="0" smtClean="0">
                <a:solidFill>
                  <a:schemeClr val="bg1"/>
                </a:solidFill>
              </a:rPr>
              <a:t>Violence the answer?!?</a:t>
            </a:r>
            <a:endParaRPr lang="en-US" dirty="0">
              <a:solidFill>
                <a:schemeClr val="bg1"/>
              </a:solidFill>
            </a:endParaRPr>
          </a:p>
        </p:txBody>
      </p:sp>
      <p:sp>
        <p:nvSpPr>
          <p:cNvPr id="5" name="Content Placeholder 4"/>
          <p:cNvSpPr>
            <a:spLocks noGrp="1"/>
          </p:cNvSpPr>
          <p:nvPr>
            <p:ph sz="quarter" idx="13"/>
          </p:nvPr>
        </p:nvSpPr>
        <p:spPr>
          <a:xfrm>
            <a:off x="0" y="0"/>
            <a:ext cx="4330887" cy="5546558"/>
          </a:xfrm>
        </p:spPr>
        <p:txBody>
          <a:bodyPr>
            <a:normAutofit fontScale="92500"/>
          </a:bodyPr>
          <a:lstStyle/>
          <a:p>
            <a:r>
              <a:rPr lang="en-US" dirty="0" smtClean="0"/>
              <a:t>1960’s Civil </a:t>
            </a:r>
            <a:r>
              <a:rPr lang="en-US" dirty="0" err="1" smtClean="0"/>
              <a:t>Rts</a:t>
            </a:r>
            <a:r>
              <a:rPr lang="en-US" dirty="0" smtClean="0"/>
              <a:t>. Had many victories… but slow</a:t>
            </a:r>
          </a:p>
          <a:p>
            <a:pPr lvl="1"/>
            <a:r>
              <a:rPr lang="en-US" dirty="0" smtClean="0"/>
              <a:t>People grew tired of waiting</a:t>
            </a:r>
          </a:p>
          <a:p>
            <a:r>
              <a:rPr lang="en-US" dirty="0" smtClean="0"/>
              <a:t>Malcolm X</a:t>
            </a:r>
          </a:p>
          <a:p>
            <a:pPr lvl="1"/>
            <a:r>
              <a:rPr lang="en-US" dirty="0" smtClean="0"/>
              <a:t>Leader of nation of Islam (black Muslims)</a:t>
            </a:r>
          </a:p>
          <a:p>
            <a:pPr lvl="1"/>
            <a:r>
              <a:rPr lang="en-US" dirty="0" smtClean="0"/>
              <a:t>Was the militant side to MLK’s peaceful methods</a:t>
            </a:r>
          </a:p>
          <a:p>
            <a:pPr lvl="2"/>
            <a:r>
              <a:rPr lang="en-US" dirty="0" smtClean="0"/>
              <a:t>Important new voice</a:t>
            </a:r>
          </a:p>
          <a:p>
            <a:pPr lvl="1"/>
            <a:r>
              <a:rPr lang="en-US" dirty="0" smtClean="0"/>
              <a:t>Criticized civil </a:t>
            </a:r>
            <a:r>
              <a:rPr lang="en-US" dirty="0" err="1" smtClean="0"/>
              <a:t>rts</a:t>
            </a:r>
            <a:r>
              <a:rPr lang="en-US" dirty="0" smtClean="0"/>
              <a:t> goal</a:t>
            </a:r>
          </a:p>
          <a:p>
            <a:pPr lvl="2"/>
            <a:r>
              <a:rPr lang="en-US" dirty="0" smtClean="0"/>
              <a:t>What???</a:t>
            </a:r>
          </a:p>
          <a:p>
            <a:pPr lvl="2"/>
            <a:r>
              <a:rPr lang="en-US" dirty="0" smtClean="0"/>
              <a:t>Best way to achieve justice was to completely separate</a:t>
            </a:r>
          </a:p>
          <a:p>
            <a:pPr lvl="1"/>
            <a:r>
              <a:rPr lang="en-US" dirty="0" smtClean="0"/>
              <a:t>Becomes 1</a:t>
            </a:r>
            <a:r>
              <a:rPr lang="en-US" baseline="30000" dirty="0" smtClean="0"/>
              <a:t>st</a:t>
            </a:r>
            <a:r>
              <a:rPr lang="en-US" dirty="0" smtClean="0"/>
              <a:t> step to more radical approach</a:t>
            </a:r>
          </a:p>
          <a:p>
            <a:pPr lvl="1"/>
            <a:r>
              <a:rPr lang="en-US" dirty="0" smtClean="0"/>
              <a:t>Later assassinated</a:t>
            </a:r>
          </a:p>
          <a:p>
            <a:r>
              <a:rPr lang="en-US" dirty="0" smtClean="0"/>
              <a:t>Black Power</a:t>
            </a:r>
          </a:p>
          <a:p>
            <a:pPr lvl="1"/>
            <a:r>
              <a:rPr lang="en-US" dirty="0" smtClean="0"/>
              <a:t>Some took Malcolm x’s words and took them much further</a:t>
            </a:r>
          </a:p>
          <a:p>
            <a:pPr lvl="2"/>
            <a:r>
              <a:rPr lang="en-US" dirty="0" smtClean="0"/>
              <a:t>Said blacks should create entirely new culture and society… have nothing to do with the white man</a:t>
            </a:r>
          </a:p>
          <a:p>
            <a:pPr lvl="1"/>
            <a:r>
              <a:rPr lang="en-US" dirty="0" smtClean="0"/>
              <a:t>Idea rejected by NAACP- work to become equal members of current society</a:t>
            </a:r>
          </a:p>
          <a:p>
            <a:pPr lvl="1"/>
            <a:r>
              <a:rPr lang="en-US" dirty="0" smtClean="0"/>
              <a:t>2</a:t>
            </a:r>
            <a:r>
              <a:rPr lang="en-US" baseline="30000" dirty="0" smtClean="0"/>
              <a:t>nd</a:t>
            </a:r>
            <a:r>
              <a:rPr lang="en-US" dirty="0" smtClean="0"/>
              <a:t> step to more radical approach</a:t>
            </a:r>
          </a:p>
        </p:txBody>
      </p:sp>
      <p:sp>
        <p:nvSpPr>
          <p:cNvPr id="3" name="Content Placeholder 2"/>
          <p:cNvSpPr>
            <a:spLocks noGrp="1"/>
          </p:cNvSpPr>
          <p:nvPr>
            <p:ph sz="quarter" idx="14"/>
          </p:nvPr>
        </p:nvSpPr>
        <p:spPr>
          <a:xfrm>
            <a:off x="4495478" y="0"/>
            <a:ext cx="4305621" cy="5587898"/>
          </a:xfrm>
        </p:spPr>
        <p:txBody>
          <a:bodyPr>
            <a:normAutofit/>
          </a:bodyPr>
          <a:lstStyle/>
          <a:p>
            <a:r>
              <a:rPr lang="en-US" dirty="0"/>
              <a:t>Black Panther Party</a:t>
            </a:r>
          </a:p>
          <a:p>
            <a:pPr lvl="1"/>
            <a:r>
              <a:rPr lang="en-US" dirty="0"/>
              <a:t>Oakland, </a:t>
            </a:r>
            <a:r>
              <a:rPr lang="en-US" dirty="0" err="1"/>
              <a:t>ca</a:t>
            </a:r>
            <a:r>
              <a:rPr lang="en-US" dirty="0"/>
              <a:t> started by radicals tired…</a:t>
            </a:r>
          </a:p>
          <a:p>
            <a:pPr lvl="2"/>
            <a:r>
              <a:rPr lang="en-US" dirty="0"/>
              <a:t>Of waiting</a:t>
            </a:r>
          </a:p>
          <a:p>
            <a:pPr lvl="2"/>
            <a:r>
              <a:rPr lang="en-US" dirty="0"/>
              <a:t>Of abuse</a:t>
            </a:r>
          </a:p>
          <a:p>
            <a:pPr lvl="2"/>
            <a:r>
              <a:rPr lang="en-US" dirty="0"/>
              <a:t>of mistreatment</a:t>
            </a:r>
          </a:p>
          <a:p>
            <a:pPr lvl="1"/>
            <a:r>
              <a:rPr lang="en-US" dirty="0"/>
              <a:t>Take young, angry- arm them and say whites are cause of problems</a:t>
            </a:r>
          </a:p>
          <a:p>
            <a:pPr lvl="1"/>
            <a:r>
              <a:rPr lang="en-US" dirty="0"/>
              <a:t>If want freedom and equality… take it… by force!</a:t>
            </a:r>
          </a:p>
          <a:p>
            <a:pPr lvl="2"/>
            <a:r>
              <a:rPr lang="en-US" dirty="0"/>
              <a:t>Lead to rioting in urban neighborhoods</a:t>
            </a:r>
          </a:p>
          <a:p>
            <a:r>
              <a:rPr lang="en-US" dirty="0"/>
              <a:t>Watts Riots (summer of 1965)</a:t>
            </a:r>
          </a:p>
          <a:p>
            <a:pPr lvl="1"/>
            <a:r>
              <a:rPr lang="en-US" dirty="0"/>
              <a:t>Neighborhood of Los Angeles, CA</a:t>
            </a:r>
          </a:p>
          <a:p>
            <a:pPr lvl="2"/>
            <a:r>
              <a:rPr lang="en-US" dirty="0"/>
              <a:t>Last over a week</a:t>
            </a:r>
          </a:p>
          <a:p>
            <a:pPr lvl="1"/>
            <a:r>
              <a:rPr lang="en-US" dirty="0"/>
              <a:t>34 people die, while most of watts burned to ground</a:t>
            </a:r>
          </a:p>
          <a:p>
            <a:pPr lvl="1"/>
            <a:r>
              <a:rPr lang="en-US" dirty="0"/>
              <a:t>1</a:t>
            </a:r>
            <a:r>
              <a:rPr lang="en-US" baseline="30000" dirty="0"/>
              <a:t>st</a:t>
            </a:r>
            <a:r>
              <a:rPr lang="en-US" dirty="0"/>
              <a:t> of many</a:t>
            </a:r>
          </a:p>
          <a:p>
            <a:pPr lvl="1"/>
            <a:r>
              <a:rPr lang="en-US" dirty="0"/>
              <a:t>b/t ‘65-’67 more than 40 major cities dealt with the riots, looting, and burning</a:t>
            </a:r>
          </a:p>
          <a:p>
            <a:endParaRPr lang="en-US" dirty="0"/>
          </a:p>
        </p:txBody>
      </p:sp>
      <p:pic>
        <p:nvPicPr>
          <p:cNvPr id="8" name="Picture 7"/>
          <p:cNvPicPr>
            <a:picLocks noChangeAspect="1"/>
          </p:cNvPicPr>
          <p:nvPr/>
        </p:nvPicPr>
        <p:blipFill>
          <a:blip r:embed="rId2"/>
          <a:stretch>
            <a:fillRect/>
          </a:stretch>
        </p:blipFill>
        <p:spPr>
          <a:xfrm>
            <a:off x="-1" y="0"/>
            <a:ext cx="4330887" cy="5587898"/>
          </a:xfrm>
          <a:prstGeom prst="rect">
            <a:avLst/>
          </a:prstGeom>
        </p:spPr>
      </p:pic>
      <p:pic>
        <p:nvPicPr>
          <p:cNvPr id="2050" name="Picture 2" descr="http://img.docstoccdn.com/thumb/orig/1235667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3"/>
            <a:ext cx="9144000" cy="686616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6"/>
          <p:cNvGrpSpPr/>
          <p:nvPr/>
        </p:nvGrpSpPr>
        <p:grpSpPr>
          <a:xfrm>
            <a:off x="0" y="2580002"/>
            <a:ext cx="2667000" cy="1600200"/>
            <a:chOff x="6631253" y="0"/>
            <a:chExt cx="2667000" cy="1600200"/>
          </a:xfrm>
        </p:grpSpPr>
        <p:sp>
          <p:nvSpPr>
            <p:cNvPr id="10" name="Explosion 2 9"/>
            <p:cNvSpPr/>
            <p:nvPr/>
          </p:nvSpPr>
          <p:spPr>
            <a:xfrm>
              <a:off x="6631253" y="0"/>
              <a:ext cx="2667000" cy="1600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187932" y="615434"/>
              <a:ext cx="1905000" cy="369332"/>
            </a:xfrm>
            <a:prstGeom prst="rect">
              <a:avLst/>
            </a:prstGeom>
            <a:noFill/>
          </p:spPr>
          <p:txBody>
            <a:bodyPr wrap="square" rtlCol="0">
              <a:spAutoFit/>
            </a:bodyPr>
            <a:lstStyle/>
            <a:p>
              <a:r>
                <a:rPr lang="en-US" dirty="0">
                  <a:solidFill>
                    <a:schemeClr val="bg1"/>
                  </a:solidFill>
                </a:rPr>
                <a:t>7</a:t>
              </a:r>
              <a:r>
                <a:rPr lang="en-US" dirty="0" smtClean="0">
                  <a:solidFill>
                    <a:schemeClr val="bg1"/>
                  </a:solidFill>
                </a:rPr>
                <a:t>.) Main Idea!!</a:t>
              </a:r>
              <a:endParaRPr lang="en-US" dirty="0">
                <a:solidFill>
                  <a:schemeClr val="bg1"/>
                </a:solidFill>
              </a:endParaRPr>
            </a:p>
          </p:txBody>
        </p:sp>
      </p:grpSp>
    </p:spTree>
    <p:extLst>
      <p:ext uri="{BB962C8B-B14F-4D97-AF65-F5344CB8AC3E}">
        <p14:creationId xmlns:p14="http://schemas.microsoft.com/office/powerpoint/2010/main" val="381619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fade">
                                      <p:cBhvr>
                                        <p:cTn id="75" dur="1000"/>
                                        <p:tgtEl>
                                          <p:spTgt spid="3">
                                            <p:txEl>
                                              <p:pRg st="12" end="12"/>
                                            </p:txEl>
                                          </p:spTgt>
                                        </p:tgtEl>
                                      </p:cBhvr>
                                    </p:animEffect>
                                    <p:anim calcmode="lin" valueType="num">
                                      <p:cBhvr>
                                        <p:cTn id="7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
                                            <p:txEl>
                                              <p:pRg st="13" end="13"/>
                                            </p:txEl>
                                          </p:spTgt>
                                        </p:tgtEl>
                                        <p:attrNameLst>
                                          <p:attrName>style.visibility</p:attrName>
                                        </p:attrNameLst>
                                      </p:cBhvr>
                                      <p:to>
                                        <p:strVal val="visible"/>
                                      </p:to>
                                    </p:set>
                                    <p:animEffect transition="in" filter="fade">
                                      <p:cBhvr>
                                        <p:cTn id="80" dur="1000"/>
                                        <p:tgtEl>
                                          <p:spTgt spid="3">
                                            <p:txEl>
                                              <p:pRg st="13" end="13"/>
                                            </p:txEl>
                                          </p:spTgt>
                                        </p:tgtEl>
                                      </p:cBhvr>
                                    </p:animEffect>
                                    <p:anim calcmode="lin" valueType="num">
                                      <p:cBhvr>
                                        <p:cTn id="81"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050"/>
                                        </p:tgtEl>
                                        <p:attrNameLst>
                                          <p:attrName>style.visibility</p:attrName>
                                        </p:attrNameLst>
                                      </p:cBhvr>
                                      <p:to>
                                        <p:strVal val="visible"/>
                                      </p:to>
                                    </p:set>
                                    <p:animEffect transition="in" filter="barn(inVertical)">
                                      <p:cBhvr>
                                        <p:cTn id="87" dur="500"/>
                                        <p:tgtEl>
                                          <p:spTgt spid="2050"/>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9"/>
                                        </p:tgtEl>
                                        <p:attrNameLst>
                                          <p:attrName>style.visibility</p:attrName>
                                        </p:attrNameLst>
                                      </p:cBhvr>
                                      <p:to>
                                        <p:strVal val="visible"/>
                                      </p:to>
                                    </p:set>
                                    <p:anim calcmode="lin" valueType="num">
                                      <p:cBhvr additive="base">
                                        <p:cTn id="92" dur="500" fill="hold"/>
                                        <p:tgtEl>
                                          <p:spTgt spid="9"/>
                                        </p:tgtEl>
                                        <p:attrNameLst>
                                          <p:attrName>ppt_x</p:attrName>
                                        </p:attrNameLst>
                                      </p:cBhvr>
                                      <p:tavLst>
                                        <p:tav tm="0">
                                          <p:val>
                                            <p:strVal val="#ppt_x"/>
                                          </p:val>
                                        </p:tav>
                                        <p:tav tm="100000">
                                          <p:val>
                                            <p:strVal val="#ppt_x"/>
                                          </p:val>
                                        </p:tav>
                                      </p:tavLst>
                                    </p:anim>
                                    <p:anim calcmode="lin" valueType="num">
                                      <p:cBhvr additive="base">
                                        <p:cTn id="9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1688</TotalTime>
  <Words>1462</Words>
  <Application>Microsoft Office PowerPoint</Application>
  <PresentationFormat>On-screen Show (4:3)</PresentationFormat>
  <Paragraphs>213</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Impact</vt:lpstr>
      <vt:lpstr>Verdana</vt:lpstr>
      <vt:lpstr>Main Event</vt:lpstr>
      <vt:lpstr>The 1960’s</vt:lpstr>
      <vt:lpstr>Warm-up</vt:lpstr>
      <vt:lpstr>Starting a Movement</vt:lpstr>
      <vt:lpstr>Movement Continues</vt:lpstr>
      <vt:lpstr>Movement grows</vt:lpstr>
      <vt:lpstr>By Force if necessary</vt:lpstr>
      <vt:lpstr>We Shall Overcome…</vt:lpstr>
      <vt:lpstr>Civil Rights Legislation</vt:lpstr>
      <vt:lpstr>Violence the answer?!?</vt:lpstr>
      <vt:lpstr>Hero has fallen</vt:lpstr>
      <vt:lpstr>Exit Ticket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1960’s</dc:title>
  <dc:creator>Wazaney, Kristopher J.</dc:creator>
  <cp:lastModifiedBy>Wazaney, Kristopher J.</cp:lastModifiedBy>
  <cp:revision>38</cp:revision>
  <dcterms:created xsi:type="dcterms:W3CDTF">2015-04-16T14:55:59Z</dcterms:created>
  <dcterms:modified xsi:type="dcterms:W3CDTF">2016-04-26T20:38:34Z</dcterms:modified>
</cp:coreProperties>
</file>