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06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0249B0-464E-4192-8C8B-0AA3C3112B60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50521-3212-4AEF-8C88-821E12D968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845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oBe0WXtts8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G3nkgn2RS0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jFsZj1aHow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Reagan 1980 Are you better off than you were four years ago?"/>
              </a:rPr>
              <a:t>Reagan 1980 Are you better off than you were four years ago?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(1:05)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50521-3212-4AEF-8C88-821E12D9684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548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Reaganomics Explained (0:53)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50521-3212-4AEF-8C88-821E12D9684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648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Iran – Contra Affair (2:42)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50521-3212-4AEF-8C88-821E12D9684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869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Headline News on the 1988 Election!!"/>
              </a:rPr>
              <a:t>Headline News on the 1988 Election!!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(5:04)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50521-3212-4AEF-8C88-821E12D9684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491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Scorpions - Wind Of Change (World Events Version)"/>
              </a:rPr>
              <a:t>Scorpions - Wind Of Change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(4:35)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50521-3212-4AEF-8C88-821E12D9684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4288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Tiananmen Square-</a:t>
            </a:r>
            <a:r>
              <a:rPr lang="en-US" baseline="0" dirty="0" smtClean="0"/>
              <a:t> the guardian (5:04) Need to preview*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50521-3212-4AEF-8C88-821E12D9684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050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Persian Gulf War: Timeline of Operation Desert Storm 5:00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E6D2E-9F25-4485-9298-EEA47526DC0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9635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Presidents- George </a:t>
            </a:r>
            <a:r>
              <a:rPr lang="en-US" smtClean="0"/>
              <a:t>Herbert Walker Bush (6:45)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50521-3212-4AEF-8C88-821E12D9684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278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A98EF-4D78-4D3A-A97F-8A8A71D78490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22F75-2A52-4B1E-9E2B-0134B6327C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A98EF-4D78-4D3A-A97F-8A8A71D78490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22F75-2A52-4B1E-9E2B-0134B6327C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A98EF-4D78-4D3A-A97F-8A8A71D78490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22F75-2A52-4B1E-9E2B-0134B6327C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A98EF-4D78-4D3A-A97F-8A8A71D78490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22F75-2A52-4B1E-9E2B-0134B6327C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A98EF-4D78-4D3A-A97F-8A8A71D78490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22F75-2A52-4B1E-9E2B-0134B6327C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A98EF-4D78-4D3A-A97F-8A8A71D78490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22F75-2A52-4B1E-9E2B-0134B6327C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A98EF-4D78-4D3A-A97F-8A8A71D78490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22F75-2A52-4B1E-9E2B-0134B6327C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A98EF-4D78-4D3A-A97F-8A8A71D78490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22F75-2A52-4B1E-9E2B-0134B6327C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A98EF-4D78-4D3A-A97F-8A8A71D78490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22F75-2A52-4B1E-9E2B-0134B6327C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A98EF-4D78-4D3A-A97F-8A8A71D78490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22F75-2A52-4B1E-9E2B-0134B6327C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A98EF-4D78-4D3A-A97F-8A8A71D78490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5922F75-2A52-4B1E-9E2B-0134B6327C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4BA98EF-4D78-4D3A-A97F-8A8A71D78490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5922F75-2A52-4B1E-9E2B-0134B6327CA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youtube.com/watch?v=l2TQ8a4LK3A" TargetMode="Externa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hyperlink" Target="https://www.youtube.com/watch?v=Bw9UhBlFUDA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oBe0WXtts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Y5LaqxxSdY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gif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hyperlink" Target="https://www.youtube.com/watch?v=OiA-0HHDIAc" TargetMode="External"/><Relationship Id="rId4" Type="http://schemas.openxmlformats.org/officeDocument/2006/relationships/image" Target="../media/image8.gif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hyperlink" Target="https://www.youtube.com/watch?v=UG3nkgn2RS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jFsZj1aHow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hyperlink" Target="http://www.theguardian.com/world/video/2014/jun/04/tiananmen-square-25-years-protest-massacre-china-video-report" TargetMode="Externa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222456" cy="1470025"/>
          </a:xfrm>
        </p:spPr>
        <p:txBody>
          <a:bodyPr/>
          <a:lstStyle/>
          <a:p>
            <a:r>
              <a:rPr lang="en-US" dirty="0" smtClean="0"/>
              <a:t>New Challenges: the 1980’s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12-2 Decade of Republican Power</a:t>
            </a:r>
            <a:endParaRPr lang="en-US" dirty="0"/>
          </a:p>
        </p:txBody>
      </p:sp>
      <p:pic>
        <p:nvPicPr>
          <p:cNvPr id="23556" name="Picture 4" descr="http://www.jasonstapleton.com/wp-content/uploads/2014/11/ReaganBush4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038600"/>
            <a:ext cx="4381500" cy="2628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Problems in the Persian Gulf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810000" y="1752600"/>
            <a:ext cx="5333999" cy="510539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Operation Desert Shield</a:t>
            </a:r>
          </a:p>
          <a:p>
            <a:pPr lvl="1"/>
            <a:r>
              <a:rPr lang="en-US" dirty="0" smtClean="0"/>
              <a:t>Iraq- controlled by Saddam Hussein</a:t>
            </a:r>
          </a:p>
          <a:p>
            <a:pPr lvl="2"/>
            <a:r>
              <a:rPr lang="en-US" dirty="0" smtClean="0"/>
              <a:t>Invades oil rich Kuwait</a:t>
            </a:r>
          </a:p>
          <a:p>
            <a:pPr lvl="2"/>
            <a:r>
              <a:rPr lang="en-US" dirty="0" smtClean="0"/>
              <a:t>Fears he will invade Saudi Arabia next</a:t>
            </a:r>
          </a:p>
          <a:p>
            <a:pPr lvl="2"/>
            <a:r>
              <a:rPr lang="en-US" dirty="0" smtClean="0"/>
              <a:t>UN send hundreds of thousands of troops in to protect </a:t>
            </a:r>
          </a:p>
          <a:p>
            <a:pPr lvl="3"/>
            <a:r>
              <a:rPr lang="en-US" dirty="0" smtClean="0"/>
              <a:t>Like a shield</a:t>
            </a:r>
          </a:p>
          <a:p>
            <a:pPr lvl="3"/>
            <a:r>
              <a:rPr lang="en-US" dirty="0" smtClean="0"/>
              <a:t>Under control of US Gen. </a:t>
            </a:r>
            <a:r>
              <a:rPr lang="en-US" smtClean="0"/>
              <a:t>Norman </a:t>
            </a:r>
            <a:r>
              <a:rPr lang="en-US" dirty="0" err="1" smtClean="0"/>
              <a:t>Shwartzkopf</a:t>
            </a:r>
            <a:endParaRPr lang="en-US" dirty="0" smtClean="0"/>
          </a:p>
          <a:p>
            <a:pPr lvl="2"/>
            <a:r>
              <a:rPr lang="en-US" dirty="0" smtClean="0"/>
              <a:t>Set deadline for Saddam to pull troops from Kuwait… or else…</a:t>
            </a:r>
          </a:p>
          <a:p>
            <a:r>
              <a:rPr lang="en-US" dirty="0" smtClean="0"/>
              <a:t>Operation Desert Storm</a:t>
            </a:r>
          </a:p>
          <a:p>
            <a:pPr lvl="1"/>
            <a:r>
              <a:rPr lang="en-US" dirty="0" smtClean="0"/>
              <a:t>Iraq refused to leave Kuwait</a:t>
            </a:r>
          </a:p>
          <a:p>
            <a:pPr lvl="2"/>
            <a:r>
              <a:rPr lang="en-US" dirty="0" smtClean="0"/>
              <a:t>US drops the hammer</a:t>
            </a:r>
          </a:p>
          <a:p>
            <a:pPr lvl="2"/>
            <a:r>
              <a:rPr lang="en-US" dirty="0" smtClean="0"/>
              <a:t>Laser guided missiles destroy military and civilian targets</a:t>
            </a:r>
          </a:p>
          <a:p>
            <a:pPr lvl="2"/>
            <a:r>
              <a:rPr lang="en-US" dirty="0" smtClean="0"/>
              <a:t>After 6 weeks Iraq still won’t back out!</a:t>
            </a:r>
          </a:p>
          <a:p>
            <a:pPr lvl="1"/>
            <a:r>
              <a:rPr lang="en-US" dirty="0" smtClean="0"/>
              <a:t>Send in the troops</a:t>
            </a:r>
          </a:p>
          <a:p>
            <a:pPr lvl="2"/>
            <a:r>
              <a:rPr lang="en-US" dirty="0" smtClean="0"/>
              <a:t>After only 100 hours Kuwait is liberated</a:t>
            </a:r>
          </a:p>
          <a:p>
            <a:pPr lvl="2"/>
            <a:r>
              <a:rPr lang="en-US" dirty="0" smtClean="0"/>
              <a:t>Saddam signs a cease fire and pulls his troops out</a:t>
            </a:r>
          </a:p>
          <a:p>
            <a:pPr lvl="1"/>
            <a:r>
              <a:rPr lang="en-US" dirty="0" smtClean="0"/>
              <a:t>Helped rebuild Kuwait and put out oil fires</a:t>
            </a:r>
          </a:p>
          <a:p>
            <a:pPr lvl="1"/>
            <a:r>
              <a:rPr lang="en-US" dirty="0" smtClean="0"/>
              <a:t>Americans praised the troops, Colin Powel, and Bush</a:t>
            </a:r>
          </a:p>
          <a:p>
            <a:pPr lvl="2"/>
            <a:r>
              <a:rPr lang="en-US" dirty="0" err="1" smtClean="0"/>
              <a:t>Prez</a:t>
            </a:r>
            <a:r>
              <a:rPr lang="en-US" dirty="0" smtClean="0"/>
              <a:t> approval rating soared over 90%!!!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90525" y="1920085"/>
            <a:ext cx="3782811" cy="4375693"/>
            <a:chOff x="190525" y="1920085"/>
            <a:chExt cx="3782811" cy="4375693"/>
          </a:xfrm>
        </p:grpSpPr>
        <p:pic>
          <p:nvPicPr>
            <p:cNvPr id="41988" name="Picture 4" descr="http://www.jodyharmon.com/militaryart/desert%20storm%20mural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0525" y="3905251"/>
              <a:ext cx="3782811" cy="2390527"/>
            </a:xfrm>
            <a:prstGeom prst="rect">
              <a:avLst/>
            </a:prstGeom>
            <a:noFill/>
          </p:spPr>
        </p:pic>
        <p:pic>
          <p:nvPicPr>
            <p:cNvPr id="41990" name="Picture 6" descr="http://www.nationalenquirer.com/sites/nationalenquirer.com/files/imagecache/node_page_image/article_images/norm_stry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8600" y="1925528"/>
              <a:ext cx="2351365" cy="1847851"/>
            </a:xfrm>
            <a:prstGeom prst="rect">
              <a:avLst/>
            </a:prstGeom>
            <a:noFill/>
          </p:spPr>
        </p:pic>
        <p:pic>
          <p:nvPicPr>
            <p:cNvPr id="41992" name="Picture 8" descr="http://img.timeinc.net/time/magazine/archive/covers/1990/1101900820_400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01736" y="1920085"/>
              <a:ext cx="1371600" cy="1828800"/>
            </a:xfrm>
            <a:prstGeom prst="rect">
              <a:avLst/>
            </a:prstGeom>
            <a:noFill/>
          </p:spPr>
        </p:pic>
      </p:grpSp>
      <p:pic>
        <p:nvPicPr>
          <p:cNvPr id="41986" name="Picture 2" descr="http://www.545thmpassn.com/Header_DesertStorm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3999" cy="6896100"/>
          </a:xfrm>
          <a:prstGeom prst="rect">
            <a:avLst/>
          </a:prstGeom>
          <a:noFill/>
        </p:spPr>
      </p:pic>
      <p:sp>
        <p:nvSpPr>
          <p:cNvPr id="9" name="Explosion 1 8"/>
          <p:cNvSpPr/>
          <p:nvPr/>
        </p:nvSpPr>
        <p:spPr>
          <a:xfrm rot="515836">
            <a:off x="6096000" y="304800"/>
            <a:ext cx="3048000" cy="22098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7) Desert Storm is </a:t>
            </a:r>
            <a:r>
              <a:rPr lang="en-US" smtClean="0"/>
              <a:t>often linked to…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Domestic Issues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1524001"/>
            <a:ext cx="4677899" cy="53340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S&amp;L Bailouts</a:t>
            </a:r>
          </a:p>
          <a:p>
            <a:pPr lvl="1"/>
            <a:r>
              <a:rPr lang="en-US" dirty="0" smtClean="0"/>
              <a:t>Savings and Loan Associations </a:t>
            </a:r>
          </a:p>
          <a:p>
            <a:pPr lvl="1"/>
            <a:r>
              <a:rPr lang="en-US" dirty="0" smtClean="0"/>
              <a:t>Regulations eased under Reagan</a:t>
            </a:r>
          </a:p>
          <a:p>
            <a:pPr lvl="2"/>
            <a:r>
              <a:rPr lang="en-US" dirty="0" smtClean="0"/>
              <a:t>Risky loans and investments made</a:t>
            </a:r>
          </a:p>
          <a:p>
            <a:pPr lvl="1"/>
            <a:r>
              <a:rPr lang="en-US" dirty="0" smtClean="0"/>
              <a:t>Many borrowers not able to repay these loans when values of real estate drops</a:t>
            </a:r>
          </a:p>
          <a:p>
            <a:pPr lvl="2"/>
            <a:r>
              <a:rPr lang="en-US" dirty="0" smtClean="0"/>
              <a:t>Many S&amp;Ls fail</a:t>
            </a:r>
          </a:p>
          <a:p>
            <a:pPr lvl="1"/>
            <a:r>
              <a:rPr lang="en-US" dirty="0" smtClean="0"/>
              <a:t>Gov’t has to shell out almost $500 BILLION </a:t>
            </a:r>
          </a:p>
          <a:p>
            <a:pPr lvl="2"/>
            <a:r>
              <a:rPr lang="en-US" dirty="0" smtClean="0"/>
              <a:t>Does this to cover lost investments and to </a:t>
            </a:r>
            <a:r>
              <a:rPr lang="en-US" dirty="0" err="1" smtClean="0"/>
              <a:t>to</a:t>
            </a:r>
            <a:r>
              <a:rPr lang="en-US" dirty="0" smtClean="0"/>
              <a:t> “fix” other S&amp;Ls to stop failure from spreading…</a:t>
            </a:r>
          </a:p>
          <a:p>
            <a:r>
              <a:rPr lang="en-US" dirty="0" smtClean="0"/>
              <a:t>Economic Downturn</a:t>
            </a:r>
          </a:p>
          <a:p>
            <a:pPr lvl="1"/>
            <a:r>
              <a:rPr lang="en-US" dirty="0" smtClean="0"/>
              <a:t>Heavy borrowing and debt from the 80’s continued to build</a:t>
            </a:r>
          </a:p>
          <a:p>
            <a:pPr lvl="1"/>
            <a:r>
              <a:rPr lang="en-US" dirty="0" smtClean="0"/>
              <a:t>Country into a recession</a:t>
            </a:r>
          </a:p>
          <a:p>
            <a:pPr lvl="2"/>
            <a:r>
              <a:rPr lang="en-US" dirty="0" smtClean="0"/>
              <a:t>People and businesses start declaring bankruptcy</a:t>
            </a:r>
          </a:p>
          <a:p>
            <a:pPr lvl="1"/>
            <a:r>
              <a:rPr lang="en-US" dirty="0" err="1" smtClean="0"/>
              <a:t>Miltary</a:t>
            </a:r>
            <a:r>
              <a:rPr lang="en-US" dirty="0" smtClean="0"/>
              <a:t> cuts from end of Cold War adds to unemployment</a:t>
            </a:r>
          </a:p>
          <a:p>
            <a:pPr lvl="1"/>
            <a:r>
              <a:rPr lang="en-US" dirty="0" smtClean="0"/>
              <a:t>Bush extends unemployment but not other programs</a:t>
            </a:r>
          </a:p>
          <a:p>
            <a:r>
              <a:rPr lang="en-US" dirty="0" smtClean="0"/>
              <a:t>Accomplishments</a:t>
            </a:r>
          </a:p>
          <a:p>
            <a:pPr lvl="1"/>
            <a:r>
              <a:rPr lang="en-US" dirty="0" smtClean="0"/>
              <a:t>Clean Air Act</a:t>
            </a:r>
          </a:p>
          <a:p>
            <a:pPr lvl="1"/>
            <a:r>
              <a:rPr lang="en-US" dirty="0" smtClean="0"/>
              <a:t>Americans with Disabilities Act</a:t>
            </a:r>
          </a:p>
          <a:p>
            <a:pPr lvl="1"/>
            <a:r>
              <a:rPr lang="en-US" dirty="0" smtClean="0"/>
              <a:t>Created National Drug Control Board</a:t>
            </a:r>
          </a:p>
          <a:p>
            <a:pPr lvl="2"/>
            <a:r>
              <a:rPr lang="en-US" dirty="0" smtClean="0"/>
              <a:t>Oversees war on drugs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4648200" y="762000"/>
            <a:ext cx="4495800" cy="6400802"/>
            <a:chOff x="4648200" y="762000"/>
            <a:chExt cx="4495800" cy="6400802"/>
          </a:xfrm>
        </p:grpSpPr>
        <p:pic>
          <p:nvPicPr>
            <p:cNvPr id="30724" name="Picture 4" descr="http://mascoamericanhistory.wikispaces.com/file/view/SCAN0030.JPG/76266489/SCAN0030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48200" y="3581400"/>
              <a:ext cx="4495800" cy="3581402"/>
            </a:xfrm>
            <a:prstGeom prst="rect">
              <a:avLst/>
            </a:prstGeom>
            <a:noFill/>
          </p:spPr>
        </p:pic>
        <p:grpSp>
          <p:nvGrpSpPr>
            <p:cNvPr id="7" name="Group 6"/>
            <p:cNvGrpSpPr/>
            <p:nvPr/>
          </p:nvGrpSpPr>
          <p:grpSpPr>
            <a:xfrm>
              <a:off x="4800600" y="762000"/>
              <a:ext cx="4343400" cy="2872154"/>
              <a:chOff x="4800600" y="762000"/>
              <a:chExt cx="4343400" cy="2872154"/>
            </a:xfrm>
          </p:grpSpPr>
          <p:pic>
            <p:nvPicPr>
              <p:cNvPr id="40966" name="Picture 6" descr="http://newshour.s3.amazonaws.com/photos/2011/01/05/portrait-bush_1_slideshow.jpg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391400" y="1219200"/>
                <a:ext cx="1752600" cy="2191971"/>
              </a:xfrm>
              <a:prstGeom prst="rect">
                <a:avLst/>
              </a:prstGeom>
              <a:noFill/>
            </p:spPr>
          </p:pic>
          <p:pic>
            <p:nvPicPr>
              <p:cNvPr id="40964" name="Picture 4" descr="http://inyourfaceradio.net/wp-content/uploads/2012/06/Read-My-Lips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800600" y="762000"/>
                <a:ext cx="2438400" cy="2872154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Essential Question:</a:t>
            </a:r>
            <a:br>
              <a:rPr lang="en-US" dirty="0" smtClean="0"/>
            </a:br>
            <a:r>
              <a:rPr lang="en-US" dirty="0" smtClean="0"/>
              <a:t>Exit Ticket-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you think Bush will be reelected? </a:t>
            </a:r>
            <a:endParaRPr lang="en-US" dirty="0" smtClean="0"/>
          </a:p>
          <a:p>
            <a:r>
              <a:rPr lang="en-US" dirty="0" smtClean="0"/>
              <a:t>Why </a:t>
            </a:r>
            <a:r>
              <a:rPr lang="en-US" dirty="0" smtClean="0"/>
              <a:t>or Why not?</a:t>
            </a:r>
            <a:endParaRPr lang="en-US" dirty="0"/>
          </a:p>
        </p:txBody>
      </p:sp>
      <p:sp>
        <p:nvSpPr>
          <p:cNvPr id="4" name="AutoShape 2" descr="Image result for hw bus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3065727"/>
            <a:ext cx="6053138" cy="334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87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41198"/>
            <a:ext cx="8229600" cy="1644802"/>
          </a:xfrm>
        </p:spPr>
        <p:txBody>
          <a:bodyPr>
            <a:normAutofit/>
          </a:bodyPr>
          <a:lstStyle/>
          <a:p>
            <a:r>
              <a:rPr lang="en-US" dirty="0" smtClean="0"/>
              <a:t>Warm-Up</a:t>
            </a:r>
            <a:r>
              <a:rPr lang="en-US" dirty="0" smtClean="0"/>
              <a:t>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Spiral Review-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709620"/>
            <a:ext cx="8229600" cy="3614980"/>
          </a:xfrm>
        </p:spPr>
        <p:txBody>
          <a:bodyPr>
            <a:normAutofit/>
          </a:bodyPr>
          <a:lstStyle/>
          <a:p>
            <a:r>
              <a:rPr lang="en-US" dirty="0" smtClean="0"/>
              <a:t>“Mr. Gorbachev, Tear Down This Wall”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-</a:t>
            </a:r>
            <a:r>
              <a:rPr lang="en-US" dirty="0" smtClean="0"/>
              <a:t>President Ronald </a:t>
            </a:r>
            <a:r>
              <a:rPr lang="en-US" dirty="0" smtClean="0"/>
              <a:t>Reagan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What </a:t>
            </a:r>
            <a:r>
              <a:rPr lang="en-US" dirty="0" smtClean="0"/>
              <a:t>wall is </a:t>
            </a:r>
            <a:r>
              <a:rPr lang="en-US" dirty="0" smtClean="0"/>
              <a:t>President Reagan </a:t>
            </a:r>
            <a:r>
              <a:rPr lang="en-US" dirty="0" smtClean="0"/>
              <a:t>referring </a:t>
            </a:r>
            <a:r>
              <a:rPr lang="en-US" dirty="0" smtClean="0"/>
              <a:t>to?</a:t>
            </a:r>
          </a:p>
          <a:p>
            <a:pPr lvl="1"/>
            <a:r>
              <a:rPr lang="en-US" dirty="0" smtClean="0"/>
              <a:t>What </a:t>
            </a:r>
            <a:r>
              <a:rPr lang="en-US" dirty="0" smtClean="0"/>
              <a:t>do you think is causing </a:t>
            </a:r>
            <a:r>
              <a:rPr lang="en-US" dirty="0" smtClean="0"/>
              <a:t>President Reagan </a:t>
            </a:r>
            <a:r>
              <a:rPr lang="en-US" dirty="0" smtClean="0"/>
              <a:t>to say this?</a:t>
            </a:r>
            <a:endParaRPr lang="en-US" dirty="0"/>
          </a:p>
        </p:txBody>
      </p:sp>
      <p:sp>
        <p:nvSpPr>
          <p:cNvPr id="6" name="Explosion 1 5"/>
          <p:cNvSpPr/>
          <p:nvPr/>
        </p:nvSpPr>
        <p:spPr>
          <a:xfrm rot="585889">
            <a:off x="6953983" y="98501"/>
            <a:ext cx="2209800" cy="1752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1) Warm Up!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Reagan Revolution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5029200" cy="563879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20 Jan 1980- Revolution Begins</a:t>
            </a:r>
          </a:p>
          <a:p>
            <a:pPr lvl="1"/>
            <a:r>
              <a:rPr lang="en-US" dirty="0" smtClean="0"/>
              <a:t>Marked significant change toward </a:t>
            </a:r>
            <a:r>
              <a:rPr lang="en-US" b="1" i="1" u="sng" dirty="0" err="1" smtClean="0"/>
              <a:t>Conservativism</a:t>
            </a:r>
            <a:endParaRPr lang="en-US" b="1" i="1" u="sng" dirty="0" smtClean="0"/>
          </a:p>
          <a:p>
            <a:pPr lvl="2"/>
            <a:r>
              <a:rPr lang="en-US" dirty="0" smtClean="0"/>
              <a:t>Called for return to “Traditional American Values”</a:t>
            </a:r>
          </a:p>
          <a:p>
            <a:pPr lvl="3"/>
            <a:r>
              <a:rPr lang="en-US" dirty="0" smtClean="0"/>
              <a:t>Back to the 50’s ideas</a:t>
            </a:r>
          </a:p>
          <a:p>
            <a:pPr lvl="3"/>
            <a:r>
              <a:rPr lang="en-US" dirty="0" smtClean="0"/>
              <a:t>Emphasis on family life, hard work, respect for the law, &amp; patriotism </a:t>
            </a:r>
          </a:p>
          <a:p>
            <a:pPr lvl="3"/>
            <a:r>
              <a:rPr lang="en-US" dirty="0" smtClean="0"/>
              <a:t>Believed too much fed </a:t>
            </a:r>
            <a:r>
              <a:rPr lang="en-US" dirty="0" err="1" smtClean="0"/>
              <a:t>gov’t</a:t>
            </a:r>
            <a:r>
              <a:rPr lang="en-US" dirty="0" smtClean="0"/>
              <a:t> involvement in lives of people</a:t>
            </a:r>
          </a:p>
          <a:p>
            <a:pPr lvl="3"/>
            <a:r>
              <a:rPr lang="en-US" dirty="0" smtClean="0"/>
              <a:t>Too many rules</a:t>
            </a:r>
          </a:p>
          <a:p>
            <a:pPr lvl="3"/>
            <a:r>
              <a:rPr lang="en-US" dirty="0" smtClean="0"/>
              <a:t>Collect too many taxes</a:t>
            </a:r>
          </a:p>
          <a:p>
            <a:pPr lvl="3"/>
            <a:r>
              <a:rPr lang="en-US" dirty="0" smtClean="0"/>
              <a:t>Spent too much money on social programs</a:t>
            </a:r>
          </a:p>
          <a:p>
            <a:pPr lvl="4"/>
            <a:r>
              <a:rPr lang="en-US" dirty="0" smtClean="0"/>
              <a:t>Designed to help others who can’t help themselves</a:t>
            </a:r>
          </a:p>
          <a:p>
            <a:r>
              <a:rPr lang="en-US" dirty="0" smtClean="0"/>
              <a:t>To take care of this…</a:t>
            </a:r>
          </a:p>
          <a:p>
            <a:pPr lvl="1"/>
            <a:r>
              <a:rPr lang="en-US" b="1" i="1" u="sng" dirty="0" smtClean="0"/>
              <a:t>Deregulation</a:t>
            </a:r>
          </a:p>
          <a:p>
            <a:pPr lvl="1"/>
            <a:r>
              <a:rPr lang="en-US" dirty="0" smtClean="0"/>
              <a:t>Cutting rules &amp; regulations for businesses</a:t>
            </a:r>
          </a:p>
          <a:p>
            <a:pPr lvl="2"/>
            <a:r>
              <a:rPr lang="en-US" dirty="0" smtClean="0"/>
              <a:t>Making money became 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Everything else becomes 2</a:t>
            </a:r>
            <a:r>
              <a:rPr lang="en-US" baseline="30000" dirty="0" smtClean="0"/>
              <a:t>nd</a:t>
            </a:r>
            <a:r>
              <a:rPr lang="en-US" dirty="0" smtClean="0"/>
              <a:t> </a:t>
            </a:r>
          </a:p>
          <a:p>
            <a:pPr lvl="3"/>
            <a:r>
              <a:rPr lang="en-US" dirty="0" smtClean="0"/>
              <a:t>Like What?</a:t>
            </a:r>
          </a:p>
          <a:p>
            <a:r>
              <a:rPr lang="en-US" dirty="0" smtClean="0"/>
              <a:t>‘the Supremes’</a:t>
            </a:r>
          </a:p>
          <a:p>
            <a:pPr lvl="1"/>
            <a:r>
              <a:rPr lang="en-US" dirty="0" smtClean="0"/>
              <a:t>Reagan put stamp on Supreme Court</a:t>
            </a:r>
          </a:p>
          <a:p>
            <a:pPr lvl="2"/>
            <a:r>
              <a:rPr lang="en-US" dirty="0" smtClean="0"/>
              <a:t>Appoints 3 justices that shared his ideals</a:t>
            </a:r>
          </a:p>
          <a:p>
            <a:pPr lvl="3"/>
            <a:r>
              <a:rPr lang="en-US" dirty="0" smtClean="0"/>
              <a:t>Sandra Day O’Connor (1</a:t>
            </a:r>
            <a:r>
              <a:rPr lang="en-US" baseline="30000" dirty="0" smtClean="0"/>
              <a:t>st</a:t>
            </a:r>
            <a:r>
              <a:rPr lang="en-US" dirty="0" smtClean="0"/>
              <a:t> woman)</a:t>
            </a:r>
          </a:p>
          <a:p>
            <a:pPr lvl="3"/>
            <a:r>
              <a:rPr lang="en-US" dirty="0" err="1" smtClean="0"/>
              <a:t>Antonin</a:t>
            </a:r>
            <a:r>
              <a:rPr lang="en-US" dirty="0" smtClean="0"/>
              <a:t> Scalia</a:t>
            </a:r>
          </a:p>
          <a:p>
            <a:pPr lvl="3"/>
            <a:r>
              <a:rPr lang="en-US" dirty="0" smtClean="0"/>
              <a:t>Anthony Kennedy</a:t>
            </a:r>
            <a:endParaRPr lang="en-US" dirty="0"/>
          </a:p>
        </p:txBody>
      </p:sp>
      <p:pic>
        <p:nvPicPr>
          <p:cNvPr id="49155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1896278"/>
            <a:ext cx="3543300" cy="4333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xplosion 1 6"/>
          <p:cNvSpPr/>
          <p:nvPr/>
        </p:nvSpPr>
        <p:spPr>
          <a:xfrm rot="432120">
            <a:off x="6050182" y="177867"/>
            <a:ext cx="2971800" cy="2133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2) Define!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“Reaganomics”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191000" y="1905000"/>
            <a:ext cx="4953000" cy="4952999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Core of the Reagan Revolution</a:t>
            </a:r>
          </a:p>
          <a:p>
            <a:pPr lvl="1"/>
            <a:r>
              <a:rPr lang="en-US" dirty="0" smtClean="0"/>
              <a:t>Believed lower taxes would allow corps. to invest in smaller businesses</a:t>
            </a:r>
          </a:p>
          <a:p>
            <a:pPr lvl="1"/>
            <a:r>
              <a:rPr lang="en-US" dirty="0" smtClean="0"/>
              <a:t>Pay workers better or…</a:t>
            </a:r>
          </a:p>
          <a:p>
            <a:pPr lvl="2"/>
            <a:r>
              <a:rPr lang="en-US" dirty="0" smtClean="0"/>
              <a:t>Keep $$$ for themselves</a:t>
            </a:r>
          </a:p>
          <a:p>
            <a:r>
              <a:rPr lang="en-US" dirty="0" smtClean="0"/>
              <a:t>Less taxes collected mean less money 4 fed </a:t>
            </a:r>
            <a:r>
              <a:rPr lang="en-US" dirty="0" err="1" smtClean="0"/>
              <a:t>gov’t</a:t>
            </a:r>
            <a:r>
              <a:rPr lang="en-US" dirty="0" smtClean="0"/>
              <a:t> so…</a:t>
            </a:r>
          </a:p>
          <a:p>
            <a:pPr lvl="1"/>
            <a:r>
              <a:rPr lang="en-US" dirty="0" smtClean="0"/>
              <a:t>Pair it w/ less spending</a:t>
            </a:r>
          </a:p>
          <a:p>
            <a:pPr lvl="1"/>
            <a:r>
              <a:rPr lang="en-US" dirty="0" smtClean="0"/>
              <a:t>Called… Supply-Side Economics</a:t>
            </a:r>
          </a:p>
          <a:p>
            <a:r>
              <a:rPr lang="en-US" dirty="0" smtClean="0"/>
              <a:t>1981- Congress lowers taxes</a:t>
            </a:r>
          </a:p>
          <a:p>
            <a:pPr lvl="1"/>
            <a:r>
              <a:rPr lang="en-US" dirty="0" smtClean="0"/>
              <a:t>Balance it out cuts $40 million from needed programs</a:t>
            </a:r>
          </a:p>
          <a:p>
            <a:pPr lvl="2"/>
            <a:r>
              <a:rPr lang="en-US" dirty="0" smtClean="0"/>
              <a:t>School Lunches</a:t>
            </a:r>
          </a:p>
          <a:p>
            <a:pPr lvl="2"/>
            <a:r>
              <a:rPr lang="en-US" dirty="0" smtClean="0"/>
              <a:t>Student Aid</a:t>
            </a:r>
          </a:p>
          <a:p>
            <a:pPr lvl="2"/>
            <a:r>
              <a:rPr lang="en-US" dirty="0" smtClean="0"/>
              <a:t>Welfare</a:t>
            </a:r>
          </a:p>
          <a:p>
            <a:pPr lvl="2"/>
            <a:r>
              <a:rPr lang="en-US" dirty="0" smtClean="0"/>
              <a:t>Low Income Housing</a:t>
            </a:r>
          </a:p>
          <a:p>
            <a:pPr lvl="2"/>
            <a:r>
              <a:rPr lang="en-US" dirty="0" smtClean="0"/>
              <a:t>Food Stamps</a:t>
            </a:r>
          </a:p>
          <a:p>
            <a:pPr lvl="1"/>
            <a:r>
              <a:rPr lang="en-US" dirty="0" smtClean="0"/>
              <a:t>Greatly hurt poor and working class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dirty="0" smtClean="0"/>
              <a:t>While he cut programs at home…</a:t>
            </a:r>
          </a:p>
          <a:p>
            <a:pPr lvl="1"/>
            <a:r>
              <a:rPr lang="en-US" dirty="0" smtClean="0"/>
              <a:t>Sharply increased military spending </a:t>
            </a:r>
          </a:p>
          <a:p>
            <a:r>
              <a:rPr lang="en-US" dirty="0" smtClean="0"/>
              <a:t>National Debt</a:t>
            </a:r>
          </a:p>
          <a:p>
            <a:pPr lvl="1"/>
            <a:r>
              <a:rPr lang="en-US" dirty="0" smtClean="0"/>
              <a:t>w/ lower taxes and higher military spending</a:t>
            </a:r>
          </a:p>
          <a:p>
            <a:pPr lvl="2"/>
            <a:r>
              <a:rPr lang="en-US" dirty="0" smtClean="0"/>
              <a:t>Leads to massive </a:t>
            </a:r>
            <a:r>
              <a:rPr lang="en-US" dirty="0" err="1" smtClean="0"/>
              <a:t>nat’l</a:t>
            </a:r>
            <a:r>
              <a:rPr lang="en-US" dirty="0" smtClean="0"/>
              <a:t> debt increase from 300 jillion to 900+ million!!!</a:t>
            </a:r>
          </a:p>
          <a:p>
            <a:pPr lvl="2"/>
            <a:r>
              <a:rPr lang="en-US" dirty="0" smtClean="0"/>
              <a:t>By time he leaves office debt triples to 3.2 trillion!!!</a:t>
            </a:r>
          </a:p>
          <a:p>
            <a:r>
              <a:rPr lang="en-US" dirty="0" smtClean="0"/>
              <a:t>While most of nation sinking economically; business leaders makers money hand over fist!</a:t>
            </a:r>
          </a:p>
        </p:txBody>
      </p:sp>
      <p:pic>
        <p:nvPicPr>
          <p:cNvPr id="48130" name="Picture 2" descr="http://i1.cpcache.com/product_zoom/494254747/reaganomics_works_infant_tshirt.jpg?color=CloudWhite&amp;height=460&amp;width=460&amp;padToSquare=tru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05000"/>
            <a:ext cx="4381500" cy="4381501"/>
          </a:xfrm>
          <a:prstGeom prst="rect">
            <a:avLst/>
          </a:prstGeom>
          <a:noFill/>
        </p:spPr>
      </p:pic>
      <p:sp>
        <p:nvSpPr>
          <p:cNvPr id="8" name="Explosion 1 7"/>
          <p:cNvSpPr/>
          <p:nvPr/>
        </p:nvSpPr>
        <p:spPr>
          <a:xfrm rot="608806">
            <a:off x="5579986" y="320252"/>
            <a:ext cx="3307318" cy="172169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3) Reaganomics? Thoughts? </a:t>
            </a:r>
            <a:endParaRPr lang="en-US" dirty="0"/>
          </a:p>
        </p:txBody>
      </p:sp>
      <p:pic>
        <p:nvPicPr>
          <p:cNvPr id="7" name="Picture 2" descr="http://ows.edb.utexas.edu/sites/default/files/users/jal3347/reaganomic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3999" cy="6861658"/>
          </a:xfrm>
          <a:prstGeom prst="rect">
            <a:avLst/>
          </a:prstGeom>
          <a:noFill/>
        </p:spPr>
      </p:pic>
      <p:sp>
        <p:nvSpPr>
          <p:cNvPr id="9" name="Explosion 1 8"/>
          <p:cNvSpPr/>
          <p:nvPr/>
        </p:nvSpPr>
        <p:spPr>
          <a:xfrm rot="609582">
            <a:off x="6260877" y="3750574"/>
            <a:ext cx="2971800" cy="2133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4) Explain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uiExpand="1" build="p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Ronny’s Foreign Policy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" y="1295400"/>
            <a:ext cx="4724400" cy="55626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Reagan justified the massive spending by citing the Cold War necessities</a:t>
            </a:r>
          </a:p>
          <a:p>
            <a:pPr lvl="1"/>
            <a:r>
              <a:rPr lang="en-US" dirty="0" smtClean="0"/>
              <a:t>“To be prepared for war is one of the most effective means of preserving peace.”</a:t>
            </a:r>
          </a:p>
          <a:p>
            <a:pPr lvl="2"/>
            <a:r>
              <a:rPr lang="en-US" dirty="0" smtClean="0"/>
              <a:t>Expanded military by 3x over!!!</a:t>
            </a:r>
          </a:p>
          <a:p>
            <a:pPr lvl="1"/>
            <a:r>
              <a:rPr lang="en-US" dirty="0" smtClean="0"/>
              <a:t>Proposed antimissile defense system nicknamed “Star Wars”</a:t>
            </a:r>
          </a:p>
          <a:p>
            <a:pPr lvl="2"/>
            <a:r>
              <a:rPr lang="en-US" dirty="0" smtClean="0"/>
              <a:t>Satellite in space that would detect missiles and use laser beam to destroy them b4 reaching target</a:t>
            </a:r>
          </a:p>
          <a:p>
            <a:pPr lvl="3"/>
            <a:r>
              <a:rPr lang="en-US" dirty="0" smtClean="0"/>
              <a:t>Scientists </a:t>
            </a:r>
            <a:r>
              <a:rPr lang="en-US" b="1" i="1" u="sng" dirty="0" smtClean="0"/>
              <a:t>nowhere</a:t>
            </a:r>
            <a:r>
              <a:rPr lang="en-US" dirty="0" smtClean="0"/>
              <a:t> near able to do this!</a:t>
            </a:r>
          </a:p>
          <a:p>
            <a:pPr lvl="2"/>
            <a:r>
              <a:rPr lang="en-US" dirty="0" smtClean="0"/>
              <a:t>Cost 100’s of millions and never existed!!!</a:t>
            </a:r>
          </a:p>
          <a:p>
            <a:r>
              <a:rPr lang="en-US" dirty="0" smtClean="0"/>
              <a:t>Latin America</a:t>
            </a:r>
          </a:p>
          <a:p>
            <a:pPr lvl="1"/>
            <a:r>
              <a:rPr lang="en-US" dirty="0" smtClean="0"/>
              <a:t>Ron committed US troops to stop spread of communism in Nicaragua and tiny island of Grenada</a:t>
            </a:r>
          </a:p>
          <a:p>
            <a:pPr lvl="1"/>
            <a:r>
              <a:rPr lang="en-US" dirty="0" smtClean="0"/>
              <a:t>$$$ and troops to help Contras - fighters of  Communists </a:t>
            </a:r>
          </a:p>
          <a:p>
            <a:pPr lvl="2"/>
            <a:r>
              <a:rPr lang="en-US" dirty="0" smtClean="0"/>
              <a:t>Becomes source of disagreement b/t Reagan &amp; Congress</a:t>
            </a:r>
          </a:p>
          <a:p>
            <a:r>
              <a:rPr lang="en-US" dirty="0" smtClean="0"/>
              <a:t>Middle East</a:t>
            </a:r>
          </a:p>
          <a:p>
            <a:pPr lvl="1"/>
            <a:r>
              <a:rPr lang="en-US" dirty="0" smtClean="0"/>
              <a:t>Reagan less than successful in Mid East to bring peace</a:t>
            </a:r>
          </a:p>
          <a:p>
            <a:pPr lvl="1"/>
            <a:r>
              <a:rPr lang="en-US" dirty="0" smtClean="0"/>
              <a:t>1982- Reagan sends troops to war-torn Lebanon</a:t>
            </a:r>
          </a:p>
          <a:p>
            <a:pPr lvl="2"/>
            <a:r>
              <a:rPr lang="en-US" dirty="0" smtClean="0"/>
              <a:t>Soon US caught in web of violence</a:t>
            </a:r>
          </a:p>
          <a:p>
            <a:pPr lvl="2"/>
            <a:r>
              <a:rPr lang="en-US" dirty="0" smtClean="0"/>
              <a:t>300+ US soldiers killed in Beirut</a:t>
            </a:r>
          </a:p>
          <a:p>
            <a:pPr lvl="1"/>
            <a:r>
              <a:rPr lang="en-US" dirty="0" smtClean="0"/>
              <a:t>Reagan soon just pulls all US troops out leaving Lebanon to fall to Islamic extremists</a:t>
            </a:r>
          </a:p>
          <a:p>
            <a:endParaRPr lang="en-US" dirty="0"/>
          </a:p>
        </p:txBody>
      </p:sp>
      <p:pic>
        <p:nvPicPr>
          <p:cNvPr id="7170" name="Picture 2" descr="http://www.presidentialufo.com/old_site/Reagan_ET_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209800"/>
            <a:ext cx="41910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Reagan / Bush </a:t>
            </a:r>
            <a:r>
              <a:rPr lang="en-US" dirty="0" err="1" smtClean="0"/>
              <a:t>Redux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343400" y="1371600"/>
            <a:ext cx="4800600" cy="5486399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Election of 1984</a:t>
            </a:r>
          </a:p>
          <a:p>
            <a:pPr lvl="1"/>
            <a:r>
              <a:rPr lang="en-US" dirty="0" smtClean="0"/>
              <a:t>Economy booming- everyone making $$$</a:t>
            </a:r>
          </a:p>
          <a:p>
            <a:pPr lvl="2"/>
            <a:r>
              <a:rPr lang="en-US" dirty="0" smtClean="0"/>
              <a:t>Except for poor, working, &amp; middle classes</a:t>
            </a:r>
          </a:p>
          <a:p>
            <a:pPr lvl="1"/>
            <a:r>
              <a:rPr lang="en-US" dirty="0" smtClean="0"/>
              <a:t>Becomes a dominant election for Reagan &amp; Bush</a:t>
            </a:r>
          </a:p>
          <a:p>
            <a:pPr lvl="2"/>
            <a:r>
              <a:rPr lang="en-US" dirty="0" smtClean="0"/>
              <a:t>Take 49 of 50!!!</a:t>
            </a:r>
          </a:p>
          <a:p>
            <a:r>
              <a:rPr lang="en-US" dirty="0" smtClean="0"/>
              <a:t>Iran-Contra Affair</a:t>
            </a:r>
          </a:p>
          <a:p>
            <a:pPr lvl="1"/>
            <a:r>
              <a:rPr lang="en-US" dirty="0" smtClean="0"/>
              <a:t>Iran takes US hostages from Lebanon</a:t>
            </a:r>
          </a:p>
          <a:p>
            <a:pPr lvl="2"/>
            <a:r>
              <a:rPr lang="en-US" dirty="0" smtClean="0"/>
              <a:t>In exchange for their release…</a:t>
            </a:r>
          </a:p>
          <a:p>
            <a:pPr lvl="3"/>
            <a:r>
              <a:rPr lang="en-US" dirty="0" smtClean="0"/>
              <a:t>US arranges sale of weapons to Iran</a:t>
            </a:r>
          </a:p>
          <a:p>
            <a:pPr lvl="2"/>
            <a:r>
              <a:rPr lang="en-US" dirty="0" smtClean="0"/>
              <a:t>Wait… thought we didn’t negotiate w/ terrorists?!?</a:t>
            </a:r>
          </a:p>
          <a:p>
            <a:pPr lvl="3"/>
            <a:r>
              <a:rPr lang="en-US" dirty="0" smtClean="0"/>
              <a:t>We certainly do sell them a massive weapons package!!!</a:t>
            </a:r>
          </a:p>
          <a:p>
            <a:pPr lvl="2"/>
            <a:r>
              <a:rPr lang="en-US" dirty="0" smtClean="0"/>
              <a:t>Marine Lt. Oliver North is the point man for US</a:t>
            </a:r>
          </a:p>
          <a:p>
            <a:pPr lvl="1"/>
            <a:r>
              <a:rPr lang="en-US" dirty="0" smtClean="0"/>
              <a:t>North also ordered to funnel $$$ to Contras in Nicaragua and secret arms deal there, too!</a:t>
            </a:r>
          </a:p>
          <a:p>
            <a:pPr lvl="2"/>
            <a:r>
              <a:rPr lang="en-US" dirty="0" smtClean="0"/>
              <a:t>News of these “deals” leaks</a:t>
            </a:r>
          </a:p>
          <a:p>
            <a:pPr lvl="3"/>
            <a:r>
              <a:rPr lang="en-US" dirty="0" smtClean="0"/>
              <a:t>Causes major uproar!!!</a:t>
            </a:r>
          </a:p>
          <a:p>
            <a:pPr lvl="3"/>
            <a:r>
              <a:rPr lang="en-US" dirty="0" smtClean="0"/>
              <a:t>Hearings, and charges fly around like moths to a flame</a:t>
            </a:r>
          </a:p>
          <a:p>
            <a:pPr lvl="1"/>
            <a:r>
              <a:rPr lang="en-US" dirty="0" smtClean="0"/>
              <a:t>Becomes known as Iran-Contra Affair</a:t>
            </a:r>
          </a:p>
          <a:p>
            <a:pPr lvl="1"/>
            <a:r>
              <a:rPr lang="en-US" dirty="0" smtClean="0"/>
              <a:t>Casts dark shadow over Reagan</a:t>
            </a:r>
          </a:p>
          <a:p>
            <a:r>
              <a:rPr lang="en-US" dirty="0" smtClean="0"/>
              <a:t>A Changing Soviet Union</a:t>
            </a:r>
          </a:p>
          <a:p>
            <a:pPr lvl="1"/>
            <a:r>
              <a:rPr lang="en-US" dirty="0" smtClean="0"/>
              <a:t>Mikhail Gorbachev takes over USSR</a:t>
            </a:r>
          </a:p>
          <a:p>
            <a:pPr lvl="2"/>
            <a:r>
              <a:rPr lang="en-US" dirty="0" smtClean="0"/>
              <a:t>Surprises everyone w/ wanting to reforming USSR </a:t>
            </a:r>
            <a:r>
              <a:rPr lang="en-US" dirty="0" err="1" smtClean="0"/>
              <a:t>gov’t</a:t>
            </a:r>
            <a:endParaRPr lang="en-US" dirty="0" smtClean="0"/>
          </a:p>
          <a:p>
            <a:pPr lvl="3"/>
            <a:r>
              <a:rPr lang="en-US" dirty="0" smtClean="0"/>
              <a:t>Calls policy, “glasnost”</a:t>
            </a:r>
          </a:p>
          <a:p>
            <a:pPr lvl="3"/>
            <a:r>
              <a:rPr lang="en-US" dirty="0" smtClean="0"/>
              <a:t>Meaning, Open to new ideas</a:t>
            </a:r>
          </a:p>
          <a:p>
            <a:pPr lvl="2"/>
            <a:r>
              <a:rPr lang="en-US" dirty="0" smtClean="0"/>
              <a:t>Allows for people to start control of economy</a:t>
            </a:r>
          </a:p>
          <a:p>
            <a:pPr lvl="3"/>
            <a:r>
              <a:rPr lang="en-US" dirty="0" smtClean="0"/>
              <a:t>Policy called, “perestroika”</a:t>
            </a:r>
          </a:p>
          <a:p>
            <a:pPr lvl="2"/>
            <a:r>
              <a:rPr lang="en-US" dirty="0" smtClean="0"/>
              <a:t>Changes needed as USSR failing quickly</a:t>
            </a:r>
          </a:p>
          <a:p>
            <a:pPr lvl="1"/>
            <a:r>
              <a:rPr lang="en-US" dirty="0" smtClean="0"/>
              <a:t>Gorbachev &amp; Reagan strike up strong friendship</a:t>
            </a:r>
          </a:p>
          <a:p>
            <a:pPr lvl="2"/>
            <a:r>
              <a:rPr lang="en-US" dirty="0" smtClean="0"/>
              <a:t>Work together to end Arms Race</a:t>
            </a:r>
          </a:p>
          <a:p>
            <a:pPr lvl="2"/>
            <a:r>
              <a:rPr lang="en-US" dirty="0" smtClean="0"/>
              <a:t>Get USSR back on its feet</a:t>
            </a:r>
            <a:endParaRPr lang="en-US" dirty="0"/>
          </a:p>
        </p:txBody>
      </p:sp>
      <p:pic>
        <p:nvPicPr>
          <p:cNvPr id="46082" name="Picture 2" descr="http://www.4president.org/image/1984/reaganbush198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828800"/>
            <a:ext cx="3276600" cy="2181226"/>
          </a:xfrm>
          <a:prstGeom prst="rect">
            <a:avLst/>
          </a:prstGeom>
          <a:noFill/>
        </p:spPr>
      </p:pic>
      <p:pic>
        <p:nvPicPr>
          <p:cNvPr id="46084" name="Picture 4" descr="http://presidentelect.org/images/e1984_ecmap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038600"/>
            <a:ext cx="4048125" cy="2571751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0" y="1828800"/>
            <a:ext cx="4352925" cy="502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http://www.thomhartmann.com/sites/default/files/imagecache/member-blog-small/iran%20contra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76400" y="1752600"/>
            <a:ext cx="2381250" cy="3133726"/>
          </a:xfrm>
          <a:prstGeom prst="rect">
            <a:avLst/>
          </a:prstGeom>
          <a:noFill/>
        </p:spPr>
      </p:pic>
      <p:pic>
        <p:nvPicPr>
          <p:cNvPr id="9" name="Picture 4" descr="http://nacla.org/sites/default/files/imagecache/medium_image/wysiwyg_imageupload/16802/TimeIranContraConve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" y="2667000"/>
            <a:ext cx="2425995" cy="3200400"/>
          </a:xfrm>
          <a:prstGeom prst="rect">
            <a:avLst/>
          </a:prstGeom>
          <a:noFill/>
        </p:spPr>
      </p:pic>
      <p:pic>
        <p:nvPicPr>
          <p:cNvPr id="10" name="Picture 6" descr="http://img.timeinc.net/time/magazine/archive/covers/1987/1101870309_40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657600"/>
            <a:ext cx="2387622" cy="3200400"/>
          </a:xfrm>
          <a:prstGeom prst="rect">
            <a:avLst/>
          </a:prstGeom>
          <a:noFill/>
        </p:spPr>
      </p:pic>
      <p:sp>
        <p:nvSpPr>
          <p:cNvPr id="6146" name="AutoShape 2" descr="http://padresteve.wordpress.com/files/2009/11/gorbachev-and-reaga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8" name="Picture 4" descr="http://padresteve.wordpress.com/files/2009/11/gorbachev-and-reagan.jpg">
            <a:hlinkClick r:id="rId5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1" y="1447802"/>
            <a:ext cx="4200525" cy="5410197"/>
          </a:xfrm>
          <a:prstGeom prst="rect">
            <a:avLst/>
          </a:prstGeom>
          <a:noFill/>
        </p:spPr>
      </p:pic>
      <p:sp>
        <p:nvSpPr>
          <p:cNvPr id="12" name="Explosion 1 11"/>
          <p:cNvSpPr/>
          <p:nvPr/>
        </p:nvSpPr>
        <p:spPr>
          <a:xfrm rot="334072">
            <a:off x="6075705" y="139137"/>
            <a:ext cx="2971800" cy="2133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5) Thoughts on Iran-Contra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6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6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6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6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6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6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</a:t>
            </a:r>
            <a:r>
              <a:rPr lang="en-US" dirty="0" err="1" smtClean="0"/>
              <a:t>Georgey’s</a:t>
            </a:r>
            <a:r>
              <a:rPr lang="en-US" dirty="0" smtClean="0"/>
              <a:t> Turn!!!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Election 1988</a:t>
            </a:r>
          </a:p>
          <a:p>
            <a:pPr lvl="1"/>
            <a:r>
              <a:rPr lang="en-US" dirty="0" smtClean="0"/>
              <a:t>Ronny 2</a:t>
            </a:r>
            <a:r>
              <a:rPr lang="en-US" baseline="30000" dirty="0" smtClean="0"/>
              <a:t>nd</a:t>
            </a:r>
            <a:r>
              <a:rPr lang="en-US" dirty="0" smtClean="0"/>
              <a:t> term drawing to close</a:t>
            </a:r>
          </a:p>
          <a:p>
            <a:pPr lvl="1"/>
            <a:r>
              <a:rPr lang="en-US" dirty="0" err="1" smtClean="0"/>
              <a:t>Repubs</a:t>
            </a:r>
            <a:r>
              <a:rPr lang="en-US" dirty="0" smtClean="0"/>
              <a:t> want to </a:t>
            </a:r>
            <a:r>
              <a:rPr lang="en-US" dirty="0" err="1" smtClean="0"/>
              <a:t>con’t</a:t>
            </a:r>
            <a:r>
              <a:rPr lang="en-US" dirty="0" smtClean="0"/>
              <a:t> success of Reagan</a:t>
            </a:r>
          </a:p>
          <a:p>
            <a:pPr lvl="2"/>
            <a:r>
              <a:rPr lang="en-US" dirty="0" smtClean="0"/>
              <a:t>VP George HW Bush logical choice</a:t>
            </a:r>
          </a:p>
          <a:p>
            <a:pPr lvl="1"/>
            <a:r>
              <a:rPr lang="en-US" dirty="0" smtClean="0"/>
              <a:t>Bush wins easily, but…</a:t>
            </a:r>
          </a:p>
          <a:p>
            <a:pPr lvl="2"/>
            <a:r>
              <a:rPr lang="en-US" dirty="0" smtClean="0"/>
              <a:t> </a:t>
            </a:r>
            <a:r>
              <a:rPr lang="en-US" dirty="0" err="1" smtClean="0"/>
              <a:t>Dems</a:t>
            </a:r>
            <a:r>
              <a:rPr lang="en-US" dirty="0" smtClean="0"/>
              <a:t> carry Congress</a:t>
            </a:r>
          </a:p>
          <a:p>
            <a:pPr lvl="3"/>
            <a:r>
              <a:rPr lang="en-US" dirty="0" smtClean="0"/>
              <a:t>Uphill battle to get his policies passed</a:t>
            </a:r>
          </a:p>
          <a:p>
            <a:endParaRPr lang="en-US" dirty="0" smtClean="0"/>
          </a:p>
        </p:txBody>
      </p:sp>
      <p:pic>
        <p:nvPicPr>
          <p:cNvPr id="45058" name="Picture 2" descr="http://presidentelect.org/images/e1988_ecmap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038600"/>
            <a:ext cx="4048125" cy="2571751"/>
          </a:xfrm>
          <a:prstGeom prst="rect">
            <a:avLst/>
          </a:prstGeom>
          <a:noFill/>
        </p:spPr>
      </p:pic>
      <p:pic>
        <p:nvPicPr>
          <p:cNvPr id="45060" name="Picture 4" descr="http://gdb.voanews.com/C8CF7D4A-170A-4138-A912-65C5E78CE173_w640_r1_s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1905000"/>
            <a:ext cx="3657601" cy="2057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World Order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19600" y="1920084"/>
            <a:ext cx="4724400" cy="4937915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Changes in USSR</a:t>
            </a:r>
          </a:p>
          <a:p>
            <a:pPr lvl="1"/>
            <a:r>
              <a:rPr lang="en-US" dirty="0" smtClean="0"/>
              <a:t>December 1988- Gorbachev declared at UN, a New World Order</a:t>
            </a:r>
          </a:p>
          <a:p>
            <a:pPr lvl="2"/>
            <a:r>
              <a:rPr lang="en-US" dirty="0" smtClean="0"/>
              <a:t>“people wanted independence, democracy, &amp; social justice.”</a:t>
            </a:r>
          </a:p>
          <a:p>
            <a:pPr lvl="1"/>
            <a:r>
              <a:rPr lang="en-US" dirty="0" smtClean="0"/>
              <a:t>Bush and Gorbachev work together to bring this to world</a:t>
            </a:r>
          </a:p>
          <a:p>
            <a:pPr lvl="2"/>
            <a:r>
              <a:rPr lang="en-US" dirty="0" smtClean="0"/>
              <a:t>End the Arms Race for good</a:t>
            </a:r>
          </a:p>
          <a:p>
            <a:pPr lvl="2"/>
            <a:r>
              <a:rPr lang="en-US" dirty="0" smtClean="0"/>
              <a:t>Sign Strategic Arms Reduction Treaty (</a:t>
            </a:r>
            <a:r>
              <a:rPr lang="en-US" dirty="0" err="1" smtClean="0"/>
              <a:t>StART</a:t>
            </a:r>
            <a:r>
              <a:rPr lang="en-US" dirty="0" smtClean="0"/>
              <a:t>)</a:t>
            </a:r>
          </a:p>
          <a:p>
            <a:r>
              <a:rPr lang="en-US" dirty="0" smtClean="0"/>
              <a:t>Unrest in USSR</a:t>
            </a:r>
          </a:p>
          <a:p>
            <a:pPr lvl="1"/>
            <a:r>
              <a:rPr lang="en-US" dirty="0" smtClean="0"/>
              <a:t>Gorbachev’s policies were working and helping the economy</a:t>
            </a:r>
          </a:p>
          <a:p>
            <a:pPr lvl="2"/>
            <a:r>
              <a:rPr lang="en-US" dirty="0" smtClean="0"/>
              <a:t>People starving, no more, no jobs</a:t>
            </a:r>
          </a:p>
          <a:p>
            <a:pPr lvl="1"/>
            <a:r>
              <a:rPr lang="en-US" dirty="0" smtClean="0"/>
              <a:t>Policies working but slowly</a:t>
            </a:r>
          </a:p>
          <a:p>
            <a:pPr lvl="1"/>
            <a:r>
              <a:rPr lang="en-US" dirty="0" smtClean="0"/>
              <a:t>February 1990- </a:t>
            </a:r>
          </a:p>
          <a:p>
            <a:pPr lvl="2"/>
            <a:r>
              <a:rPr lang="en-US" dirty="0" smtClean="0"/>
              <a:t>1000’s march on Moscow for end of Communist rule</a:t>
            </a:r>
          </a:p>
          <a:p>
            <a:pPr lvl="1"/>
            <a:r>
              <a:rPr lang="en-US" dirty="0" smtClean="0"/>
              <a:t>Republics in Soviet Union begin declaring for independence and democratic rule</a:t>
            </a:r>
          </a:p>
          <a:p>
            <a:r>
              <a:rPr lang="en-US" dirty="0" smtClean="0"/>
              <a:t>Eastern Europe Goes Democratic</a:t>
            </a:r>
          </a:p>
          <a:p>
            <a:pPr lvl="1"/>
            <a:r>
              <a:rPr lang="en-US" dirty="0" smtClean="0"/>
              <a:t>Many of those republics begin breaking away</a:t>
            </a:r>
          </a:p>
          <a:p>
            <a:pPr lvl="2"/>
            <a:r>
              <a:rPr lang="en-US" dirty="0" smtClean="0"/>
              <a:t>Moving toward independence and new democratic </a:t>
            </a:r>
            <a:r>
              <a:rPr lang="en-US" dirty="0" err="1" smtClean="0"/>
              <a:t>gov’ts</a:t>
            </a:r>
            <a:endParaRPr lang="en-US" dirty="0" smtClean="0"/>
          </a:p>
          <a:p>
            <a:r>
              <a:rPr lang="en-US" dirty="0" smtClean="0"/>
              <a:t>Berlin Wall Falls</a:t>
            </a:r>
          </a:p>
          <a:p>
            <a:pPr lvl="1"/>
            <a:r>
              <a:rPr lang="en-US" dirty="0" smtClean="0"/>
              <a:t>Germany becomes one of the first</a:t>
            </a:r>
          </a:p>
          <a:p>
            <a:pPr lvl="2"/>
            <a:r>
              <a:rPr lang="en-US" dirty="0" smtClean="0"/>
              <a:t>Wall dividing Berlin (demo &amp; </a:t>
            </a:r>
            <a:r>
              <a:rPr lang="en-US" dirty="0" err="1" smtClean="0"/>
              <a:t>comm</a:t>
            </a:r>
            <a:r>
              <a:rPr lang="en-US" dirty="0" smtClean="0"/>
              <a:t>) is brought down </a:t>
            </a:r>
          </a:p>
          <a:p>
            <a:pPr lvl="1"/>
            <a:r>
              <a:rPr lang="en-US" dirty="0" smtClean="0"/>
              <a:t>Reuniting the nation</a:t>
            </a:r>
          </a:p>
          <a:p>
            <a:endParaRPr lang="en-US" dirty="0"/>
          </a:p>
        </p:txBody>
      </p:sp>
      <p:pic>
        <p:nvPicPr>
          <p:cNvPr id="5" name="Picture 2" descr="http://thumbs.media.smithsonianmag.com/filer/77/b3/77b34312-550a-4549-8ccc-48b26e086d8b/breaking-wall-water-berlin-wall.jpg__800x450_q85_crop_upscal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905000"/>
            <a:ext cx="3886200" cy="2314575"/>
          </a:xfrm>
          <a:prstGeom prst="rect">
            <a:avLst/>
          </a:prstGeom>
          <a:noFill/>
        </p:spPr>
      </p:pic>
      <p:pic>
        <p:nvPicPr>
          <p:cNvPr id="7" name="Picture 4" descr="http://a.abcnews.com/images/International/GTY_berlin_wall_jef_141105_16x9_99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4419600"/>
            <a:ext cx="3894668" cy="2190751"/>
          </a:xfrm>
          <a:prstGeom prst="rect">
            <a:avLst/>
          </a:prstGeom>
          <a:noFill/>
        </p:spPr>
      </p:pic>
      <p:sp>
        <p:nvSpPr>
          <p:cNvPr id="8" name="Explosion 1 7"/>
          <p:cNvSpPr/>
          <p:nvPr/>
        </p:nvSpPr>
        <p:spPr>
          <a:xfrm>
            <a:off x="6172200" y="0"/>
            <a:ext cx="2971800" cy="2133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6) Significance of wall falling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uiExpand="1" build="p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A New Foreign Policy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5867400" cy="5257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Panama</a:t>
            </a:r>
          </a:p>
          <a:p>
            <a:pPr lvl="1"/>
            <a:r>
              <a:rPr lang="en-US" dirty="0" smtClean="0"/>
              <a:t>Bush declares a war on drugs</a:t>
            </a:r>
          </a:p>
          <a:p>
            <a:pPr lvl="2"/>
            <a:r>
              <a:rPr lang="en-US" dirty="0" smtClean="0"/>
              <a:t>Major foreign policy for S.A.</a:t>
            </a:r>
          </a:p>
          <a:p>
            <a:pPr lvl="1"/>
            <a:r>
              <a:rPr lang="en-US" dirty="0" smtClean="0"/>
              <a:t>Panama controlled by Gen. Noriega</a:t>
            </a:r>
          </a:p>
          <a:p>
            <a:pPr lvl="2"/>
            <a:r>
              <a:rPr lang="en-US" dirty="0" smtClean="0"/>
              <a:t>Charged  with drug trafficking by U.S courts</a:t>
            </a:r>
          </a:p>
          <a:p>
            <a:pPr lvl="1"/>
            <a:r>
              <a:rPr lang="en-US" dirty="0" smtClean="0"/>
              <a:t>US Military goes in and overthrows him</a:t>
            </a:r>
          </a:p>
          <a:p>
            <a:pPr lvl="2"/>
            <a:r>
              <a:rPr lang="en-US" dirty="0" err="1" smtClean="0"/>
              <a:t>Endara</a:t>
            </a:r>
            <a:r>
              <a:rPr lang="en-US" dirty="0" smtClean="0"/>
              <a:t> becomes new </a:t>
            </a:r>
            <a:r>
              <a:rPr lang="en-US" dirty="0" err="1" smtClean="0"/>
              <a:t>prez</a:t>
            </a:r>
            <a:r>
              <a:rPr lang="en-US" dirty="0" smtClean="0"/>
              <a:t> and Noriega is convicted</a:t>
            </a:r>
          </a:p>
          <a:p>
            <a:endParaRPr lang="en-US" dirty="0" smtClean="0"/>
          </a:p>
          <a:p>
            <a:r>
              <a:rPr lang="en-US" dirty="0" smtClean="0"/>
              <a:t>China</a:t>
            </a:r>
          </a:p>
          <a:p>
            <a:pPr lvl="1"/>
            <a:r>
              <a:rPr lang="en-US" dirty="0" smtClean="0"/>
              <a:t>Bush was the foreign envoy to China when relations 1</a:t>
            </a:r>
            <a:r>
              <a:rPr lang="en-US" baseline="30000" dirty="0" smtClean="0"/>
              <a:t>st</a:t>
            </a:r>
            <a:r>
              <a:rPr lang="en-US" dirty="0" smtClean="0"/>
              <a:t> started to improve</a:t>
            </a:r>
          </a:p>
          <a:p>
            <a:pPr lvl="2"/>
            <a:r>
              <a:rPr lang="en-US" dirty="0" smtClean="0"/>
              <a:t>Bush </a:t>
            </a:r>
            <a:r>
              <a:rPr lang="en-US" dirty="0" err="1" smtClean="0"/>
              <a:t>seeked</a:t>
            </a:r>
            <a:r>
              <a:rPr lang="en-US" dirty="0" smtClean="0"/>
              <a:t> to improve  relations as the </a:t>
            </a:r>
            <a:r>
              <a:rPr lang="en-US" dirty="0" err="1" smtClean="0"/>
              <a:t>prez</a:t>
            </a:r>
            <a:r>
              <a:rPr lang="en-US" dirty="0" smtClean="0"/>
              <a:t>, then…</a:t>
            </a:r>
          </a:p>
          <a:p>
            <a:pPr lvl="1"/>
            <a:r>
              <a:rPr lang="en-US" dirty="0" smtClean="0"/>
              <a:t>Tiananmen Square</a:t>
            </a:r>
          </a:p>
          <a:p>
            <a:pPr lvl="2"/>
            <a:r>
              <a:rPr lang="en-US" dirty="0" smtClean="0"/>
              <a:t>Students protest for political change</a:t>
            </a:r>
          </a:p>
          <a:p>
            <a:pPr lvl="2"/>
            <a:r>
              <a:rPr lang="en-US" dirty="0" smtClean="0"/>
              <a:t>Communist government will not allow and crushes it</a:t>
            </a:r>
          </a:p>
          <a:p>
            <a:pPr lvl="2"/>
            <a:r>
              <a:rPr lang="en-US" dirty="0" smtClean="0"/>
              <a:t>Sends in the tanks…</a:t>
            </a:r>
          </a:p>
          <a:p>
            <a:pPr lvl="2"/>
            <a:r>
              <a:rPr lang="en-US" dirty="0" smtClean="0"/>
              <a:t>Kills several hundred</a:t>
            </a:r>
          </a:p>
          <a:p>
            <a:pPr lvl="2"/>
            <a:r>
              <a:rPr lang="en-US" dirty="0" smtClean="0"/>
              <a:t>This slows progress towards relations as it was </a:t>
            </a:r>
            <a:r>
              <a:rPr lang="en-US" dirty="0" err="1" smtClean="0"/>
              <a:t>condemed</a:t>
            </a:r>
            <a:r>
              <a:rPr lang="en-US" dirty="0" smtClean="0"/>
              <a:t> worldwide</a:t>
            </a:r>
            <a:endParaRPr lang="en-US" dirty="0"/>
          </a:p>
        </p:txBody>
      </p:sp>
      <p:pic>
        <p:nvPicPr>
          <p:cNvPr id="3074" name="Picture 2" descr="http://law2.umkc.edu/faculty/projects/ftrials/noriegatim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990600"/>
            <a:ext cx="2362200" cy="3112199"/>
          </a:xfrm>
          <a:prstGeom prst="rect">
            <a:avLst/>
          </a:prstGeom>
          <a:noFill/>
        </p:spPr>
      </p:pic>
      <p:pic>
        <p:nvPicPr>
          <p:cNvPr id="3078" name="Picture 6" descr="http://2.bp.blogspot.com/-cXCZ-kfE79o/U4-SKnZYQkI/AAAAAAAAHD4/QUJAX6CM1Uo/s1600/1+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4343400"/>
            <a:ext cx="2823331" cy="1915161"/>
          </a:xfrm>
          <a:prstGeom prst="rect">
            <a:avLst/>
          </a:prstGeom>
          <a:noFill/>
        </p:spPr>
      </p:pic>
      <p:pic>
        <p:nvPicPr>
          <p:cNvPr id="3076" name="Picture 4" descr="http://i.telegraph.co.uk/multimedia/archive/01651/tiananmen_1651097c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769</TotalTime>
  <Words>1330</Words>
  <Application>Microsoft Office PowerPoint</Application>
  <PresentationFormat>On-screen Show (4:3)</PresentationFormat>
  <Paragraphs>215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Constantia</vt:lpstr>
      <vt:lpstr>Wingdings 2</vt:lpstr>
      <vt:lpstr>Flow</vt:lpstr>
      <vt:lpstr>New Challenges: the 1980’s </vt:lpstr>
      <vt:lpstr>Warm-Up:  Spiral Review-</vt:lpstr>
      <vt:lpstr>The Reagan Revolution</vt:lpstr>
      <vt:lpstr>“Reaganomics”</vt:lpstr>
      <vt:lpstr>Ronny’s Foreign Policy</vt:lpstr>
      <vt:lpstr>Reagan / Bush Redux</vt:lpstr>
      <vt:lpstr>It’s Georgey’s Turn!!!</vt:lpstr>
      <vt:lpstr>New World Order</vt:lpstr>
      <vt:lpstr>A New Foreign Policy</vt:lpstr>
      <vt:lpstr>Problems in the Persian Gulf</vt:lpstr>
      <vt:lpstr>Domestic Issues</vt:lpstr>
      <vt:lpstr>Essential Question: Exit Ticket-</vt:lpstr>
    </vt:vector>
  </TitlesOfParts>
  <Company>Charlotte Mecklenburg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Challenges: the 1980’s</dc:title>
  <dc:creator>kristopher.wazaney</dc:creator>
  <cp:lastModifiedBy>Wazaney, Kristopher J.</cp:lastModifiedBy>
  <cp:revision>71</cp:revision>
  <dcterms:created xsi:type="dcterms:W3CDTF">2015-05-04T18:45:44Z</dcterms:created>
  <dcterms:modified xsi:type="dcterms:W3CDTF">2016-05-09T17:08:29Z</dcterms:modified>
</cp:coreProperties>
</file>