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8" r:id="rId2"/>
    <p:sldId id="279" r:id="rId3"/>
    <p:sldId id="280" r:id="rId4"/>
    <p:sldId id="281" r:id="rId5"/>
    <p:sldId id="282" r:id="rId6"/>
    <p:sldId id="278" r:id="rId7"/>
    <p:sldId id="259" r:id="rId8"/>
    <p:sldId id="256" r:id="rId9"/>
    <p:sldId id="267" r:id="rId10"/>
    <p:sldId id="257" r:id="rId11"/>
    <p:sldId id="260" r:id="rId12"/>
    <p:sldId id="269" r:id="rId13"/>
    <p:sldId id="261" r:id="rId14"/>
    <p:sldId id="270" r:id="rId15"/>
    <p:sldId id="271" r:id="rId16"/>
    <p:sldId id="272" r:id="rId17"/>
    <p:sldId id="273" r:id="rId18"/>
    <p:sldId id="274" r:id="rId19"/>
    <p:sldId id="276" r:id="rId20"/>
    <p:sldId id="275"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15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2" name="Freeform 11"/>
          <p:cNvSpPr/>
          <p:nvPr/>
        </p:nvSpPr>
        <p:spPr>
          <a:xfrm>
            <a:off x="-11907" y="1"/>
            <a:ext cx="8762858"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8"/>
            <a:ext cx="8496943"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1"/>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668401" y="662656"/>
            <a:ext cx="7316390" cy="2766528"/>
          </a:xfrm>
        </p:spPr>
        <p:txBody>
          <a:bodyPr anchor="b">
            <a:normAutofit/>
          </a:bodyPr>
          <a:lstStyle>
            <a:lvl1pPr algn="r">
              <a:defRPr sz="6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737297" y="3505210"/>
            <a:ext cx="7316390" cy="550333"/>
          </a:xfrm>
        </p:spPr>
        <p:txBody>
          <a:bodyPr anchor="t">
            <a:noAutofit/>
          </a:bodyPr>
          <a:lstStyle>
            <a:lvl1pPr marL="0" indent="0" algn="r">
              <a:buNone/>
              <a:defRPr sz="210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711406" y="4578463"/>
            <a:ext cx="4607740" cy="1163112"/>
          </a:xfrm>
        </p:spPr>
        <p:txBody>
          <a:bodyPr/>
          <a:lstStyle>
            <a:lvl1pPr algn="ctr">
              <a:defRPr sz="4050">
                <a:solidFill>
                  <a:schemeClr val="accent1">
                    <a:lumMod val="50000"/>
                  </a:schemeClr>
                </a:solidFill>
              </a:defRPr>
            </a:lvl1pPr>
          </a:lstStyle>
          <a:p>
            <a:fld id="{F7AFFB9B-9FB8-469E-96F9-4D32314110B6}" type="datetimeFigureOut">
              <a:rPr lang="en-US" dirty="0"/>
              <a:t>5/17/2016</a:t>
            </a:fld>
            <a:endParaRPr lang="en-US" dirty="0"/>
          </a:p>
        </p:txBody>
      </p:sp>
      <p:sp>
        <p:nvSpPr>
          <p:cNvPr id="5" name="Footer Placeholder 4"/>
          <p:cNvSpPr>
            <a:spLocks noGrp="1"/>
          </p:cNvSpPr>
          <p:nvPr>
            <p:ph type="ftr" sz="quarter" idx="11"/>
          </p:nvPr>
        </p:nvSpPr>
        <p:spPr>
          <a:xfrm rot="21420000">
            <a:off x="-4170" y="4883024"/>
            <a:ext cx="3035429" cy="1195538"/>
          </a:xfrm>
        </p:spPr>
        <p:txBody>
          <a:bodyPr vert="horz" lIns="91440" tIns="45720" rIns="91440" bIns="45720" rtlCol="0" anchor="ctr"/>
          <a:lstStyle>
            <a:lvl1pPr algn="r">
              <a:defRPr lang="en-US" sz="4050" dirty="0"/>
            </a:lvl1pPr>
          </a:lstStyle>
          <a:p>
            <a:endParaRPr lang="en-US" dirty="0"/>
          </a:p>
        </p:txBody>
      </p:sp>
      <p:sp>
        <p:nvSpPr>
          <p:cNvPr id="6" name="Slide Number Placeholder 5"/>
          <p:cNvSpPr>
            <a:spLocks noGrp="1"/>
          </p:cNvSpPr>
          <p:nvPr>
            <p:ph type="sldNum" sz="quarter" idx="12"/>
          </p:nvPr>
        </p:nvSpPr>
        <p:spPr>
          <a:xfrm rot="21420000">
            <a:off x="7388818" y="3832648"/>
            <a:ext cx="680390" cy="498470"/>
          </a:xfrm>
        </p:spPr>
        <p:txBody>
          <a:bodyPr/>
          <a:lstStyle>
            <a:lvl1pPr>
              <a:defRPr sz="18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3166039"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5/17/2016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5/17/2016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050">
                <a:solidFill>
                  <a:schemeClr val="tx1">
                    <a:lumMod val="50000"/>
                    <a:lumOff val="5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5/17/2016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514351" y="89262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854812" y="292282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5/17/2016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5/17/2016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176999" y="4389286"/>
            <a:ext cx="2482596" cy="985300"/>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5/17/2016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5/17/2016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5/17/2016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5/17/2016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4050"/>
            </a:lvl1pPr>
          </a:lstStyle>
          <a:p>
            <a:r>
              <a:rPr lang="en-US"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5/17/2016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5/17/2016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8767" y="2063396"/>
            <a:ext cx="3642119" cy="679994"/>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644" y="2063396"/>
            <a:ext cx="3648368" cy="679994"/>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5/17/2016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5/17/2016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5/17/2016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27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5/17/2016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685800"/>
            <a:ext cx="4758977" cy="2023252"/>
          </a:xfrm>
        </p:spPr>
        <p:txBody>
          <a:bodyPr anchor="b">
            <a:normAutofit/>
          </a:bodyPr>
          <a:lstStyle>
            <a:lvl1pPr algn="ctr">
              <a:defRPr sz="27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611771" y="1"/>
            <a:ext cx="2698610" cy="5071533"/>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14351" y="2709053"/>
            <a:ext cx="4758976" cy="2362481"/>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5/17/2016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400" cap="all" baseline="0">
                <a:solidFill>
                  <a:schemeClr val="accent1">
                    <a:lumMod val="50000"/>
                  </a:schemeClr>
                </a:solidFill>
              </a:defRPr>
            </a:lvl1pPr>
          </a:lstStyle>
          <a:p>
            <a:fld id="{C35BB1C6-BF8F-4481-8AB2-603A1C8A906A}" type="datetimeFigureOut">
              <a:rPr lang="en-US" dirty="0"/>
              <a:t>5/17/2016</a:t>
            </a:fld>
            <a:endParaRPr lang="en-US" dirty="0"/>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4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4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685800" rtl="0" eaLnBrk="1" latinLnBrk="0" hangingPunct="1">
        <a:lnSpc>
          <a:spcPct val="90000"/>
        </a:lnSpc>
        <a:spcBef>
          <a:spcPct val="0"/>
        </a:spcBef>
        <a:buNone/>
        <a:defRPr sz="4050" kern="1200" cap="all" baseline="0">
          <a:solidFill>
            <a:schemeClr val="accent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60000"/>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Y7Ob7EkPJEQ"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youtube.com/watch?v=Nxp9VlguycA"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watch?v=SUXWAEX2jlg" TargetMode="External"/><Relationship Id="rId3" Type="http://schemas.openxmlformats.org/officeDocument/2006/relationships/hyperlink" Target="http://www.imdb.com/name/nm0657333/?ref_=tt_ov_wr" TargetMode="External"/><Relationship Id="rId7" Type="http://schemas.openxmlformats.org/officeDocument/2006/relationships/hyperlink" Target="http://www.imdb.com/name/nm0000307/?ref_=tt_ov_st" TargetMode="External"/><Relationship Id="rId2" Type="http://schemas.openxmlformats.org/officeDocument/2006/relationships/hyperlink" Target="http://www.imdb.com/name/nm0000399/?ref_=tt_ov_dr" TargetMode="External"/><Relationship Id="rId1" Type="http://schemas.openxmlformats.org/officeDocument/2006/relationships/slideLayout" Target="../slideLayouts/slideLayout4.xml"/><Relationship Id="rId6" Type="http://schemas.openxmlformats.org/officeDocument/2006/relationships/hyperlink" Target="http://www.imdb.com/name/nm0001570/?ref_=tt_ov_st" TargetMode="External"/><Relationship Id="rId5" Type="http://schemas.openxmlformats.org/officeDocument/2006/relationships/hyperlink" Target="http://www.imdb.com/name/nm0000093/?ref_=tt_ov_st" TargetMode="External"/><Relationship Id="rId4" Type="http://schemas.openxmlformats.org/officeDocument/2006/relationships/hyperlink" Target="http://www.imdb.com/name/nm0880243/?ref_=tt_ov_wr" TargetMode="External"/><Relationship Id="rId9"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LAr6oAKieHk"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1lyu1KKwC74"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s://www.youtube.com/watch?v=D1UY7eDRXrs"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CYFma2IDwak"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QtNt9OJZ9Mc"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Top </a:t>
            </a:r>
            <a:r>
              <a:rPr lang="en-US" dirty="0">
                <a:solidFill>
                  <a:schemeClr val="tx1"/>
                </a:solidFill>
              </a:rPr>
              <a:t>20</a:t>
            </a:r>
            <a:r>
              <a:rPr lang="en-US" dirty="0">
                <a:solidFill>
                  <a:srgbClr val="C00000"/>
                </a:solidFill>
              </a:rPr>
              <a:t>: </a:t>
            </a:r>
            <a:r>
              <a:rPr lang="en-US" dirty="0" smtClean="0">
                <a:solidFill>
                  <a:srgbClr val="C00000"/>
                </a:solidFill>
              </a:rPr>
              <a:t/>
            </a:r>
            <a:br>
              <a:rPr lang="en-US" dirty="0" smtClean="0">
                <a:solidFill>
                  <a:srgbClr val="C00000"/>
                </a:solidFill>
              </a:rPr>
            </a:br>
            <a:r>
              <a:rPr lang="en-US" dirty="0" smtClean="0">
                <a:solidFill>
                  <a:srgbClr val="C00000"/>
                </a:solidFill>
              </a:rPr>
              <a:t>Pop-</a:t>
            </a:r>
            <a:r>
              <a:rPr lang="en-US" dirty="0" err="1" smtClean="0">
                <a:solidFill>
                  <a:schemeClr val="tx1"/>
                </a:solidFill>
              </a:rPr>
              <a:t>Culture</a:t>
            </a:r>
            <a:r>
              <a:rPr lang="en-US" dirty="0" err="1" smtClean="0">
                <a:solidFill>
                  <a:srgbClr val="C00000"/>
                </a:solidFill>
              </a:rPr>
              <a:t>Lists</a:t>
            </a:r>
            <a:endParaRPr lang="en-US" dirty="0">
              <a:solidFill>
                <a:srgbClr val="C00000"/>
              </a:solidFill>
            </a:endParaRPr>
          </a:p>
        </p:txBody>
      </p:sp>
      <p:sp>
        <p:nvSpPr>
          <p:cNvPr id="5" name="Subtitle 4"/>
          <p:cNvSpPr>
            <a:spLocks noGrp="1"/>
          </p:cNvSpPr>
          <p:nvPr>
            <p:ph type="subTitle" idx="1"/>
          </p:nvPr>
        </p:nvSpPr>
        <p:spPr/>
        <p:txBody>
          <a:bodyPr/>
          <a:lstStyle/>
          <a:p>
            <a:r>
              <a:rPr lang="en-US" dirty="0" smtClean="0"/>
              <a:t>1990’s Edition</a:t>
            </a:r>
            <a:endParaRPr lang="en-US" dirty="0"/>
          </a:p>
        </p:txBody>
      </p:sp>
    </p:spTree>
    <p:extLst>
      <p:ext uri="{BB962C8B-B14F-4D97-AF65-F5344CB8AC3E}">
        <p14:creationId xmlns:p14="http://schemas.microsoft.com/office/powerpoint/2010/main" val="1736598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Top </a:t>
            </a:r>
            <a:r>
              <a:rPr lang="en-US" dirty="0">
                <a:solidFill>
                  <a:schemeClr val="tx1"/>
                </a:solidFill>
              </a:rPr>
              <a:t>20</a:t>
            </a:r>
            <a:r>
              <a:rPr lang="en-US" dirty="0">
                <a:solidFill>
                  <a:srgbClr val="C00000"/>
                </a:solidFill>
              </a:rPr>
              <a:t>: </a:t>
            </a:r>
            <a:r>
              <a:rPr lang="en-US" dirty="0" smtClean="0">
                <a:solidFill>
                  <a:srgbClr val="C00000"/>
                </a:solidFill>
              </a:rPr>
              <a:t/>
            </a:r>
            <a:br>
              <a:rPr lang="en-US" dirty="0" smtClean="0">
                <a:solidFill>
                  <a:srgbClr val="C00000"/>
                </a:solidFill>
              </a:rPr>
            </a:br>
            <a:r>
              <a:rPr lang="en-US" dirty="0" err="1" smtClean="0">
                <a:solidFill>
                  <a:schemeClr val="tx1"/>
                </a:solidFill>
              </a:rPr>
              <a:t>Coolest</a:t>
            </a:r>
            <a:r>
              <a:rPr lang="en-US" dirty="0" err="1" smtClean="0">
                <a:solidFill>
                  <a:srgbClr val="C00000"/>
                </a:solidFill>
              </a:rPr>
              <a:t>Cars</a:t>
            </a:r>
            <a:endParaRPr lang="en-US" dirty="0">
              <a:solidFill>
                <a:srgbClr val="C00000"/>
              </a:solidFill>
            </a:endParaRPr>
          </a:p>
        </p:txBody>
      </p:sp>
      <p:sp>
        <p:nvSpPr>
          <p:cNvPr id="5" name="Subtitle 4"/>
          <p:cNvSpPr>
            <a:spLocks noGrp="1"/>
          </p:cNvSpPr>
          <p:nvPr>
            <p:ph type="subTitle" idx="1"/>
          </p:nvPr>
        </p:nvSpPr>
        <p:spPr/>
        <p:txBody>
          <a:bodyPr/>
          <a:lstStyle/>
          <a:p>
            <a:r>
              <a:rPr lang="en-US" dirty="0" smtClean="0"/>
              <a:t>1990’s Edition</a:t>
            </a:r>
            <a:endParaRPr lang="en-US" dirty="0"/>
          </a:p>
        </p:txBody>
      </p:sp>
    </p:spTree>
    <p:extLst>
      <p:ext uri="{BB962C8B-B14F-4D97-AF65-F5344CB8AC3E}">
        <p14:creationId xmlns:p14="http://schemas.microsoft.com/office/powerpoint/2010/main" val="1363460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5321" y="5598482"/>
            <a:ext cx="7797662" cy="868605"/>
          </a:xfrm>
        </p:spPr>
        <p:txBody>
          <a:bodyPr/>
          <a:lstStyle/>
          <a:p>
            <a:r>
              <a:rPr lang="en-US" dirty="0" smtClean="0">
                <a:solidFill>
                  <a:schemeClr val="bg1"/>
                </a:solidFill>
              </a:rPr>
              <a:t>3.) Acura NSX (1992)</a:t>
            </a:r>
            <a:endParaRPr lang="en-US" dirty="0">
              <a:solidFill>
                <a:schemeClr val="bg1"/>
              </a:solidFill>
            </a:endParaRPr>
          </a:p>
        </p:txBody>
      </p:sp>
      <p:sp>
        <p:nvSpPr>
          <p:cNvPr id="5" name="Content Placeholder 4"/>
          <p:cNvSpPr>
            <a:spLocks noGrp="1"/>
          </p:cNvSpPr>
          <p:nvPr>
            <p:ph sz="quarter" idx="13"/>
          </p:nvPr>
        </p:nvSpPr>
        <p:spPr>
          <a:xfrm>
            <a:off x="174172" y="373339"/>
            <a:ext cx="3885859" cy="5225143"/>
          </a:xfrm>
        </p:spPr>
        <p:txBody>
          <a:bodyPr>
            <a:normAutofit/>
          </a:bodyPr>
          <a:lstStyle/>
          <a:p>
            <a:r>
              <a:rPr lang="en-US" sz="1800" dirty="0" smtClean="0"/>
              <a:t>As </a:t>
            </a:r>
            <a:r>
              <a:rPr lang="en-US" sz="1800" dirty="0"/>
              <a:t>with the McLaren F1, you sort of start running out of amazing things to say about the Acura NSX. With its straight edge, we-have-really-good-computers-now styling and </a:t>
            </a:r>
            <a:r>
              <a:rPr lang="en-US" sz="1800" dirty="0" err="1"/>
              <a:t>Senna</a:t>
            </a:r>
            <a:r>
              <a:rPr lang="en-US" sz="1800" dirty="0"/>
              <a:t>-tuned handling it's already a beast. It's the dream car of the era and, because it wore a Honda badge in Japan, it seemed almost attainable. The best thing we can say about it? When Gordon Murray drove the car he knew he wanted to build a car with the same spirit and so he designed the F1 around similar principles.</a:t>
            </a:r>
          </a:p>
        </p:txBody>
      </p:sp>
      <p:pic>
        <p:nvPicPr>
          <p:cNvPr id="3074" name="Picture 2" descr="The Ten Most Bitchin' Cars Of The '90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0031" y="1531620"/>
            <a:ext cx="4543425" cy="2978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986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Top </a:t>
            </a:r>
            <a:r>
              <a:rPr lang="en-US" dirty="0">
                <a:solidFill>
                  <a:schemeClr val="tx1"/>
                </a:solidFill>
              </a:rPr>
              <a:t>20</a:t>
            </a:r>
            <a:r>
              <a:rPr lang="en-US" dirty="0">
                <a:solidFill>
                  <a:srgbClr val="C00000"/>
                </a:solidFill>
              </a:rPr>
              <a:t>: </a:t>
            </a:r>
            <a:r>
              <a:rPr lang="en-US" dirty="0" smtClean="0">
                <a:solidFill>
                  <a:srgbClr val="C00000"/>
                </a:solidFill>
              </a:rPr>
              <a:t/>
            </a:r>
            <a:br>
              <a:rPr lang="en-US" dirty="0" smtClean="0">
                <a:solidFill>
                  <a:srgbClr val="C00000"/>
                </a:solidFill>
              </a:rPr>
            </a:br>
            <a:r>
              <a:rPr lang="en-US" dirty="0" err="1" smtClean="0">
                <a:solidFill>
                  <a:schemeClr val="tx1"/>
                </a:solidFill>
              </a:rPr>
              <a:t>Coolest</a:t>
            </a:r>
            <a:r>
              <a:rPr lang="en-US" dirty="0" err="1" smtClean="0">
                <a:solidFill>
                  <a:srgbClr val="C00000"/>
                </a:solidFill>
              </a:rPr>
              <a:t>Bands</a:t>
            </a:r>
            <a:endParaRPr lang="en-US" dirty="0">
              <a:solidFill>
                <a:srgbClr val="C00000"/>
              </a:solidFill>
            </a:endParaRPr>
          </a:p>
        </p:txBody>
      </p:sp>
      <p:sp>
        <p:nvSpPr>
          <p:cNvPr id="5" name="Subtitle 4"/>
          <p:cNvSpPr>
            <a:spLocks noGrp="1"/>
          </p:cNvSpPr>
          <p:nvPr>
            <p:ph type="subTitle" idx="1"/>
          </p:nvPr>
        </p:nvSpPr>
        <p:spPr/>
        <p:txBody>
          <a:bodyPr/>
          <a:lstStyle/>
          <a:p>
            <a:r>
              <a:rPr lang="en-US" dirty="0" smtClean="0"/>
              <a:t>1990’s Edition</a:t>
            </a:r>
            <a:endParaRPr lang="en-US" dirty="0"/>
          </a:p>
        </p:txBody>
      </p:sp>
    </p:spTree>
    <p:extLst>
      <p:ext uri="{BB962C8B-B14F-4D97-AF65-F5344CB8AC3E}">
        <p14:creationId xmlns:p14="http://schemas.microsoft.com/office/powerpoint/2010/main" val="2612349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2054" y="5609367"/>
            <a:ext cx="7797662" cy="868605"/>
          </a:xfrm>
        </p:spPr>
        <p:txBody>
          <a:bodyPr/>
          <a:lstStyle/>
          <a:p>
            <a:r>
              <a:rPr lang="en-US" dirty="0" smtClean="0">
                <a:solidFill>
                  <a:schemeClr val="bg1"/>
                </a:solidFill>
              </a:rPr>
              <a:t>2.) Dave Matthews Band</a:t>
            </a:r>
            <a:endParaRPr lang="en-US" dirty="0">
              <a:solidFill>
                <a:schemeClr val="bg1"/>
              </a:solidFill>
            </a:endParaRPr>
          </a:p>
        </p:txBody>
      </p:sp>
      <p:sp>
        <p:nvSpPr>
          <p:cNvPr id="5" name="Content Placeholder 4"/>
          <p:cNvSpPr>
            <a:spLocks noGrp="1"/>
          </p:cNvSpPr>
          <p:nvPr>
            <p:ph sz="quarter" idx="13"/>
          </p:nvPr>
        </p:nvSpPr>
        <p:spPr>
          <a:xfrm>
            <a:off x="130629" y="174171"/>
            <a:ext cx="3995057" cy="5435196"/>
          </a:xfrm>
        </p:spPr>
        <p:txBody>
          <a:bodyPr>
            <a:noAutofit/>
          </a:bodyPr>
          <a:lstStyle/>
          <a:p>
            <a:r>
              <a:rPr lang="en-US" sz="1050" b="1" dirty="0">
                <a:latin typeface="Times New Roman" panose="02020603050405020304" pitchFamily="18" charset="0"/>
                <a:cs typeface="Times New Roman" panose="02020603050405020304" pitchFamily="18" charset="0"/>
              </a:rPr>
              <a:t>Dave Matthews Band </a:t>
            </a:r>
            <a:r>
              <a:rPr lang="en-US" sz="1050" dirty="0">
                <a:latin typeface="Times New Roman" panose="02020603050405020304" pitchFamily="18" charset="0"/>
                <a:cs typeface="Times New Roman" panose="02020603050405020304" pitchFamily="18" charset="0"/>
              </a:rPr>
              <a:t>(often abbreviated to DMB) is an American rock band that was formed in Charlottesville, Virginia in 1991. The founding members were singer-songwriter and guitarist Dave Matthews, bassist Stefan </a:t>
            </a:r>
            <a:r>
              <a:rPr lang="en-US" sz="1050" dirty="0" err="1">
                <a:latin typeface="Times New Roman" panose="02020603050405020304" pitchFamily="18" charset="0"/>
                <a:cs typeface="Times New Roman" panose="02020603050405020304" pitchFamily="18" charset="0"/>
              </a:rPr>
              <a:t>Lessard</a:t>
            </a:r>
            <a:r>
              <a:rPr lang="en-US" sz="1050" dirty="0">
                <a:latin typeface="Times New Roman" panose="02020603050405020304" pitchFamily="18" charset="0"/>
                <a:cs typeface="Times New Roman" panose="02020603050405020304" pitchFamily="18" charset="0"/>
              </a:rPr>
              <a:t>, drummer/backing vocalist Carter </a:t>
            </a:r>
            <a:r>
              <a:rPr lang="en-US" sz="1050" dirty="0" err="1">
                <a:latin typeface="Times New Roman" panose="02020603050405020304" pitchFamily="18" charset="0"/>
                <a:cs typeface="Times New Roman" panose="02020603050405020304" pitchFamily="18" charset="0"/>
              </a:rPr>
              <a:t>Beauford</a:t>
            </a:r>
            <a:r>
              <a:rPr lang="en-US" sz="1050" dirty="0">
                <a:latin typeface="Times New Roman" panose="02020603050405020304" pitchFamily="18" charset="0"/>
                <a:cs typeface="Times New Roman" panose="02020603050405020304" pitchFamily="18" charset="0"/>
              </a:rPr>
              <a:t> and saxophonist </a:t>
            </a:r>
            <a:r>
              <a:rPr lang="en-US" sz="1050" dirty="0" err="1">
                <a:latin typeface="Times New Roman" panose="02020603050405020304" pitchFamily="18" charset="0"/>
                <a:cs typeface="Times New Roman" panose="02020603050405020304" pitchFamily="18" charset="0"/>
              </a:rPr>
              <a:t>LeRoi</a:t>
            </a:r>
            <a:r>
              <a:rPr lang="en-US" sz="1050" dirty="0">
                <a:latin typeface="Times New Roman" panose="02020603050405020304" pitchFamily="18" charset="0"/>
                <a:cs typeface="Times New Roman" panose="02020603050405020304" pitchFamily="18" charset="0"/>
              </a:rPr>
              <a:t> Moore. Boyd Tinsley was added to the band as a violinist soon after the band was formed. Moore died suddenly in August 2008 due to complications from injuries sustained in an ATV accident. Grammy Award-winner Jeff Coffin[4] of </a:t>
            </a:r>
            <a:r>
              <a:rPr lang="en-US" sz="1050" dirty="0" err="1">
                <a:latin typeface="Times New Roman" panose="02020603050405020304" pitchFamily="18" charset="0"/>
                <a:cs typeface="Times New Roman" panose="02020603050405020304" pitchFamily="18" charset="0"/>
              </a:rPr>
              <a:t>Béla</a:t>
            </a:r>
            <a:r>
              <a:rPr lang="en-US" sz="1050" dirty="0">
                <a:latin typeface="Times New Roman" panose="02020603050405020304" pitchFamily="18" charset="0"/>
                <a:cs typeface="Times New Roman" panose="02020603050405020304" pitchFamily="18" charset="0"/>
              </a:rPr>
              <a:t> Fleck and the </a:t>
            </a:r>
            <a:r>
              <a:rPr lang="en-US" sz="1050" dirty="0" err="1">
                <a:latin typeface="Times New Roman" panose="02020603050405020304" pitchFamily="18" charset="0"/>
                <a:cs typeface="Times New Roman" panose="02020603050405020304" pitchFamily="18" charset="0"/>
              </a:rPr>
              <a:t>Flecktones</a:t>
            </a:r>
            <a:r>
              <a:rPr lang="en-US" sz="1050" dirty="0">
                <a:latin typeface="Times New Roman" panose="02020603050405020304" pitchFamily="18" charset="0"/>
                <a:cs typeface="Times New Roman" panose="02020603050405020304" pitchFamily="18" charset="0"/>
              </a:rPr>
              <a:t> has since filled Moore's spot as the band's saxophonist. Rashawn Ross and Tim Reynolds have also become full-time touring members of the band. The band's 2009 album Big Whiskey and the </a:t>
            </a:r>
            <a:r>
              <a:rPr lang="en-US" sz="1050" dirty="0" err="1">
                <a:latin typeface="Times New Roman" panose="02020603050405020304" pitchFamily="18" charset="0"/>
                <a:cs typeface="Times New Roman" panose="02020603050405020304" pitchFamily="18" charset="0"/>
              </a:rPr>
              <a:t>GrooGrux</a:t>
            </a:r>
            <a:r>
              <a:rPr lang="en-US" sz="1050" dirty="0">
                <a:latin typeface="Times New Roman" panose="02020603050405020304" pitchFamily="18" charset="0"/>
                <a:cs typeface="Times New Roman" panose="02020603050405020304" pitchFamily="18" charset="0"/>
              </a:rPr>
              <a:t> King (the first album since Moore's death) debuted at number one on the Billboard 200, earning the band their fifth consecutive number-one debut. Their most recent album, Away from the World, released in 2012, debuted at number one on the Billboard chart — making them the only group to have six consecutive studio albums debut in the top spot.[5] As of 2010, the Dave Matthews Band has sold over 30 million records worldwide.[6]</a:t>
            </a:r>
          </a:p>
        </p:txBody>
      </p:sp>
      <p:pic>
        <p:nvPicPr>
          <p:cNvPr id="4098" name="Picture 2" descr="http://social.rollins.edu/wpsites/writingaboutarts/files/2013/09/dave-matthews-band-pic.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1209" y="1262744"/>
            <a:ext cx="4480168" cy="3377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640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Top </a:t>
            </a:r>
            <a:r>
              <a:rPr lang="en-US" dirty="0">
                <a:solidFill>
                  <a:schemeClr val="tx1"/>
                </a:solidFill>
              </a:rPr>
              <a:t>20</a:t>
            </a:r>
            <a:r>
              <a:rPr lang="en-US" dirty="0">
                <a:solidFill>
                  <a:srgbClr val="C00000"/>
                </a:solidFill>
              </a:rPr>
              <a:t>: </a:t>
            </a:r>
            <a:r>
              <a:rPr lang="en-US" dirty="0" smtClean="0">
                <a:solidFill>
                  <a:srgbClr val="C00000"/>
                </a:solidFill>
              </a:rPr>
              <a:t/>
            </a:r>
            <a:br>
              <a:rPr lang="en-US" dirty="0" smtClean="0">
                <a:solidFill>
                  <a:srgbClr val="C00000"/>
                </a:solidFill>
              </a:rPr>
            </a:br>
            <a:r>
              <a:rPr lang="en-US" dirty="0" err="1" smtClean="0">
                <a:solidFill>
                  <a:schemeClr val="tx1"/>
                </a:solidFill>
              </a:rPr>
              <a:t>Coolest</a:t>
            </a:r>
            <a:r>
              <a:rPr lang="en-US" dirty="0" err="1" smtClean="0">
                <a:solidFill>
                  <a:srgbClr val="C00000"/>
                </a:solidFill>
              </a:rPr>
              <a:t>Movies</a:t>
            </a:r>
            <a:endParaRPr lang="en-US" dirty="0">
              <a:solidFill>
                <a:srgbClr val="C00000"/>
              </a:solidFill>
            </a:endParaRPr>
          </a:p>
        </p:txBody>
      </p:sp>
      <p:sp>
        <p:nvSpPr>
          <p:cNvPr id="5" name="Subtitle 4"/>
          <p:cNvSpPr>
            <a:spLocks noGrp="1"/>
          </p:cNvSpPr>
          <p:nvPr>
            <p:ph type="subTitle" idx="1"/>
          </p:nvPr>
        </p:nvSpPr>
        <p:spPr/>
        <p:txBody>
          <a:bodyPr/>
          <a:lstStyle/>
          <a:p>
            <a:r>
              <a:rPr lang="en-US" dirty="0" smtClean="0"/>
              <a:t>1990’s Edition</a:t>
            </a:r>
            <a:endParaRPr lang="en-US" dirty="0"/>
          </a:p>
        </p:txBody>
      </p:sp>
    </p:spTree>
    <p:extLst>
      <p:ext uri="{BB962C8B-B14F-4D97-AF65-F5344CB8AC3E}">
        <p14:creationId xmlns:p14="http://schemas.microsoft.com/office/powerpoint/2010/main" val="2586183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9836" y="5583968"/>
            <a:ext cx="7797662" cy="868605"/>
          </a:xfrm>
        </p:spPr>
        <p:txBody>
          <a:bodyPr/>
          <a:lstStyle/>
          <a:p>
            <a:r>
              <a:rPr lang="en-US" dirty="0">
                <a:solidFill>
                  <a:schemeClr val="bg1"/>
                </a:solidFill>
              </a:rPr>
              <a:t>1</a:t>
            </a:r>
            <a:r>
              <a:rPr lang="en-US" dirty="0" smtClean="0">
                <a:solidFill>
                  <a:schemeClr val="bg1"/>
                </a:solidFill>
              </a:rPr>
              <a:t>.) Fight Club (1999)</a:t>
            </a:r>
            <a:endParaRPr lang="en-US" dirty="0">
              <a:solidFill>
                <a:schemeClr val="bg1"/>
              </a:solidFill>
            </a:endParaRPr>
          </a:p>
        </p:txBody>
      </p:sp>
      <p:sp>
        <p:nvSpPr>
          <p:cNvPr id="5" name="Content Placeholder 4"/>
          <p:cNvSpPr>
            <a:spLocks noGrp="1"/>
          </p:cNvSpPr>
          <p:nvPr>
            <p:ph sz="quarter" idx="13"/>
          </p:nvPr>
        </p:nvSpPr>
        <p:spPr>
          <a:xfrm>
            <a:off x="159657" y="722172"/>
            <a:ext cx="4956627" cy="4128913"/>
          </a:xfrm>
        </p:spPr>
        <p:txBody>
          <a:bodyPr>
            <a:normAutofit/>
          </a:bodyPr>
          <a:lstStyle/>
          <a:p>
            <a:r>
              <a:rPr lang="en-US" sz="2100" dirty="0"/>
              <a:t>An insomniac office worker looking for a way to change his life crosses paths with a devil-may-care soap maker and they form an underground fight club that evolves into something much, much more...</a:t>
            </a:r>
          </a:p>
          <a:p>
            <a:r>
              <a:rPr lang="en-US" dirty="0"/>
              <a:t>Director</a:t>
            </a:r>
            <a:r>
              <a:rPr lang="en-US" dirty="0" smtClean="0"/>
              <a:t>:</a:t>
            </a:r>
            <a:r>
              <a:rPr lang="en-US" dirty="0"/>
              <a:t> </a:t>
            </a:r>
            <a:r>
              <a:rPr lang="en-US" dirty="0">
                <a:hlinkClick r:id="rId2"/>
              </a:rPr>
              <a:t>David Fincher</a:t>
            </a:r>
            <a:endParaRPr lang="en-US" dirty="0"/>
          </a:p>
          <a:p>
            <a:r>
              <a:rPr lang="en-US" dirty="0" smtClean="0"/>
              <a:t>Writers: </a:t>
            </a:r>
            <a:r>
              <a:rPr lang="en-US" dirty="0" smtClean="0">
                <a:hlinkClick r:id="rId3"/>
              </a:rPr>
              <a:t>Chuck </a:t>
            </a:r>
            <a:r>
              <a:rPr lang="en-US" dirty="0">
                <a:hlinkClick r:id="rId3"/>
              </a:rPr>
              <a:t>Palahniuk</a:t>
            </a:r>
            <a:r>
              <a:rPr lang="en-US" dirty="0"/>
              <a:t> (novel), </a:t>
            </a:r>
            <a:r>
              <a:rPr lang="en-US" dirty="0">
                <a:hlinkClick r:id="rId4"/>
              </a:rPr>
              <a:t>Jim </a:t>
            </a:r>
            <a:r>
              <a:rPr lang="en-US" dirty="0" err="1">
                <a:hlinkClick r:id="rId4"/>
              </a:rPr>
              <a:t>Uhls</a:t>
            </a:r>
            <a:r>
              <a:rPr lang="en-US" dirty="0"/>
              <a:t> (screenplay)</a:t>
            </a:r>
          </a:p>
          <a:p>
            <a:r>
              <a:rPr lang="en-US" dirty="0" smtClean="0"/>
              <a:t>Stars: </a:t>
            </a:r>
            <a:r>
              <a:rPr lang="en-US" dirty="0" smtClean="0">
                <a:hlinkClick r:id="rId5"/>
              </a:rPr>
              <a:t>Brad </a:t>
            </a:r>
            <a:r>
              <a:rPr lang="en-US" dirty="0">
                <a:hlinkClick r:id="rId5"/>
              </a:rPr>
              <a:t>Pitt</a:t>
            </a:r>
            <a:r>
              <a:rPr lang="en-US" dirty="0"/>
              <a:t>, </a:t>
            </a:r>
            <a:r>
              <a:rPr lang="en-US" dirty="0">
                <a:hlinkClick r:id="rId6"/>
              </a:rPr>
              <a:t>Edward Norton</a:t>
            </a:r>
            <a:r>
              <a:rPr lang="en-US" dirty="0"/>
              <a:t>, </a:t>
            </a:r>
            <a:r>
              <a:rPr lang="en-US" dirty="0">
                <a:hlinkClick r:id="rId7"/>
              </a:rPr>
              <a:t>Helena Bonham Carter</a:t>
            </a:r>
            <a:endParaRPr lang="en-US" dirty="0"/>
          </a:p>
          <a:p>
            <a:endParaRPr lang="en-US" dirty="0"/>
          </a:p>
        </p:txBody>
      </p:sp>
      <p:pic>
        <p:nvPicPr>
          <p:cNvPr id="5122" name="Picture 2" descr="http://i1372.photobucket.com/albums/ag340/themasterpost/Movie%20Posters/fight_club_zpsce1c50ee.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6284" y="196344"/>
            <a:ext cx="3497941" cy="5180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5261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Top </a:t>
            </a:r>
            <a:r>
              <a:rPr lang="en-US" dirty="0">
                <a:solidFill>
                  <a:schemeClr val="tx1"/>
                </a:solidFill>
              </a:rPr>
              <a:t>20</a:t>
            </a:r>
            <a:r>
              <a:rPr lang="en-US" dirty="0">
                <a:solidFill>
                  <a:srgbClr val="C00000"/>
                </a:solidFill>
              </a:rPr>
              <a:t>: </a:t>
            </a:r>
            <a:r>
              <a:rPr lang="en-US" dirty="0" smtClean="0">
                <a:solidFill>
                  <a:srgbClr val="C00000"/>
                </a:solidFill>
              </a:rPr>
              <a:t/>
            </a:r>
            <a:br>
              <a:rPr lang="en-US" dirty="0" smtClean="0">
                <a:solidFill>
                  <a:srgbClr val="C00000"/>
                </a:solidFill>
              </a:rPr>
            </a:br>
            <a:r>
              <a:rPr lang="en-US" dirty="0" err="1" smtClean="0">
                <a:solidFill>
                  <a:schemeClr val="tx1"/>
                </a:solidFill>
              </a:rPr>
              <a:t>Coolest</a:t>
            </a:r>
            <a:r>
              <a:rPr lang="en-US" dirty="0" err="1" smtClean="0">
                <a:solidFill>
                  <a:srgbClr val="C00000"/>
                </a:solidFill>
              </a:rPr>
              <a:t>Athletes</a:t>
            </a:r>
            <a:endParaRPr lang="en-US" dirty="0">
              <a:solidFill>
                <a:srgbClr val="C00000"/>
              </a:solidFill>
            </a:endParaRPr>
          </a:p>
        </p:txBody>
      </p:sp>
      <p:sp>
        <p:nvSpPr>
          <p:cNvPr id="5" name="Subtitle 4"/>
          <p:cNvSpPr>
            <a:spLocks noGrp="1"/>
          </p:cNvSpPr>
          <p:nvPr>
            <p:ph type="subTitle" idx="1"/>
          </p:nvPr>
        </p:nvSpPr>
        <p:spPr/>
        <p:txBody>
          <a:bodyPr/>
          <a:lstStyle/>
          <a:p>
            <a:r>
              <a:rPr lang="en-US" dirty="0" smtClean="0"/>
              <a:t>1990’s Edition</a:t>
            </a:r>
            <a:endParaRPr lang="en-US" dirty="0"/>
          </a:p>
        </p:txBody>
      </p:sp>
    </p:spTree>
    <p:extLst>
      <p:ext uri="{BB962C8B-B14F-4D97-AF65-F5344CB8AC3E}">
        <p14:creationId xmlns:p14="http://schemas.microsoft.com/office/powerpoint/2010/main" val="3145565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4349" y="5598482"/>
            <a:ext cx="7797662" cy="868605"/>
          </a:xfrm>
        </p:spPr>
        <p:txBody>
          <a:bodyPr/>
          <a:lstStyle/>
          <a:p>
            <a:r>
              <a:rPr lang="en-US" dirty="0" smtClean="0">
                <a:solidFill>
                  <a:schemeClr val="bg1"/>
                </a:solidFill>
              </a:rPr>
              <a:t>1.) Michael Jordan (1999)</a:t>
            </a:r>
            <a:endParaRPr lang="en-US" dirty="0">
              <a:solidFill>
                <a:schemeClr val="bg1"/>
              </a:solidFill>
            </a:endParaRPr>
          </a:p>
        </p:txBody>
      </p:sp>
      <p:sp>
        <p:nvSpPr>
          <p:cNvPr id="5" name="Content Placeholder 4"/>
          <p:cNvSpPr>
            <a:spLocks noGrp="1"/>
          </p:cNvSpPr>
          <p:nvPr>
            <p:ph sz="quarter" idx="13"/>
          </p:nvPr>
        </p:nvSpPr>
        <p:spPr>
          <a:xfrm>
            <a:off x="244936" y="151326"/>
            <a:ext cx="8371661" cy="354221"/>
          </a:xfrm>
        </p:spPr>
        <p:txBody>
          <a:bodyPr>
            <a:noAutofit/>
          </a:bodyPr>
          <a:lstStyle/>
          <a:p>
            <a:pPr algn="just"/>
            <a:r>
              <a:rPr lang="en-US" sz="3600" dirty="0">
                <a:solidFill>
                  <a:srgbClr val="C00000"/>
                </a:solidFill>
              </a:rPr>
              <a:t>G</a:t>
            </a:r>
            <a:r>
              <a:rPr lang="en-US" sz="3600" dirty="0"/>
              <a:t>reatest </a:t>
            </a:r>
            <a:r>
              <a:rPr lang="en-US" sz="3600" dirty="0">
                <a:solidFill>
                  <a:srgbClr val="C00000"/>
                </a:solidFill>
              </a:rPr>
              <a:t>o</a:t>
            </a:r>
            <a:r>
              <a:rPr lang="en-US" sz="3600" dirty="0"/>
              <a:t>f </a:t>
            </a:r>
            <a:r>
              <a:rPr lang="en-US" sz="3600" dirty="0">
                <a:solidFill>
                  <a:srgbClr val="C00000"/>
                </a:solidFill>
              </a:rPr>
              <a:t>a</a:t>
            </a:r>
            <a:r>
              <a:rPr lang="en-US" sz="3600" dirty="0"/>
              <a:t>ll </a:t>
            </a:r>
            <a:r>
              <a:rPr lang="en-US" sz="3600" dirty="0">
                <a:solidFill>
                  <a:srgbClr val="C00000"/>
                </a:solidFill>
              </a:rPr>
              <a:t>t</a:t>
            </a:r>
            <a:r>
              <a:rPr lang="en-US" sz="3600" dirty="0"/>
              <a:t>ime, </a:t>
            </a:r>
            <a:r>
              <a:rPr lang="en-US" sz="3600" dirty="0" err="1"/>
              <a:t>nuf</a:t>
            </a:r>
            <a:r>
              <a:rPr lang="en-US" sz="3600" dirty="0"/>
              <a:t> said!!!</a:t>
            </a:r>
          </a:p>
        </p:txBody>
      </p:sp>
      <p:pic>
        <p:nvPicPr>
          <p:cNvPr id="6146" name="Picture 2" descr="http://connectandspreadlove.com/wp-content/uploads/2014/09/michael-jordan-basketball-quotes-wallpaper-for-fre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764" y="957943"/>
            <a:ext cx="8406833" cy="4325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83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Top </a:t>
            </a:r>
            <a:r>
              <a:rPr lang="en-US" dirty="0">
                <a:solidFill>
                  <a:schemeClr val="tx1"/>
                </a:solidFill>
              </a:rPr>
              <a:t>20</a:t>
            </a:r>
            <a:r>
              <a:rPr lang="en-US" dirty="0">
                <a:solidFill>
                  <a:srgbClr val="C00000"/>
                </a:solidFill>
              </a:rPr>
              <a:t>: </a:t>
            </a:r>
            <a:r>
              <a:rPr lang="en-US" dirty="0" smtClean="0">
                <a:solidFill>
                  <a:srgbClr val="C00000"/>
                </a:solidFill>
              </a:rPr>
              <a:t/>
            </a:r>
            <a:br>
              <a:rPr lang="en-US" dirty="0" smtClean="0">
                <a:solidFill>
                  <a:srgbClr val="C00000"/>
                </a:solidFill>
              </a:rPr>
            </a:br>
            <a:r>
              <a:rPr lang="en-US" dirty="0" err="1" smtClean="0">
                <a:solidFill>
                  <a:schemeClr val="tx1"/>
                </a:solidFill>
              </a:rPr>
              <a:t>Coolest</a:t>
            </a:r>
            <a:r>
              <a:rPr lang="en-US" dirty="0" err="1" smtClean="0">
                <a:solidFill>
                  <a:srgbClr val="C00000"/>
                </a:solidFill>
              </a:rPr>
              <a:t>songs</a:t>
            </a:r>
            <a:endParaRPr lang="en-US" dirty="0">
              <a:solidFill>
                <a:srgbClr val="C00000"/>
              </a:solidFill>
            </a:endParaRPr>
          </a:p>
        </p:txBody>
      </p:sp>
      <p:sp>
        <p:nvSpPr>
          <p:cNvPr id="5" name="Subtitle 4"/>
          <p:cNvSpPr>
            <a:spLocks noGrp="1"/>
          </p:cNvSpPr>
          <p:nvPr>
            <p:ph type="subTitle" idx="1"/>
          </p:nvPr>
        </p:nvSpPr>
        <p:spPr/>
        <p:txBody>
          <a:bodyPr/>
          <a:lstStyle/>
          <a:p>
            <a:r>
              <a:rPr lang="en-US" dirty="0" smtClean="0"/>
              <a:t>1990’s Edition</a:t>
            </a:r>
            <a:endParaRPr lang="en-US" dirty="0"/>
          </a:p>
        </p:txBody>
      </p:sp>
    </p:spTree>
    <p:extLst>
      <p:ext uri="{BB962C8B-B14F-4D97-AF65-F5344CB8AC3E}">
        <p14:creationId xmlns:p14="http://schemas.microsoft.com/office/powerpoint/2010/main" val="175352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9836" y="5612997"/>
            <a:ext cx="7797662" cy="868605"/>
          </a:xfrm>
        </p:spPr>
        <p:txBody>
          <a:bodyPr>
            <a:normAutofit/>
          </a:bodyPr>
          <a:lstStyle/>
          <a:p>
            <a:r>
              <a:rPr lang="en-US" sz="3000" dirty="0">
                <a:solidFill>
                  <a:schemeClr val="bg1"/>
                </a:solidFill>
              </a:rPr>
              <a:t>16.) The Verve- Bittersweet Symphony (1997)</a:t>
            </a:r>
          </a:p>
        </p:txBody>
      </p:sp>
      <p:sp>
        <p:nvSpPr>
          <p:cNvPr id="5" name="Content Placeholder 4"/>
          <p:cNvSpPr>
            <a:spLocks noGrp="1"/>
          </p:cNvSpPr>
          <p:nvPr>
            <p:ph sz="quarter" idx="13"/>
          </p:nvPr>
        </p:nvSpPr>
        <p:spPr>
          <a:xfrm>
            <a:off x="1" y="145143"/>
            <a:ext cx="3962400" cy="5312228"/>
          </a:xfrm>
        </p:spPr>
        <p:txBody>
          <a:bodyPr>
            <a:normAutofit/>
          </a:bodyPr>
          <a:lstStyle/>
          <a:p>
            <a:r>
              <a:rPr lang="en-US" sz="1050" dirty="0"/>
              <a:t>"Bitter Sweet Symphony" is a song by English alternative rock band The Verve, and is the lead track on their third studio album, Urban Hymns (1997). It is based on an Andrew </a:t>
            </a:r>
            <a:r>
              <a:rPr lang="en-US" sz="1050" dirty="0" err="1"/>
              <a:t>Loog</a:t>
            </a:r>
            <a:r>
              <a:rPr lang="en-US" sz="1050" dirty="0"/>
              <a:t> Oldham orchestral version of The Rolling Stones' song, "The Last Time" from which it samples a main theme, and involved some legal controversy surrounding a plagiarism charge as a result. "Bitter Sweet Symphony" was released on 16 June 1997 by Hut Recordings as the first single from the album, reaching number two on the UK Singles Chart and stayed in the chart for three months.[1] The song's momentum built slowly in the U.S. throughout the latter months of 1997, ultimately leading to a CD single release on 3 March 1998 by Virgin Records America, helping the song to reach number 12 on the Billboard Hot 100.[2]</a:t>
            </a:r>
          </a:p>
          <a:p>
            <a:endParaRPr lang="en-US" sz="1050" dirty="0"/>
          </a:p>
          <a:p>
            <a:r>
              <a:rPr lang="en-US" sz="1050" dirty="0"/>
              <a:t>The song's music video, which received heavy rotation on MTV, focuses on Richard Ashcroft lip-synching the song while walking down a busy London pavement, oblivious to what is going on around and refusing to change his stride or direction throughout.[3][4] One of the defining tracks of the Britpop era, at the 1998 Brit Awards, "Bitter Sweet Symphony" was nominated for Best British Single, and at the 1998 MTV Video Music Awards, the song was nominated for Video of the Year, Best Group Video, and Best Alternative Video.[5][6] In 1999, the song was nominated for the Grammy Award for Best Rock Song.[7]</a:t>
            </a:r>
          </a:p>
        </p:txBody>
      </p:sp>
      <p:pic>
        <p:nvPicPr>
          <p:cNvPr id="8194" name="Picture 2" descr="http://www.blogderocha.com.br/wp-content/uploads/2015/03/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1" y="522811"/>
            <a:ext cx="4555785" cy="4555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401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322" y="5566230"/>
            <a:ext cx="7797662" cy="863974"/>
          </a:xfrm>
        </p:spPr>
        <p:txBody>
          <a:bodyPr/>
          <a:lstStyle/>
          <a:p>
            <a:r>
              <a:rPr lang="en-US" dirty="0" smtClean="0">
                <a:solidFill>
                  <a:schemeClr val="bg1"/>
                </a:solidFill>
              </a:rPr>
              <a:t>Rules…	</a:t>
            </a:r>
            <a:endParaRPr lang="en-US" dirty="0">
              <a:solidFill>
                <a:schemeClr val="bg1"/>
              </a:solidFill>
            </a:endParaRPr>
          </a:p>
        </p:txBody>
      </p:sp>
      <p:sp>
        <p:nvSpPr>
          <p:cNvPr id="3" name="Content Placeholder 2"/>
          <p:cNvSpPr>
            <a:spLocks noGrp="1"/>
          </p:cNvSpPr>
          <p:nvPr>
            <p:ph sz="quarter" idx="13"/>
          </p:nvPr>
        </p:nvSpPr>
        <p:spPr>
          <a:xfrm>
            <a:off x="87085" y="116114"/>
            <a:ext cx="4833258" cy="5450116"/>
          </a:xfrm>
        </p:spPr>
        <p:txBody>
          <a:bodyPr>
            <a:normAutofit fontScale="32500" lnSpcReduction="20000"/>
          </a:bodyPr>
          <a:lstStyle/>
          <a:p>
            <a:r>
              <a:rPr lang="en-US" sz="4125" dirty="0" err="1"/>
              <a:t>Bkgd</a:t>
            </a:r>
            <a:r>
              <a:rPr lang="en-US" sz="4125" dirty="0"/>
              <a:t>-</a:t>
            </a:r>
          </a:p>
          <a:p>
            <a:pPr lvl="1"/>
            <a:r>
              <a:rPr lang="en-US" sz="3975" dirty="0"/>
              <a:t>1990’s were the Greatest Decade of </a:t>
            </a:r>
            <a:r>
              <a:rPr lang="en-US" sz="3975" dirty="0" err="1"/>
              <a:t>ALL-Time</a:t>
            </a:r>
            <a:r>
              <a:rPr lang="en-US" sz="3975" dirty="0"/>
              <a:t>!!!   It had the best of everything!!!</a:t>
            </a:r>
          </a:p>
          <a:p>
            <a:r>
              <a:rPr lang="en-US" sz="4125" dirty="0"/>
              <a:t>Your Task…</a:t>
            </a:r>
          </a:p>
          <a:p>
            <a:pPr lvl="1"/>
            <a:r>
              <a:rPr lang="en-US" sz="3975" dirty="0"/>
              <a:t>Examine the </a:t>
            </a:r>
            <a:r>
              <a:rPr lang="en-US" sz="3975" dirty="0" smtClean="0"/>
              <a:t>Best of the 1990’s </a:t>
            </a:r>
            <a:r>
              <a:rPr lang="en-US" sz="3975" dirty="0"/>
              <a:t>by examining the Pop-Culture of the 1990’s</a:t>
            </a:r>
          </a:p>
          <a:p>
            <a:r>
              <a:rPr lang="en-US" sz="4125" dirty="0"/>
              <a:t>Format- </a:t>
            </a:r>
          </a:p>
          <a:p>
            <a:pPr lvl="1"/>
            <a:r>
              <a:rPr lang="en-US" sz="3975" dirty="0"/>
              <a:t>we’ve all seen the on-line lists that constantly pop up as we are browsing or using social media.</a:t>
            </a:r>
          </a:p>
          <a:p>
            <a:pPr lvl="1"/>
            <a:r>
              <a:rPr lang="en-US" sz="3975" dirty="0"/>
              <a:t>I want u to create a “Top 20” list from any of the categories </a:t>
            </a:r>
            <a:r>
              <a:rPr lang="en-US" sz="3975" dirty="0" smtClean="0"/>
              <a:t>on the next page</a:t>
            </a:r>
            <a:endParaRPr lang="en-US" sz="3975" dirty="0"/>
          </a:p>
          <a:p>
            <a:pPr lvl="2"/>
            <a:r>
              <a:rPr lang="en-US" sz="3825" dirty="0"/>
              <a:t>U will then look up these topics and look at the lists that are already created to formulate your list</a:t>
            </a:r>
          </a:p>
          <a:p>
            <a:pPr lvl="2"/>
            <a:r>
              <a:rPr lang="en-US" sz="3825" dirty="0"/>
              <a:t>Listen to the songs, watch the movie clips, look at the cars…</a:t>
            </a:r>
          </a:p>
          <a:p>
            <a:r>
              <a:rPr lang="en-US" sz="4125" dirty="0"/>
              <a:t>Requirements-</a:t>
            </a:r>
          </a:p>
          <a:p>
            <a:pPr lvl="1"/>
            <a:r>
              <a:rPr lang="en-US" sz="3975" dirty="0"/>
              <a:t>Using Google Slides or paper, create a top 20 list</a:t>
            </a:r>
          </a:p>
          <a:p>
            <a:pPr lvl="1"/>
            <a:r>
              <a:rPr lang="en-US" sz="3975" dirty="0"/>
              <a:t>At least 1 photo</a:t>
            </a:r>
          </a:p>
          <a:p>
            <a:pPr lvl="1"/>
            <a:r>
              <a:rPr lang="en-US" sz="3975" dirty="0"/>
              <a:t>Title</a:t>
            </a:r>
          </a:p>
          <a:p>
            <a:pPr lvl="1"/>
            <a:r>
              <a:rPr lang="en-US" sz="3975" dirty="0"/>
              <a:t>Date (where applicable)</a:t>
            </a:r>
          </a:p>
          <a:p>
            <a:pPr lvl="1"/>
            <a:r>
              <a:rPr lang="en-US" sz="3975" dirty="0"/>
              <a:t>4-5 sentence Summary  (your Rational or reasoning behind its’ ranking)</a:t>
            </a:r>
          </a:p>
          <a:p>
            <a:endParaRPr lang="en-US" dirty="0"/>
          </a:p>
        </p:txBody>
      </p:sp>
      <p:pic>
        <p:nvPicPr>
          <p:cNvPr id="5" name="Picture 4"/>
          <p:cNvPicPr>
            <a:picLocks noChangeAspect="1"/>
          </p:cNvPicPr>
          <p:nvPr/>
        </p:nvPicPr>
        <p:blipFill>
          <a:blip r:embed="rId2"/>
          <a:stretch>
            <a:fillRect/>
          </a:stretch>
        </p:blipFill>
        <p:spPr>
          <a:xfrm>
            <a:off x="4920343" y="1017854"/>
            <a:ext cx="3638323" cy="3601772"/>
          </a:xfrm>
          <a:prstGeom prst="rect">
            <a:avLst/>
          </a:prstGeom>
        </p:spPr>
      </p:pic>
    </p:spTree>
    <p:extLst>
      <p:ext uri="{BB962C8B-B14F-4D97-AF65-F5344CB8AC3E}">
        <p14:creationId xmlns:p14="http://schemas.microsoft.com/office/powerpoint/2010/main" val="2825031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Top </a:t>
            </a:r>
            <a:r>
              <a:rPr lang="en-US" dirty="0">
                <a:solidFill>
                  <a:schemeClr val="tx1"/>
                </a:solidFill>
              </a:rPr>
              <a:t>20</a:t>
            </a:r>
            <a:r>
              <a:rPr lang="en-US" dirty="0">
                <a:solidFill>
                  <a:srgbClr val="C00000"/>
                </a:solidFill>
              </a:rPr>
              <a:t>: </a:t>
            </a:r>
            <a:r>
              <a:rPr lang="en-US" dirty="0" smtClean="0">
                <a:solidFill>
                  <a:srgbClr val="C00000"/>
                </a:solidFill>
              </a:rPr>
              <a:t/>
            </a:r>
            <a:br>
              <a:rPr lang="en-US" dirty="0" smtClean="0">
                <a:solidFill>
                  <a:srgbClr val="C00000"/>
                </a:solidFill>
              </a:rPr>
            </a:br>
            <a:r>
              <a:rPr lang="en-US" dirty="0" err="1" smtClean="0">
                <a:solidFill>
                  <a:schemeClr val="tx1"/>
                </a:solidFill>
              </a:rPr>
              <a:t>Coolest</a:t>
            </a:r>
            <a:r>
              <a:rPr lang="en-US" dirty="0" err="1" smtClean="0">
                <a:solidFill>
                  <a:srgbClr val="C00000"/>
                </a:solidFill>
              </a:rPr>
              <a:t>inventions</a:t>
            </a:r>
            <a:endParaRPr lang="en-US" dirty="0">
              <a:solidFill>
                <a:srgbClr val="C00000"/>
              </a:solidFill>
            </a:endParaRPr>
          </a:p>
        </p:txBody>
      </p:sp>
      <p:sp>
        <p:nvSpPr>
          <p:cNvPr id="5" name="Subtitle 4"/>
          <p:cNvSpPr>
            <a:spLocks noGrp="1"/>
          </p:cNvSpPr>
          <p:nvPr>
            <p:ph type="subTitle" idx="1"/>
          </p:nvPr>
        </p:nvSpPr>
        <p:spPr/>
        <p:txBody>
          <a:bodyPr/>
          <a:lstStyle/>
          <a:p>
            <a:r>
              <a:rPr lang="en-US" dirty="0" smtClean="0"/>
              <a:t>1990’s Edition</a:t>
            </a:r>
            <a:endParaRPr lang="en-US" dirty="0"/>
          </a:p>
        </p:txBody>
      </p:sp>
    </p:spTree>
    <p:extLst>
      <p:ext uri="{BB962C8B-B14F-4D97-AF65-F5344CB8AC3E}">
        <p14:creationId xmlns:p14="http://schemas.microsoft.com/office/powerpoint/2010/main" val="3423594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4350" y="5612996"/>
            <a:ext cx="7797662" cy="868605"/>
          </a:xfrm>
        </p:spPr>
        <p:txBody>
          <a:bodyPr/>
          <a:lstStyle/>
          <a:p>
            <a:r>
              <a:rPr lang="en-US" dirty="0" smtClean="0">
                <a:solidFill>
                  <a:schemeClr val="bg1"/>
                </a:solidFill>
              </a:rPr>
              <a:t>8.) AOL Instant Messenger (1992)</a:t>
            </a:r>
            <a:endParaRPr lang="en-US" dirty="0">
              <a:solidFill>
                <a:schemeClr val="bg1"/>
              </a:solidFill>
            </a:endParaRPr>
          </a:p>
        </p:txBody>
      </p:sp>
      <p:sp>
        <p:nvSpPr>
          <p:cNvPr id="5" name="Content Placeholder 4"/>
          <p:cNvSpPr>
            <a:spLocks noGrp="1"/>
          </p:cNvSpPr>
          <p:nvPr>
            <p:ph sz="quarter" idx="13"/>
          </p:nvPr>
        </p:nvSpPr>
        <p:spPr>
          <a:xfrm>
            <a:off x="178092" y="551543"/>
            <a:ext cx="4235089" cy="4775200"/>
          </a:xfrm>
        </p:spPr>
        <p:txBody>
          <a:bodyPr>
            <a:normAutofit/>
          </a:bodyPr>
          <a:lstStyle/>
          <a:p>
            <a:r>
              <a:rPr lang="en-US" sz="2400" dirty="0"/>
              <a:t>Remember when AOL instant messaging was all the rage? AOL was one of the first platforms that required us to create screen names. It trained our brains for all the names we have to make today for Twitter, Tumblr, Instagram — you name it. </a:t>
            </a:r>
          </a:p>
        </p:txBody>
      </p:sp>
      <p:pic>
        <p:nvPicPr>
          <p:cNvPr id="7170" name="Picture 2" descr="aim.windownloads.ne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181" y="928915"/>
            <a:ext cx="4434219" cy="3645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751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662" y="5610275"/>
            <a:ext cx="7797662" cy="863974"/>
          </a:xfrm>
        </p:spPr>
        <p:txBody>
          <a:bodyPr/>
          <a:lstStyle/>
          <a:p>
            <a:r>
              <a:rPr lang="en-US" dirty="0" smtClean="0">
                <a:solidFill>
                  <a:schemeClr val="bg1"/>
                </a:solidFill>
              </a:rPr>
              <a:t>Basic Info… FAQ’s</a:t>
            </a:r>
            <a:endParaRPr lang="en-US" dirty="0">
              <a:solidFill>
                <a:schemeClr val="bg1"/>
              </a:solidFill>
            </a:endParaRPr>
          </a:p>
        </p:txBody>
      </p:sp>
      <p:sp>
        <p:nvSpPr>
          <p:cNvPr id="3" name="Content Placeholder 2"/>
          <p:cNvSpPr>
            <a:spLocks noGrp="1"/>
          </p:cNvSpPr>
          <p:nvPr>
            <p:ph sz="quarter" idx="13"/>
          </p:nvPr>
        </p:nvSpPr>
        <p:spPr>
          <a:xfrm>
            <a:off x="250372" y="1"/>
            <a:ext cx="4728028" cy="5610274"/>
          </a:xfrm>
        </p:spPr>
        <p:txBody>
          <a:bodyPr>
            <a:normAutofit/>
          </a:bodyPr>
          <a:lstStyle/>
          <a:p>
            <a:r>
              <a:rPr lang="en-US" dirty="0" smtClean="0"/>
              <a:t>Due?</a:t>
            </a:r>
          </a:p>
          <a:p>
            <a:pPr lvl="1"/>
            <a:r>
              <a:rPr lang="en-US" dirty="0" smtClean="0"/>
              <a:t>May </a:t>
            </a:r>
            <a:r>
              <a:rPr lang="en-US" dirty="0" smtClean="0"/>
              <a:t>25</a:t>
            </a:r>
            <a:r>
              <a:rPr lang="en-US" baseline="30000" dirty="0" smtClean="0"/>
              <a:t>th</a:t>
            </a:r>
            <a:r>
              <a:rPr lang="en-US" dirty="0" smtClean="0"/>
              <a:t>, 2015</a:t>
            </a:r>
          </a:p>
          <a:p>
            <a:pPr lvl="2"/>
            <a:r>
              <a:rPr lang="en-US" smtClean="0"/>
              <a:t>11:59 pm</a:t>
            </a:r>
            <a:endParaRPr lang="en-US" dirty="0" smtClean="0"/>
          </a:p>
          <a:p>
            <a:r>
              <a:rPr lang="en-US" dirty="0" smtClean="0"/>
              <a:t>Work Days?</a:t>
            </a:r>
          </a:p>
          <a:p>
            <a:pPr lvl="1"/>
            <a:r>
              <a:rPr lang="en-US" dirty="0" smtClean="0"/>
              <a:t>2-3 Days in-class</a:t>
            </a:r>
          </a:p>
          <a:p>
            <a:r>
              <a:rPr lang="en-US" dirty="0" smtClean="0"/>
              <a:t>Points?</a:t>
            </a:r>
          </a:p>
          <a:p>
            <a:pPr lvl="1"/>
            <a:r>
              <a:rPr lang="en-US" dirty="0" smtClean="0"/>
              <a:t>60 pts.</a:t>
            </a:r>
          </a:p>
          <a:p>
            <a:r>
              <a:rPr lang="en-US" dirty="0" smtClean="0"/>
              <a:t>How? Or Using what platform?</a:t>
            </a:r>
          </a:p>
          <a:p>
            <a:pPr lvl="1"/>
            <a:r>
              <a:rPr lang="en-US" dirty="0" smtClean="0"/>
              <a:t>You </a:t>
            </a:r>
            <a:r>
              <a:rPr lang="en-US" dirty="0"/>
              <a:t>may use </a:t>
            </a:r>
            <a:r>
              <a:rPr lang="en-US" dirty="0" smtClean="0"/>
              <a:t>…</a:t>
            </a:r>
          </a:p>
          <a:p>
            <a:pPr lvl="2"/>
            <a:r>
              <a:rPr lang="en-US" dirty="0" smtClean="0"/>
              <a:t>Google </a:t>
            </a:r>
            <a:r>
              <a:rPr lang="en-US" dirty="0"/>
              <a:t>Slides </a:t>
            </a:r>
            <a:endParaRPr lang="en-US" dirty="0" smtClean="0"/>
          </a:p>
          <a:p>
            <a:pPr lvl="2"/>
            <a:r>
              <a:rPr lang="en-US" dirty="0" smtClean="0"/>
              <a:t>you </a:t>
            </a:r>
            <a:r>
              <a:rPr lang="en-US" dirty="0"/>
              <a:t>may make it on </a:t>
            </a:r>
            <a:r>
              <a:rPr lang="en-US" dirty="0" smtClean="0"/>
              <a:t>paper</a:t>
            </a:r>
          </a:p>
          <a:p>
            <a:pPr lvl="3"/>
            <a:r>
              <a:rPr lang="en-US" dirty="0"/>
              <a:t>each event on a separate sheet making a flip </a:t>
            </a:r>
            <a:r>
              <a:rPr lang="en-US" dirty="0" smtClean="0"/>
              <a:t>book</a:t>
            </a:r>
          </a:p>
          <a:p>
            <a:pPr lvl="1"/>
            <a:r>
              <a:rPr lang="en-US" dirty="0" smtClean="0"/>
              <a:t>Since </a:t>
            </a:r>
            <a:r>
              <a:rPr lang="en-US" dirty="0"/>
              <a:t>it is a </a:t>
            </a:r>
            <a:r>
              <a:rPr lang="en-US" i="1" dirty="0" smtClean="0"/>
              <a:t>countdown</a:t>
            </a:r>
            <a:r>
              <a:rPr lang="en-US" dirty="0" smtClean="0"/>
              <a:t>  you </a:t>
            </a:r>
            <a:r>
              <a:rPr lang="en-US" dirty="0"/>
              <a:t>should start at #20 and work your way down to #1!</a:t>
            </a:r>
          </a:p>
          <a:p>
            <a:endParaRPr lang="en-US" dirty="0" smtClean="0"/>
          </a:p>
        </p:txBody>
      </p:sp>
      <p:pic>
        <p:nvPicPr>
          <p:cNvPr id="9220" name="Picture 4" descr="http://espei.com/wp-content/uploads/2013/05/equipmentprotection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7258" y="347718"/>
            <a:ext cx="5132331" cy="5132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990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19" y="5613399"/>
            <a:ext cx="7797662" cy="863974"/>
          </a:xfrm>
        </p:spPr>
        <p:txBody>
          <a:bodyPr/>
          <a:lstStyle/>
          <a:p>
            <a:r>
              <a:rPr lang="en-US" dirty="0" smtClean="0">
                <a:solidFill>
                  <a:schemeClr val="bg1"/>
                </a:solidFill>
              </a:rPr>
              <a:t>Topics to Choose From…</a:t>
            </a:r>
            <a:endParaRPr lang="en-US" dirty="0">
              <a:solidFill>
                <a:schemeClr val="bg1"/>
              </a:solidFill>
            </a:endParaRPr>
          </a:p>
        </p:txBody>
      </p:sp>
      <p:sp>
        <p:nvSpPr>
          <p:cNvPr id="3" name="Content Placeholder 2"/>
          <p:cNvSpPr>
            <a:spLocks noGrp="1"/>
          </p:cNvSpPr>
          <p:nvPr>
            <p:ph sz="quarter" idx="13"/>
          </p:nvPr>
        </p:nvSpPr>
        <p:spPr>
          <a:xfrm>
            <a:off x="406399" y="0"/>
            <a:ext cx="3730171" cy="5613399"/>
          </a:xfrm>
        </p:spPr>
        <p:txBody>
          <a:bodyPr>
            <a:normAutofit/>
          </a:bodyPr>
          <a:lstStyle/>
          <a:p>
            <a:pPr lvl="0"/>
            <a:r>
              <a:rPr lang="en-US" dirty="0"/>
              <a:t>Coolest Toys of the 1990’s</a:t>
            </a:r>
          </a:p>
          <a:p>
            <a:pPr lvl="0"/>
            <a:r>
              <a:rPr lang="en-US" dirty="0"/>
              <a:t>Coolest Songs of the 1990’s</a:t>
            </a:r>
          </a:p>
          <a:p>
            <a:pPr lvl="0"/>
            <a:r>
              <a:rPr lang="en-US" dirty="0"/>
              <a:t>Coolest Bands of the 1990’s</a:t>
            </a:r>
          </a:p>
          <a:p>
            <a:pPr lvl="0"/>
            <a:r>
              <a:rPr lang="en-US" dirty="0"/>
              <a:t>Coolest Albums of the 1990’s</a:t>
            </a:r>
          </a:p>
          <a:p>
            <a:pPr lvl="0"/>
            <a:r>
              <a:rPr lang="en-US" dirty="0"/>
              <a:t>Coolest Fashion Trends of the 1990’s</a:t>
            </a:r>
          </a:p>
          <a:p>
            <a:pPr lvl="0"/>
            <a:r>
              <a:rPr lang="en-US" dirty="0"/>
              <a:t>Coolest </a:t>
            </a:r>
            <a:r>
              <a:rPr lang="en-US" dirty="0" smtClean="0"/>
              <a:t>Cars </a:t>
            </a:r>
            <a:r>
              <a:rPr lang="en-US" dirty="0"/>
              <a:t>of the 1990’s</a:t>
            </a:r>
          </a:p>
          <a:p>
            <a:pPr lvl="0"/>
            <a:r>
              <a:rPr lang="en-US" dirty="0" smtClean="0"/>
              <a:t>Coolest News </a:t>
            </a:r>
            <a:r>
              <a:rPr lang="en-US" dirty="0"/>
              <a:t>Headlines of the 1990’s</a:t>
            </a:r>
          </a:p>
          <a:p>
            <a:pPr lvl="0"/>
            <a:r>
              <a:rPr lang="en-US" dirty="0" smtClean="0"/>
              <a:t>Coolest Sporting </a:t>
            </a:r>
            <a:r>
              <a:rPr lang="en-US" dirty="0"/>
              <a:t>Events of the 1990’s</a:t>
            </a:r>
          </a:p>
          <a:p>
            <a:pPr lvl="0"/>
            <a:r>
              <a:rPr lang="en-US" dirty="0"/>
              <a:t>Best Athletes of the 1990’s</a:t>
            </a:r>
          </a:p>
          <a:p>
            <a:pPr lvl="0"/>
            <a:r>
              <a:rPr lang="en-US" dirty="0" smtClean="0"/>
              <a:t>Coolest Inventions </a:t>
            </a:r>
            <a:r>
              <a:rPr lang="en-US" dirty="0"/>
              <a:t>of the 1990’s</a:t>
            </a:r>
          </a:p>
          <a:p>
            <a:pPr lvl="0"/>
            <a:r>
              <a:rPr lang="en-US" dirty="0" smtClean="0"/>
              <a:t>Coolest </a:t>
            </a:r>
            <a:r>
              <a:rPr lang="en-US" dirty="0"/>
              <a:t>T.V. Shows of the 1990’s</a:t>
            </a:r>
          </a:p>
          <a:p>
            <a:pPr lvl="0"/>
            <a:r>
              <a:rPr lang="en-US" dirty="0"/>
              <a:t>Coolest Sneakers of the 1990’s</a:t>
            </a:r>
          </a:p>
          <a:p>
            <a:pPr lvl="0"/>
            <a:r>
              <a:rPr lang="en-US" dirty="0" smtClean="0"/>
              <a:t>Coolest </a:t>
            </a:r>
            <a:r>
              <a:rPr lang="en-US" dirty="0"/>
              <a:t>Movies of the 1990’s</a:t>
            </a:r>
          </a:p>
          <a:p>
            <a:endParaRPr lang="en-US" dirty="0"/>
          </a:p>
        </p:txBody>
      </p:sp>
      <p:pic>
        <p:nvPicPr>
          <p:cNvPr id="10242" name="Picture 2" descr="http://images.8tracks.com/cover/i/001/148/793/47709.original-6751.jpg?rect=2,0,400,400&amp;q=98&amp;fm=jpg&amp;fit=m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6570" y="517592"/>
            <a:ext cx="4406040" cy="440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603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722" y="1371600"/>
            <a:ext cx="8183335" cy="3600450"/>
          </a:xfrm>
        </p:spPr>
        <p:txBody>
          <a:bodyPr>
            <a:noAutofit/>
          </a:bodyPr>
          <a:lstStyle/>
          <a:p>
            <a:pPr algn="ctr"/>
            <a:r>
              <a:rPr lang="en-US" sz="15000" dirty="0"/>
              <a:t>Examples</a:t>
            </a:r>
          </a:p>
        </p:txBody>
      </p:sp>
    </p:spTree>
    <p:extLst>
      <p:ext uri="{BB962C8B-B14F-4D97-AF65-F5344CB8AC3E}">
        <p14:creationId xmlns:p14="http://schemas.microsoft.com/office/powerpoint/2010/main" val="3333773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Top </a:t>
            </a:r>
            <a:r>
              <a:rPr lang="en-US" dirty="0" smtClean="0">
                <a:solidFill>
                  <a:schemeClr val="tx1"/>
                </a:solidFill>
              </a:rPr>
              <a:t>20</a:t>
            </a:r>
            <a:r>
              <a:rPr lang="en-US" dirty="0" smtClean="0">
                <a:solidFill>
                  <a:srgbClr val="C00000"/>
                </a:solidFill>
              </a:rPr>
              <a:t>: </a:t>
            </a:r>
            <a:br>
              <a:rPr lang="en-US" dirty="0" smtClean="0">
                <a:solidFill>
                  <a:srgbClr val="C00000"/>
                </a:solidFill>
              </a:rPr>
            </a:br>
            <a:r>
              <a:rPr lang="en-US" dirty="0" err="1" smtClean="0">
                <a:solidFill>
                  <a:schemeClr val="tx1"/>
                </a:solidFill>
              </a:rPr>
              <a:t>COOLEST</a:t>
            </a:r>
            <a:r>
              <a:rPr lang="en-US" dirty="0" err="1" smtClean="0">
                <a:solidFill>
                  <a:srgbClr val="C00000"/>
                </a:solidFill>
              </a:rPr>
              <a:t>Toys</a:t>
            </a:r>
            <a:r>
              <a:rPr lang="en-US" dirty="0" smtClean="0">
                <a:solidFill>
                  <a:srgbClr val="C00000"/>
                </a:solidFill>
              </a:rPr>
              <a:t> </a:t>
            </a:r>
            <a:endParaRPr lang="en-US" dirty="0"/>
          </a:p>
        </p:txBody>
      </p:sp>
      <p:sp>
        <p:nvSpPr>
          <p:cNvPr id="3" name="Subtitle 2"/>
          <p:cNvSpPr>
            <a:spLocks noGrp="1"/>
          </p:cNvSpPr>
          <p:nvPr>
            <p:ph type="subTitle" idx="1"/>
          </p:nvPr>
        </p:nvSpPr>
        <p:spPr/>
        <p:txBody>
          <a:bodyPr/>
          <a:lstStyle/>
          <a:p>
            <a:r>
              <a:rPr lang="en-US" dirty="0" smtClean="0"/>
              <a:t>1990’s Edition</a:t>
            </a:r>
            <a:endParaRPr lang="en-US" dirty="0"/>
          </a:p>
        </p:txBody>
      </p:sp>
    </p:spTree>
    <p:extLst>
      <p:ext uri="{BB962C8B-B14F-4D97-AF65-F5344CB8AC3E}">
        <p14:creationId xmlns:p14="http://schemas.microsoft.com/office/powerpoint/2010/main" val="396032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14350" y="5580339"/>
            <a:ext cx="6572250" cy="868605"/>
          </a:xfrm>
        </p:spPr>
        <p:txBody>
          <a:bodyPr>
            <a:normAutofit/>
          </a:bodyPr>
          <a:lstStyle/>
          <a:p>
            <a:r>
              <a:rPr lang="en-US" dirty="0" smtClean="0">
                <a:solidFill>
                  <a:schemeClr val="bg1"/>
                </a:solidFill>
              </a:rPr>
              <a:t>5.) Super Soakers</a:t>
            </a:r>
            <a:endParaRPr lang="en-US" dirty="0">
              <a:solidFill>
                <a:schemeClr val="bg1"/>
              </a:solidFill>
            </a:endParaRPr>
          </a:p>
        </p:txBody>
      </p:sp>
      <p:sp>
        <p:nvSpPr>
          <p:cNvPr id="11" name="Content Placeholder 10"/>
          <p:cNvSpPr>
            <a:spLocks noGrp="1"/>
          </p:cNvSpPr>
          <p:nvPr>
            <p:ph sz="quarter" idx="13"/>
          </p:nvPr>
        </p:nvSpPr>
        <p:spPr>
          <a:xfrm>
            <a:off x="244475" y="1146629"/>
            <a:ext cx="3556000" cy="3614058"/>
          </a:xfrm>
        </p:spPr>
        <p:txBody>
          <a:bodyPr/>
          <a:lstStyle/>
          <a:p>
            <a:r>
              <a:rPr lang="en-US" dirty="0" err="1" smtClean="0"/>
              <a:t>J,hgvlyfktdkhfxhhVSD’OU</a:t>
            </a:r>
            <a:r>
              <a:rPr lang="en-US" dirty="0" smtClean="0"/>
              <a:t> FGOUGFOUFHUODVUJLDBVLUJDBLCVJCBSDLJCBVDLJBC/</a:t>
            </a:r>
            <a:r>
              <a:rPr lang="en-US" dirty="0" err="1" smtClean="0"/>
              <a:t>LDJBCLJDBCljDBCVLJBXLcJB</a:t>
            </a:r>
            <a:r>
              <a:rPr lang="en-US" dirty="0" smtClean="0"/>
              <a:t>/</a:t>
            </a:r>
            <a:r>
              <a:rPr lang="en-US" dirty="0" err="1" smtClean="0"/>
              <a:t>Ldjbcv</a:t>
            </a:r>
            <a:r>
              <a:rPr lang="en-US" dirty="0" smtClean="0"/>
              <a:t>/</a:t>
            </a:r>
            <a:r>
              <a:rPr lang="en-US" dirty="0" err="1" smtClean="0"/>
              <a:t>lBJVLJbad</a:t>
            </a:r>
            <a:r>
              <a:rPr lang="en-US" dirty="0" smtClean="0"/>
              <a:t>/</a:t>
            </a:r>
            <a:r>
              <a:rPr lang="en-US" dirty="0" err="1" smtClean="0"/>
              <a:t>ljbzxjlbc</a:t>
            </a:r>
            <a:r>
              <a:rPr lang="en-US" dirty="0" smtClean="0"/>
              <a:t>/</a:t>
            </a:r>
            <a:r>
              <a:rPr lang="en-US" dirty="0" err="1" smtClean="0"/>
              <a:t>ljbzx</a:t>
            </a:r>
            <a:r>
              <a:rPr lang="en-US" dirty="0" smtClean="0"/>
              <a:t>/</a:t>
            </a:r>
            <a:r>
              <a:rPr lang="en-US" dirty="0" err="1" smtClean="0"/>
              <a:t>ljbcd</a:t>
            </a:r>
            <a:r>
              <a:rPr lang="en-US" dirty="0" smtClean="0"/>
              <a:t>/</a:t>
            </a:r>
            <a:r>
              <a:rPr lang="en-US" dirty="0" err="1" smtClean="0"/>
              <a:t>ljcbljefPIehcpHDLCBDLCGLCDLCPEP’HCLQECQELJCBLQECLQE</a:t>
            </a:r>
            <a:r>
              <a:rPr lang="en-US" dirty="0" smtClean="0"/>
              <a:t>/LQJC/</a:t>
            </a:r>
            <a:r>
              <a:rPr lang="en-US" dirty="0" err="1" smtClean="0"/>
              <a:t>Ljcb</a:t>
            </a:r>
            <a:r>
              <a:rPr lang="en-US" dirty="0" smtClean="0"/>
              <a:t>/</a:t>
            </a:r>
            <a:r>
              <a:rPr lang="en-US" dirty="0" err="1" smtClean="0"/>
              <a:t>ljcbl</a:t>
            </a:r>
            <a:r>
              <a:rPr lang="en-US" dirty="0" smtClean="0"/>
              <a:t>/jab/</a:t>
            </a:r>
            <a:r>
              <a:rPr lang="en-US" dirty="0" err="1" smtClean="0"/>
              <a:t>ljcbda</a:t>
            </a:r>
            <a:r>
              <a:rPr lang="en-US" dirty="0" smtClean="0"/>
              <a:t>/</a:t>
            </a:r>
            <a:r>
              <a:rPr lang="en-US" dirty="0" err="1" smtClean="0"/>
              <a:t>ljBDLJBADDCLJBC</a:t>
            </a:r>
            <a:r>
              <a:rPr lang="en-US" dirty="0" smtClean="0"/>
              <a:t>/LCBA/LJBC/JLBC/LJBLJAB</a:t>
            </a:r>
          </a:p>
          <a:p>
            <a:r>
              <a:rPr lang="en-US" dirty="0" err="1" smtClean="0"/>
              <a:t>UV’Uvdljbv</a:t>
            </a:r>
            <a:r>
              <a:rPr lang="en-US" dirty="0" smtClean="0"/>
              <a:t>/</a:t>
            </a:r>
            <a:r>
              <a:rPr lang="en-US" dirty="0" err="1" smtClean="0"/>
              <a:t>lujdbvldbv</a:t>
            </a:r>
            <a:r>
              <a:rPr lang="en-US" dirty="0" smtClean="0"/>
              <a:t>/</a:t>
            </a:r>
            <a:r>
              <a:rPr lang="en-US" dirty="0" err="1" smtClean="0"/>
              <a:t>lwdbvljdb</a:t>
            </a:r>
            <a:r>
              <a:rPr lang="en-US" dirty="0" smtClean="0"/>
              <a:t>/</a:t>
            </a:r>
            <a:r>
              <a:rPr lang="en-US" dirty="0" err="1" smtClean="0"/>
              <a:t>cjlbd</a:t>
            </a:r>
            <a:r>
              <a:rPr lang="en-US" dirty="0" smtClean="0"/>
              <a:t>/</a:t>
            </a:r>
            <a:r>
              <a:rPr lang="en-US" dirty="0" err="1" smtClean="0"/>
              <a:t>ljcb</a:t>
            </a:r>
            <a:r>
              <a:rPr lang="en-US" dirty="0" smtClean="0"/>
              <a:t>/</a:t>
            </a:r>
            <a:r>
              <a:rPr lang="en-US" dirty="0" err="1" smtClean="0"/>
              <a:t>ljadbc</a:t>
            </a:r>
            <a:r>
              <a:rPr lang="en-US" dirty="0" smtClean="0"/>
              <a:t>/</a:t>
            </a:r>
            <a:r>
              <a:rPr lang="en-US" dirty="0" err="1" smtClean="0"/>
              <a:t>ljadbcljdbdcb</a:t>
            </a:r>
            <a:r>
              <a:rPr lang="en-US" dirty="0" smtClean="0"/>
              <a:t>/</a:t>
            </a:r>
            <a:r>
              <a:rPr lang="en-US" dirty="0" err="1" smtClean="0"/>
              <a:t>ljdbc</a:t>
            </a:r>
            <a:r>
              <a:rPr lang="en-US" dirty="0" smtClean="0"/>
              <a:t>/</a:t>
            </a:r>
            <a:r>
              <a:rPr lang="en-US" dirty="0" err="1" smtClean="0"/>
              <a:t>ljadbc</a:t>
            </a:r>
            <a:r>
              <a:rPr lang="en-US" dirty="0" smtClean="0"/>
              <a:t>/</a:t>
            </a:r>
            <a:r>
              <a:rPr lang="en-US" dirty="0" err="1" smtClean="0"/>
              <a:t>ljdbclejblejbclbj</a:t>
            </a:r>
            <a:endParaRPr lang="en-US" dirty="0"/>
          </a:p>
        </p:txBody>
      </p:sp>
      <p:pic>
        <p:nvPicPr>
          <p:cNvPr id="2054" name="Picture 6" descr="http://www.designboom.com/contemporary/waterguns/0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1657" y="1164088"/>
            <a:ext cx="4690857" cy="3596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476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Top </a:t>
            </a:r>
            <a:r>
              <a:rPr lang="en-US" dirty="0" smtClean="0">
                <a:solidFill>
                  <a:schemeClr val="tx1"/>
                </a:solidFill>
              </a:rPr>
              <a:t>20</a:t>
            </a:r>
            <a:r>
              <a:rPr lang="en-US" dirty="0" smtClean="0">
                <a:solidFill>
                  <a:srgbClr val="C00000"/>
                </a:solidFill>
              </a:rPr>
              <a:t>: </a:t>
            </a:r>
            <a:r>
              <a:rPr lang="en-US" dirty="0" err="1" smtClean="0">
                <a:solidFill>
                  <a:schemeClr val="tx1"/>
                </a:solidFill>
              </a:rPr>
              <a:t>COOLEST</a:t>
            </a:r>
            <a:r>
              <a:rPr lang="en-US" dirty="0" err="1" smtClean="0">
                <a:solidFill>
                  <a:srgbClr val="C00000"/>
                </a:solidFill>
              </a:rPr>
              <a:t>Sneakers</a:t>
            </a:r>
            <a:r>
              <a:rPr lang="en-US" dirty="0" smtClean="0">
                <a:solidFill>
                  <a:srgbClr val="C00000"/>
                </a:solidFill>
              </a:rPr>
              <a:t> </a:t>
            </a:r>
            <a:endParaRPr lang="en-US" dirty="0"/>
          </a:p>
        </p:txBody>
      </p:sp>
      <p:sp>
        <p:nvSpPr>
          <p:cNvPr id="3" name="Subtitle 2"/>
          <p:cNvSpPr>
            <a:spLocks noGrp="1"/>
          </p:cNvSpPr>
          <p:nvPr>
            <p:ph type="subTitle" idx="1"/>
          </p:nvPr>
        </p:nvSpPr>
        <p:spPr/>
        <p:txBody>
          <a:bodyPr/>
          <a:lstStyle/>
          <a:p>
            <a:r>
              <a:rPr lang="en-US" dirty="0" smtClean="0"/>
              <a:t>1990’s Edition</a:t>
            </a:r>
            <a:endParaRPr lang="en-US" dirty="0"/>
          </a:p>
        </p:txBody>
      </p:sp>
    </p:spTree>
    <p:extLst>
      <p:ext uri="{BB962C8B-B14F-4D97-AF65-F5344CB8AC3E}">
        <p14:creationId xmlns:p14="http://schemas.microsoft.com/office/powerpoint/2010/main" val="528497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836" y="5584874"/>
            <a:ext cx="7797662" cy="868605"/>
          </a:xfrm>
        </p:spPr>
        <p:txBody>
          <a:bodyPr/>
          <a:lstStyle/>
          <a:p>
            <a:r>
              <a:rPr lang="en-US" dirty="0" smtClean="0">
                <a:solidFill>
                  <a:schemeClr val="bg1"/>
                </a:solidFill>
              </a:rPr>
              <a:t>11.) NIKE Air Pippen (1997) </a:t>
            </a:r>
            <a:endParaRPr lang="en-US" dirty="0">
              <a:solidFill>
                <a:schemeClr val="bg1"/>
              </a:solidFill>
            </a:endParaRPr>
          </a:p>
        </p:txBody>
      </p:sp>
      <p:sp>
        <p:nvSpPr>
          <p:cNvPr id="4" name="Content Placeholder 3"/>
          <p:cNvSpPr>
            <a:spLocks noGrp="1"/>
          </p:cNvSpPr>
          <p:nvPr>
            <p:ph sz="quarter" idx="13"/>
          </p:nvPr>
        </p:nvSpPr>
        <p:spPr>
          <a:xfrm>
            <a:off x="101600" y="362858"/>
            <a:ext cx="4140767" cy="4688114"/>
          </a:xfrm>
        </p:spPr>
        <p:txBody>
          <a:bodyPr>
            <a:normAutofit/>
          </a:bodyPr>
          <a:lstStyle/>
          <a:p>
            <a:r>
              <a:rPr lang="en-US" sz="2000" dirty="0"/>
              <a:t>Scottie Pippen's first signature shoe from Nike was a hit to everyone but him. Scottie preferred lower-profile Zoom Air to the more pillowy Max, and Pip's personal size 16 PEs would feature Visible Zoom instead of the market version's full-length Max. But the Max bags balanced the wavy upper lovely, and the Pips made their mark on the streets as well as the courts.</a:t>
            </a:r>
          </a:p>
        </p:txBody>
      </p:sp>
      <p:pic>
        <p:nvPicPr>
          <p:cNvPr id="1026" name="Picture 2" descr="http://images.complex.com/complex/image/upload/t_article_image/uvxr1u1oeftu6miuxd6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2367" y="1357993"/>
            <a:ext cx="4422662" cy="2948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8116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209</TotalTime>
  <Words>1119</Words>
  <Application>Microsoft Office PowerPoint</Application>
  <PresentationFormat>On-screen Show (4:3)</PresentationFormat>
  <Paragraphs>85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Impact</vt:lpstr>
      <vt:lpstr>Times New Roman</vt:lpstr>
      <vt:lpstr>Main Event</vt:lpstr>
      <vt:lpstr>Top 20:  Pop-CultureLists</vt:lpstr>
      <vt:lpstr>Rules… </vt:lpstr>
      <vt:lpstr>Basic Info… FAQ’s</vt:lpstr>
      <vt:lpstr>Topics to Choose From…</vt:lpstr>
      <vt:lpstr>Examples</vt:lpstr>
      <vt:lpstr>Top 20:  COOLESTToys </vt:lpstr>
      <vt:lpstr>5.) Super Soakers</vt:lpstr>
      <vt:lpstr>Top 20: COOLESTSneakers </vt:lpstr>
      <vt:lpstr>11.) NIKE Air Pippen (1997) </vt:lpstr>
      <vt:lpstr>Top 20:  CoolestCars</vt:lpstr>
      <vt:lpstr>3.) Acura NSX (1992)</vt:lpstr>
      <vt:lpstr>Top 20:  CoolestBands</vt:lpstr>
      <vt:lpstr>2.) Dave Matthews Band</vt:lpstr>
      <vt:lpstr>Top 20:  CoolestMovies</vt:lpstr>
      <vt:lpstr>1.) Fight Club (1999)</vt:lpstr>
      <vt:lpstr>Top 20:  CoolestAthletes</vt:lpstr>
      <vt:lpstr>1.) Michael Jordan (1999)</vt:lpstr>
      <vt:lpstr>Top 20:  Coolestsongs</vt:lpstr>
      <vt:lpstr>16.) The Verve- Bittersweet Symphony (1997)</vt:lpstr>
      <vt:lpstr>Top 20:  Coolestinventions</vt:lpstr>
      <vt:lpstr>8.) AOL Instant Messenger (1992)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20 Sneakers</dc:title>
  <dc:creator>Wazaney, Kristopher J.</dc:creator>
  <cp:lastModifiedBy>Wazaney, Kristopher J.</cp:lastModifiedBy>
  <cp:revision>21</cp:revision>
  <dcterms:created xsi:type="dcterms:W3CDTF">2015-05-08T16:58:12Z</dcterms:created>
  <dcterms:modified xsi:type="dcterms:W3CDTF">2016-05-17T18:08:51Z</dcterms:modified>
</cp:coreProperties>
</file>