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0"/>
  </p:notesMasterIdLst>
  <p:sldIdLst>
    <p:sldId id="269" r:id="rId2"/>
    <p:sldId id="256" r:id="rId3"/>
    <p:sldId id="258" r:id="rId4"/>
    <p:sldId id="257" r:id="rId5"/>
    <p:sldId id="261" r:id="rId6"/>
    <p:sldId id="266" r:id="rId7"/>
    <p:sldId id="267" r:id="rId8"/>
    <p:sldId id="268" r:id="rId9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575" autoAdjust="0"/>
  </p:normalViewPr>
  <p:slideViewPr>
    <p:cSldViewPr>
      <p:cViewPr varScale="1">
        <p:scale>
          <a:sx n="62" d="100"/>
          <a:sy n="62" d="100"/>
        </p:scale>
        <p:origin x="16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18436B6-16F7-4C47-9B21-D6067B7F9A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14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436B6-16F7-4C47-9B21-D6067B7F9A4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50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45D88-405D-4582-A720-083FC9650BA7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a picture of one of the geographic features of your country.</a:t>
            </a:r>
          </a:p>
        </p:txBody>
      </p:sp>
    </p:spTree>
    <p:extLst>
      <p:ext uri="{BB962C8B-B14F-4D97-AF65-F5344CB8AC3E}">
        <p14:creationId xmlns:p14="http://schemas.microsoft.com/office/powerpoint/2010/main" val="2455831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3A3C6-D3B5-48BA-99AF-FBE0C3D2DFB5}" type="slidenum">
              <a:rPr lang="en-US"/>
              <a:pPr/>
              <a:t>4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 a map of your country.</a:t>
            </a:r>
          </a:p>
        </p:txBody>
      </p:sp>
    </p:spTree>
    <p:extLst>
      <p:ext uri="{BB962C8B-B14F-4D97-AF65-F5344CB8AC3E}">
        <p14:creationId xmlns:p14="http://schemas.microsoft.com/office/powerpoint/2010/main" val="390071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947CF-5879-407E-B6CC-367655930314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2400"/>
              <a:t>Insert a picture illustrating a season in your country.</a:t>
            </a:r>
          </a:p>
        </p:txBody>
      </p:sp>
    </p:spTree>
    <p:extLst>
      <p:ext uri="{BB962C8B-B14F-4D97-AF65-F5344CB8AC3E}">
        <p14:creationId xmlns:p14="http://schemas.microsoft.com/office/powerpoint/2010/main" val="3855482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436B6-16F7-4C47-9B21-D6067B7F9A4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20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436B6-16F7-4C47-9B21-D6067B7F9A4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1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8342-3DDE-4F65-BF01-45D31B4D4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A1F7-E50F-4E4B-B706-18C180854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3363-C16F-4CEC-9EDF-0790A262C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72904-60F1-48F7-BA01-FF762BC58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681AF-3E80-46F1-B8ED-7EA456977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41E6-477A-4078-8BAB-AE9D6F936B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72B11-061B-4F3B-90E1-5B81947C50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F7B-D9CB-4424-94CB-878D41752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6F738-752C-4882-8585-524CD2D49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9B8A-97ED-46D5-B57E-4F08467E4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F3081B-38C8-45DB-9453-4095D9CDE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38DE37-BD67-492B-80F8-CC4F633C3E9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DlNhbkPiY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458200" cy="975515"/>
          </a:xfrm>
        </p:spPr>
        <p:txBody>
          <a:bodyPr/>
          <a:lstStyle/>
          <a:p>
            <a:r>
              <a:rPr lang="en-US" b="1" dirty="0" smtClean="0"/>
              <a:t>What did the </a:t>
            </a:r>
            <a:r>
              <a:rPr lang="en-US" b="1" i="1" dirty="0" smtClean="0"/>
              <a:t>'Birth of Agriculture'</a:t>
            </a:r>
            <a:r>
              <a:rPr lang="en-US" b="1" dirty="0" smtClean="0"/>
              <a:t> allow the early people to do?</a:t>
            </a:r>
            <a:endParaRPr lang="en-US" dirty="0"/>
          </a:p>
        </p:txBody>
      </p:sp>
      <p:pic>
        <p:nvPicPr>
          <p:cNvPr id="1026" name="Picture 2" descr="http://www.islandbreath.org/2010Year/01/100121farmma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9718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743200"/>
            <a:ext cx="8991600" cy="1447800"/>
          </a:xfrm>
        </p:spPr>
        <p:txBody>
          <a:bodyPr>
            <a:noAutofit/>
          </a:bodyPr>
          <a:lstStyle/>
          <a:p>
            <a:r>
              <a:rPr lang="en-US" sz="6000" b="0" dirty="0" smtClean="0">
                <a:latin typeface="Blackadder ITC" pitchFamily="82" charset="0"/>
              </a:rPr>
              <a:t>Exploring the Americas: </a:t>
            </a:r>
            <a:br>
              <a:rPr lang="en-US" sz="6000" b="0" dirty="0" smtClean="0">
                <a:latin typeface="Blackadder ITC" pitchFamily="82" charset="0"/>
              </a:rPr>
            </a:br>
            <a:r>
              <a:rPr lang="en-US" sz="6000" b="0" dirty="0" smtClean="0">
                <a:latin typeface="Blackadder ITC" pitchFamily="82" charset="0"/>
              </a:rPr>
              <a:t>1400 - 1625</a:t>
            </a:r>
            <a:endParaRPr lang="en-US" sz="6000" b="0" dirty="0">
              <a:latin typeface="Blackadder ITC" pitchFamily="82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800600"/>
            <a:ext cx="7854696" cy="17526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000" dirty="0" smtClean="0">
                <a:latin typeface="Blackadder ITC" pitchFamily="82" charset="0"/>
              </a:rPr>
              <a:t> 1</a:t>
            </a:r>
            <a:r>
              <a:rPr lang="en-US" sz="3200" dirty="0" smtClean="0">
                <a:latin typeface="Blackadder ITC" pitchFamily="82" charset="0"/>
              </a:rPr>
              <a:t>A Changing World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200">
              <a:latin typeface="Tahoma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705600" y="2667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Expanding Horizons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495800" cy="50291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After the fall of Roman Empire…</a:t>
            </a:r>
          </a:p>
          <a:p>
            <a:pPr lvl="1"/>
            <a:r>
              <a:rPr lang="en-US" dirty="0" smtClean="0"/>
              <a:t>European world dominated by Catholic Church</a:t>
            </a:r>
          </a:p>
          <a:p>
            <a:pPr lvl="2"/>
            <a:r>
              <a:rPr lang="en-US" dirty="0" smtClean="0"/>
              <a:t>But Holy Land now dominated by Islam</a:t>
            </a:r>
          </a:p>
          <a:p>
            <a:pPr lvl="2"/>
            <a:r>
              <a:rPr lang="en-US" dirty="0" smtClean="0"/>
              <a:t>Christians fear Islam in Holy Land = loss of Holy Land</a:t>
            </a:r>
          </a:p>
          <a:p>
            <a:r>
              <a:rPr lang="en-US" dirty="0" smtClean="0"/>
              <a:t>1095CE- Europeans launch Crusades</a:t>
            </a:r>
          </a:p>
          <a:p>
            <a:pPr lvl="1"/>
            <a:r>
              <a:rPr lang="en-US" dirty="0" smtClean="0"/>
              <a:t>9 wars of Christians trying to boot Muslims out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contact w/ Arab world</a:t>
            </a:r>
          </a:p>
          <a:p>
            <a:pPr lvl="2"/>
            <a:r>
              <a:rPr lang="en-US" dirty="0" smtClean="0"/>
              <a:t>Arab traders sold goods from China and India</a:t>
            </a:r>
          </a:p>
          <a:p>
            <a:pPr lvl="3"/>
            <a:r>
              <a:rPr lang="en-US" dirty="0" smtClean="0"/>
              <a:t>Salt, spices, sugar, silks, etc.</a:t>
            </a:r>
          </a:p>
          <a:p>
            <a:pPr lvl="3"/>
            <a:r>
              <a:rPr lang="en-US" dirty="0" smtClean="0"/>
              <a:t>No refrigeration yet</a:t>
            </a:r>
          </a:p>
          <a:p>
            <a:pPr lvl="4"/>
            <a:r>
              <a:rPr lang="en-US" dirty="0" smtClean="0"/>
              <a:t>Salt and spices preserve meat</a:t>
            </a:r>
          </a:p>
          <a:p>
            <a:r>
              <a:rPr lang="en-US" dirty="0" smtClean="0"/>
              <a:t>1296CE- Marco Polo returns from China</a:t>
            </a:r>
          </a:p>
          <a:p>
            <a:pPr lvl="1"/>
            <a:r>
              <a:rPr lang="en-US" dirty="0" smtClean="0"/>
              <a:t>Brings back all kinds of goodies never seen</a:t>
            </a:r>
          </a:p>
          <a:p>
            <a:pPr lvl="1"/>
            <a:r>
              <a:rPr lang="en-US" dirty="0" smtClean="0"/>
              <a:t>Begins writing book about his trip and coolness of Asia</a:t>
            </a:r>
          </a:p>
          <a:p>
            <a:pPr lvl="2"/>
            <a:r>
              <a:rPr lang="en-US" dirty="0" smtClean="0"/>
              <a:t>Inspires Columbus (supposedly)</a:t>
            </a:r>
          </a:p>
        </p:txBody>
      </p:sp>
      <p:pic>
        <p:nvPicPr>
          <p:cNvPr id="1033" name="Picture 9" descr="C:\Users\Wuz\AppData\Local\Microsoft\Windows\Temporary Internet Files\Content.IE5\8CY6B0WR\MC9000303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590800"/>
            <a:ext cx="2363277" cy="3118714"/>
          </a:xfrm>
          <a:prstGeom prst="rect">
            <a:avLst/>
          </a:prstGeom>
          <a:noFill/>
        </p:spPr>
      </p:pic>
      <p:sp>
        <p:nvSpPr>
          <p:cNvPr id="22" name="Oval 21"/>
          <p:cNvSpPr/>
          <p:nvPr/>
        </p:nvSpPr>
        <p:spPr>
          <a:xfrm>
            <a:off x="5334000" y="2438400"/>
            <a:ext cx="3048000" cy="3581400"/>
          </a:xfrm>
          <a:prstGeom prst="ellipse">
            <a:avLst/>
          </a:prstGeom>
          <a:noFill/>
          <a:ln w="146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22" idx="7"/>
            <a:endCxn id="22" idx="3"/>
          </p:cNvCxnSpPr>
          <p:nvPr/>
        </p:nvCxnSpPr>
        <p:spPr>
          <a:xfrm flipH="1">
            <a:off x="5780370" y="2962884"/>
            <a:ext cx="2155260" cy="2532432"/>
          </a:xfrm>
          <a:prstGeom prst="line">
            <a:avLst/>
          </a:prstGeom>
          <a:ln w="146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Wuz\AppData\Local\Microsoft\Windows\Temporary Internet Files\Content.IE5\6BPLG7W8\MC90034901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47849">
            <a:off x="6650197" y="-21384"/>
            <a:ext cx="1981200" cy="2288647"/>
          </a:xfrm>
          <a:prstGeom prst="rect">
            <a:avLst/>
          </a:prstGeom>
          <a:noFill/>
        </p:spPr>
      </p:pic>
      <p:pic>
        <p:nvPicPr>
          <p:cNvPr id="1029" name="Picture 5" descr="C:\Users\Wuz\AppData\Local\Microsoft\Windows\Temporary Internet Files\Content.IE5\HHKRGIKN\MC90035699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648200"/>
            <a:ext cx="1752600" cy="1989410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4038600" y="3505200"/>
            <a:ext cx="3124200" cy="1828800"/>
            <a:chOff x="7772400" y="1143000"/>
            <a:chExt cx="3124200" cy="1828800"/>
          </a:xfrm>
        </p:grpSpPr>
        <p:sp>
          <p:nvSpPr>
            <p:cNvPr id="11" name="Explosion 2 10"/>
            <p:cNvSpPr/>
            <p:nvPr/>
          </p:nvSpPr>
          <p:spPr>
            <a:xfrm>
              <a:off x="7772400" y="1143000"/>
              <a:ext cx="3124200" cy="1828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53400" y="1676400"/>
              <a:ext cx="228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Most Important? Why?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of Trade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343400" cy="49379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Traders could make a fortune selling these goods</a:t>
            </a:r>
          </a:p>
          <a:p>
            <a:pPr lvl="1"/>
            <a:r>
              <a:rPr lang="en-US" dirty="0" smtClean="0"/>
              <a:t>Rich Europeans wanted these spices, perfumes, silks and stones</a:t>
            </a:r>
          </a:p>
          <a:p>
            <a:pPr lvl="2"/>
            <a:r>
              <a:rPr lang="en-US" dirty="0" smtClean="0"/>
              <a:t>Cost was high because of “middlemen”</a:t>
            </a:r>
          </a:p>
          <a:p>
            <a:pPr lvl="2"/>
            <a:r>
              <a:rPr lang="en-US" dirty="0" smtClean="0"/>
              <a:t>Travel over land was expensive and dangerous</a:t>
            </a:r>
          </a:p>
          <a:p>
            <a:pPr lvl="3"/>
            <a:r>
              <a:rPr lang="en-US" dirty="0" smtClean="0"/>
              <a:t>Thieves waited along “Silk Road”</a:t>
            </a:r>
          </a:p>
          <a:p>
            <a:r>
              <a:rPr lang="en-US" dirty="0" smtClean="0"/>
              <a:t>Began to look for all-water route to bypass Arab merchants and thieves by road</a:t>
            </a:r>
          </a:p>
          <a:p>
            <a:pPr lvl="1"/>
            <a:r>
              <a:rPr lang="en-US" dirty="0" smtClean="0"/>
              <a:t>2 Options</a:t>
            </a:r>
          </a:p>
          <a:p>
            <a:pPr lvl="2"/>
            <a:r>
              <a:rPr lang="en-US" dirty="0" smtClean="0"/>
              <a:t>Around Africa</a:t>
            </a:r>
          </a:p>
          <a:p>
            <a:pPr lvl="2"/>
            <a:r>
              <a:rPr lang="en-US" dirty="0" smtClean="0"/>
              <a:t>Sailing West to get East</a:t>
            </a:r>
          </a:p>
          <a:p>
            <a:pPr lvl="3"/>
            <a:r>
              <a:rPr lang="en-US" dirty="0" smtClean="0"/>
              <a:t>Earth is a sphere</a:t>
            </a:r>
            <a:endParaRPr lang="en-US" dirty="0"/>
          </a:p>
        </p:txBody>
      </p:sp>
      <p:pic>
        <p:nvPicPr>
          <p:cNvPr id="2052" name="Picture 4" descr="C:\Users\Wuz\AppData\Local\Microsoft\Windows\Temporary Internet Files\Content.IE5\6BPLG7W8\MC900150095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438400"/>
            <a:ext cx="4172066" cy="3192470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2133600" y="2590800"/>
            <a:ext cx="3124200" cy="1828800"/>
            <a:chOff x="7772400" y="1143000"/>
            <a:chExt cx="3124200" cy="1828800"/>
          </a:xfrm>
        </p:grpSpPr>
        <p:sp>
          <p:nvSpPr>
            <p:cNvPr id="6" name="Explosion 2 5"/>
            <p:cNvSpPr/>
            <p:nvPr/>
          </p:nvSpPr>
          <p:spPr>
            <a:xfrm>
              <a:off x="7772400" y="1143000"/>
              <a:ext cx="3124200" cy="1828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53400" y="1676400"/>
              <a:ext cx="228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Why take to 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the sea?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The Renaissance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343400" cy="493791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1300’s-</a:t>
            </a:r>
          </a:p>
          <a:p>
            <a:pPr lvl="1"/>
            <a:r>
              <a:rPr lang="en-US" dirty="0" smtClean="0"/>
              <a:t>Powerful renewal of intellectual and artistic creativity</a:t>
            </a:r>
          </a:p>
          <a:p>
            <a:pPr lvl="1"/>
            <a:r>
              <a:rPr lang="en-US" dirty="0" smtClean="0"/>
              <a:t> French word meaning </a:t>
            </a:r>
            <a:r>
              <a:rPr lang="en-US" b="1" i="1" dirty="0" smtClean="0"/>
              <a:t>‘rebirth’</a:t>
            </a:r>
          </a:p>
          <a:p>
            <a:pPr lvl="1"/>
            <a:r>
              <a:rPr lang="en-US" dirty="0" smtClean="0"/>
              <a:t>Began in Italy but spread across Europe over next 200 years</a:t>
            </a:r>
          </a:p>
          <a:p>
            <a:r>
              <a:rPr lang="en-US" dirty="0" smtClean="0"/>
              <a:t>Renaissance changes way Europeans think of themselves and world</a:t>
            </a:r>
          </a:p>
          <a:p>
            <a:pPr lvl="1"/>
            <a:r>
              <a:rPr lang="en-US" dirty="0" smtClean="0"/>
              <a:t>Encouraged them to pursue new ideas and set goals</a:t>
            </a:r>
          </a:p>
          <a:p>
            <a:pPr lvl="2"/>
            <a:r>
              <a:rPr lang="en-US" dirty="0" smtClean="0"/>
              <a:t>Gives birth to </a:t>
            </a:r>
            <a:r>
              <a:rPr lang="en-US" b="1" i="1" dirty="0" smtClean="0"/>
              <a:t>‘Age of Exploration’ </a:t>
            </a:r>
            <a:r>
              <a:rPr lang="en-US" dirty="0" smtClean="0"/>
              <a:t>and discovery </a:t>
            </a:r>
            <a:endParaRPr lang="en-US" dirty="0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57200" y="29718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3200">
              <a:latin typeface="Tahoma" charset="0"/>
            </a:endParaRPr>
          </a:p>
        </p:txBody>
      </p:sp>
      <p:sp>
        <p:nvSpPr>
          <p:cNvPr id="9" name="Rectangle 10"/>
          <p:cNvSpPr txBox="1">
            <a:spLocks noChangeArrowheads="1"/>
          </p:cNvSpPr>
          <p:nvPr/>
        </p:nvSpPr>
        <p:spPr bwMode="auto">
          <a:xfrm>
            <a:off x="2971800" y="2800350"/>
            <a:ext cx="28194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3076" name="Picture 4" descr="C:\Users\Wuz\AppData\Local\Microsoft\Windows\Temporary Internet Files\Content.IE5\6BPLG7W8\MC90043360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828800"/>
            <a:ext cx="3714347" cy="4510926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5638800" y="381000"/>
            <a:ext cx="3124200" cy="1828800"/>
            <a:chOff x="7772400" y="1143000"/>
            <a:chExt cx="3124200" cy="1828800"/>
          </a:xfrm>
        </p:grpSpPr>
        <p:sp>
          <p:nvSpPr>
            <p:cNvPr id="11" name="Explosion 2 10"/>
            <p:cNvSpPr/>
            <p:nvPr/>
          </p:nvSpPr>
          <p:spPr>
            <a:xfrm>
              <a:off x="7772400" y="1143000"/>
              <a:ext cx="3124200" cy="1828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53400" y="1676400"/>
              <a:ext cx="228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Visual </a:t>
              </a:r>
            </a:p>
            <a:p>
              <a:r>
                <a:rPr lang="en-US" dirty="0" err="1" smtClean="0">
                  <a:solidFill>
                    <a:schemeClr val="bg1"/>
                  </a:solidFill>
                </a:rPr>
                <a:t>Vocab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Powerful Nations Emerge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52600"/>
            <a:ext cx="4648200" cy="49379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1400’s- population begins to increase</a:t>
            </a:r>
          </a:p>
          <a:p>
            <a:r>
              <a:rPr lang="en-US" dirty="0" smtClean="0"/>
              <a:t>Merchants want more $$$</a:t>
            </a:r>
          </a:p>
          <a:p>
            <a:pPr lvl="1"/>
            <a:r>
              <a:rPr lang="en-US" dirty="0" smtClean="0"/>
              <a:t>Think if they can cut out middlemen  make larger profit</a:t>
            </a:r>
          </a:p>
          <a:p>
            <a:r>
              <a:rPr lang="en-US" dirty="0" smtClean="0"/>
              <a:t>Up till now Europe patchwork of small countries</a:t>
            </a:r>
          </a:p>
          <a:p>
            <a:pPr lvl="1"/>
            <a:r>
              <a:rPr lang="en-US" dirty="0" smtClean="0"/>
              <a:t>Political power divided among  local rulers</a:t>
            </a:r>
          </a:p>
          <a:p>
            <a:pPr lvl="1"/>
            <a:r>
              <a:rPr lang="en-US" dirty="0" smtClean="0"/>
              <a:t>1400’s- powerful monarchs take over</a:t>
            </a:r>
          </a:p>
          <a:p>
            <a:pPr lvl="2"/>
            <a:r>
              <a:rPr lang="en-US" dirty="0" smtClean="0"/>
              <a:t>Spain, Portugal, England, France</a:t>
            </a:r>
          </a:p>
          <a:p>
            <a:pPr lvl="2"/>
            <a:r>
              <a:rPr lang="en-US" dirty="0" smtClean="0"/>
              <a:t>Began to est. national laws, courts, taxes, and armies</a:t>
            </a:r>
          </a:p>
          <a:p>
            <a:pPr lvl="2"/>
            <a:r>
              <a:rPr lang="en-US" dirty="0" smtClean="0"/>
              <a:t>New powerful kings looking for ways to increase trade, power, and wealth</a:t>
            </a:r>
          </a:p>
          <a:p>
            <a:endParaRPr lang="en-US" dirty="0"/>
          </a:p>
        </p:txBody>
      </p:sp>
      <p:pic>
        <p:nvPicPr>
          <p:cNvPr id="4101" name="Picture 5" descr="C:\Users\Wuz\AppData\Local\Microsoft\Windows\Temporary Internet Files\Content.IE5\6BPLG7W8\MC90023794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33600"/>
            <a:ext cx="3894957" cy="2753377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1447800" y="4800600"/>
            <a:ext cx="3124200" cy="1828800"/>
            <a:chOff x="7772400" y="1143000"/>
            <a:chExt cx="3124200" cy="1828800"/>
          </a:xfrm>
        </p:grpSpPr>
        <p:sp>
          <p:nvSpPr>
            <p:cNvPr id="6" name="Explosion 2 5"/>
            <p:cNvSpPr/>
            <p:nvPr/>
          </p:nvSpPr>
          <p:spPr>
            <a:xfrm>
              <a:off x="7772400" y="1143000"/>
              <a:ext cx="3124200" cy="1828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153400" y="1676400"/>
              <a:ext cx="228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Mercantilism</a:t>
              </a:r>
            </a:p>
            <a:p>
              <a:r>
                <a:rPr lang="en-US" dirty="0" err="1" smtClean="0">
                  <a:solidFill>
                    <a:schemeClr val="bg1"/>
                  </a:solidFill>
                </a:rPr>
                <a:t>VisVoc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Technology’s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4724400" cy="493791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Better Maps</a:t>
            </a:r>
          </a:p>
          <a:p>
            <a:pPr lvl="1"/>
            <a:r>
              <a:rPr lang="en-US" dirty="0" smtClean="0"/>
              <a:t>Problem for early navigators </a:t>
            </a:r>
          </a:p>
          <a:p>
            <a:pPr lvl="2"/>
            <a:r>
              <a:rPr lang="en-US" dirty="0" smtClean="0"/>
              <a:t>going off of mistaken info from traders and travelers</a:t>
            </a:r>
          </a:p>
          <a:p>
            <a:pPr lvl="2"/>
            <a:r>
              <a:rPr lang="en-US" dirty="0" smtClean="0"/>
              <a:t>Gradually got better</a:t>
            </a:r>
          </a:p>
          <a:p>
            <a:pPr lvl="3"/>
            <a:r>
              <a:rPr lang="en-US" dirty="0" smtClean="0"/>
              <a:t>Using reports of explorers</a:t>
            </a:r>
          </a:p>
          <a:p>
            <a:pPr lvl="1"/>
            <a:r>
              <a:rPr lang="en-US" dirty="0" smtClean="0"/>
              <a:t>New maps showed </a:t>
            </a:r>
          </a:p>
          <a:p>
            <a:pPr lvl="2"/>
            <a:r>
              <a:rPr lang="en-US" dirty="0" smtClean="0"/>
              <a:t>current directions</a:t>
            </a:r>
          </a:p>
          <a:p>
            <a:pPr lvl="2"/>
            <a:r>
              <a:rPr lang="en-US" dirty="0" smtClean="0"/>
              <a:t>Showed lines of latitude</a:t>
            </a:r>
          </a:p>
          <a:p>
            <a:r>
              <a:rPr lang="en-US" dirty="0" smtClean="0"/>
              <a:t>Better tools invented to help</a:t>
            </a:r>
          </a:p>
          <a:p>
            <a:pPr lvl="1"/>
            <a:r>
              <a:rPr lang="en-US" dirty="0" smtClean="0"/>
              <a:t>Astrolabe</a:t>
            </a:r>
          </a:p>
          <a:p>
            <a:pPr lvl="2"/>
            <a:r>
              <a:rPr lang="en-US" dirty="0" smtClean="0"/>
              <a:t>Measured position of stars to determine location</a:t>
            </a:r>
          </a:p>
          <a:p>
            <a:pPr lvl="1"/>
            <a:r>
              <a:rPr lang="en-US" dirty="0" smtClean="0"/>
              <a:t>Acquired magnetic compass from Chinese</a:t>
            </a:r>
          </a:p>
          <a:p>
            <a:pPr lvl="2"/>
            <a:r>
              <a:rPr lang="en-US" dirty="0" smtClean="0"/>
              <a:t>Could determine direction of sailing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495800" cy="493791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Better Ships</a:t>
            </a:r>
          </a:p>
          <a:p>
            <a:pPr lvl="1"/>
            <a:r>
              <a:rPr lang="en-US" dirty="0" smtClean="0"/>
              <a:t>Advances in ship design</a:t>
            </a:r>
          </a:p>
          <a:p>
            <a:pPr lvl="2"/>
            <a:r>
              <a:rPr lang="en-US" dirty="0" smtClean="0"/>
              <a:t>Allow for long, ocean voyages</a:t>
            </a:r>
          </a:p>
          <a:p>
            <a:pPr lvl="1"/>
            <a:r>
              <a:rPr lang="en-US" dirty="0" smtClean="0"/>
              <a:t>Stern rudder and triangular sail</a:t>
            </a:r>
          </a:p>
          <a:p>
            <a:pPr lvl="2"/>
            <a:r>
              <a:rPr lang="en-US" dirty="0" smtClean="0"/>
              <a:t>Possible to sail against current, &amp; into wind</a:t>
            </a:r>
          </a:p>
          <a:p>
            <a:pPr lvl="2"/>
            <a:r>
              <a:rPr lang="en-US" dirty="0" smtClean="0"/>
              <a:t>Stole idea from Arabs</a:t>
            </a:r>
          </a:p>
          <a:p>
            <a:r>
              <a:rPr lang="en-US" dirty="0" smtClean="0"/>
              <a:t>Late 1400’s-</a:t>
            </a:r>
          </a:p>
          <a:p>
            <a:pPr lvl="1"/>
            <a:r>
              <a:rPr lang="en-US" dirty="0" smtClean="0"/>
              <a:t>Portugal invents 3- </a:t>
            </a:r>
            <a:r>
              <a:rPr lang="en-US" dirty="0" err="1" smtClean="0"/>
              <a:t>masted</a:t>
            </a:r>
            <a:r>
              <a:rPr lang="en-US" dirty="0" smtClean="0"/>
              <a:t> caravel</a:t>
            </a:r>
          </a:p>
          <a:p>
            <a:pPr lvl="2"/>
            <a:r>
              <a:rPr lang="en-US" dirty="0" smtClean="0"/>
              <a:t>Ship w/ 3 sails</a:t>
            </a:r>
          </a:p>
          <a:p>
            <a:pPr lvl="2"/>
            <a:r>
              <a:rPr lang="en-US" dirty="0" smtClean="0"/>
              <a:t>Faster and could carry more supplies</a:t>
            </a:r>
          </a:p>
          <a:p>
            <a:pPr lvl="2"/>
            <a:r>
              <a:rPr lang="en-US" dirty="0" smtClean="0"/>
              <a:t>Float in shallow water</a:t>
            </a:r>
          </a:p>
          <a:p>
            <a:pPr lvl="1"/>
            <a:r>
              <a:rPr lang="en-US" dirty="0" smtClean="0"/>
              <a:t>Spain and Portugal want their piece of spice trade from Italy</a:t>
            </a:r>
          </a:p>
          <a:p>
            <a:pPr lvl="1"/>
            <a:r>
              <a:rPr lang="en-US" dirty="0" smtClean="0"/>
              <a:t>Begin race to find all-water route to Asia around Africa</a:t>
            </a:r>
          </a:p>
          <a:p>
            <a:pPr lvl="2"/>
            <a:r>
              <a:rPr lang="en-US" dirty="0" smtClean="0"/>
              <a:t>Starts “Age of Exploration”</a:t>
            </a:r>
          </a:p>
          <a:p>
            <a:endParaRPr lang="en-US" dirty="0"/>
          </a:p>
        </p:txBody>
      </p:sp>
      <p:sp>
        <p:nvSpPr>
          <p:cNvPr id="5" name="Rectangle 4">
            <a:hlinkClick r:id="rId3"/>
          </p:cNvPr>
          <p:cNvSpPr/>
          <p:nvPr/>
        </p:nvSpPr>
        <p:spPr>
          <a:xfrm>
            <a:off x="457200" y="6248400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791200" y="0"/>
            <a:ext cx="3124200" cy="1828800"/>
            <a:chOff x="7772400" y="1143000"/>
            <a:chExt cx="3124200" cy="1828800"/>
          </a:xfrm>
        </p:grpSpPr>
        <p:sp>
          <p:nvSpPr>
            <p:cNvPr id="7" name="Explosion 2 6"/>
            <p:cNvSpPr/>
            <p:nvPr/>
          </p:nvSpPr>
          <p:spPr>
            <a:xfrm>
              <a:off x="7772400" y="1143000"/>
              <a:ext cx="3124200" cy="1828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77200" y="1600200"/>
              <a:ext cx="228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How Technology?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Perfect Storm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3300" b="1" dirty="0" smtClean="0"/>
              <a:t>Need 4 Spices, </a:t>
            </a:r>
            <a:r>
              <a:rPr lang="en-US" sz="3300" b="1" dirty="0" err="1" smtClean="0"/>
              <a:t>esp</a:t>
            </a:r>
            <a:r>
              <a:rPr lang="en-US" sz="3300" b="1" dirty="0" smtClean="0"/>
              <a:t> SALT </a:t>
            </a:r>
          </a:p>
          <a:p>
            <a:pPr algn="ctr">
              <a:buNone/>
            </a:pPr>
            <a:r>
              <a:rPr lang="en-US" sz="3300" dirty="0" smtClean="0"/>
              <a:t>(cut out the Middle Men)</a:t>
            </a:r>
          </a:p>
          <a:p>
            <a:pPr algn="ctr">
              <a:buNone/>
            </a:pPr>
            <a:r>
              <a:rPr lang="en-US" sz="3300" dirty="0" smtClean="0"/>
              <a:t>+</a:t>
            </a:r>
          </a:p>
          <a:p>
            <a:pPr algn="ctr">
              <a:buNone/>
            </a:pPr>
            <a:r>
              <a:rPr lang="en-US" sz="3300" b="1" dirty="0" smtClean="0"/>
              <a:t>Dangers of the Silk Road</a:t>
            </a:r>
          </a:p>
          <a:p>
            <a:pPr algn="ctr">
              <a:buNone/>
            </a:pPr>
            <a:r>
              <a:rPr lang="en-US" sz="3300" dirty="0" smtClean="0"/>
              <a:t>(look for another way)</a:t>
            </a:r>
          </a:p>
          <a:p>
            <a:pPr algn="ctr">
              <a:buNone/>
            </a:pPr>
            <a:r>
              <a:rPr lang="en-US" sz="3300" dirty="0" smtClean="0"/>
              <a:t>+ </a:t>
            </a:r>
          </a:p>
          <a:p>
            <a:pPr algn="ctr">
              <a:buNone/>
            </a:pPr>
            <a:r>
              <a:rPr lang="en-US" sz="3300" b="1" dirty="0" smtClean="0"/>
              <a:t>Renaissance Thinking</a:t>
            </a:r>
          </a:p>
          <a:p>
            <a:pPr algn="ctr">
              <a:buNone/>
            </a:pPr>
            <a:r>
              <a:rPr lang="en-US" sz="3300" dirty="0" smtClean="0"/>
              <a:t>(willingness to TRY new ideas)</a:t>
            </a:r>
          </a:p>
          <a:p>
            <a:pPr algn="ctr">
              <a:buNone/>
            </a:pPr>
            <a:r>
              <a:rPr lang="en-US" sz="3300" dirty="0" smtClean="0"/>
              <a:t>+ </a:t>
            </a:r>
          </a:p>
          <a:p>
            <a:pPr algn="ctr">
              <a:buNone/>
            </a:pPr>
            <a:r>
              <a:rPr lang="en-US" sz="3300" b="1" dirty="0" smtClean="0"/>
              <a:t>King’s Desire 4 POWER</a:t>
            </a:r>
          </a:p>
          <a:p>
            <a:pPr algn="ctr">
              <a:buNone/>
            </a:pPr>
            <a:r>
              <a:rPr lang="en-US" sz="3300" dirty="0" smtClean="0"/>
              <a:t>(control trade route-control trade. Control trade-gain more $$$. More $$$-more POWER.)</a:t>
            </a:r>
          </a:p>
          <a:p>
            <a:pPr algn="ctr">
              <a:buNone/>
            </a:pPr>
            <a:r>
              <a:rPr lang="en-US" sz="3300" dirty="0" smtClean="0"/>
              <a:t>+</a:t>
            </a:r>
          </a:p>
          <a:p>
            <a:pPr algn="ctr">
              <a:buNone/>
            </a:pPr>
            <a:r>
              <a:rPr lang="en-US" sz="3300" b="1" dirty="0" smtClean="0"/>
              <a:t>Better Technology</a:t>
            </a:r>
          </a:p>
          <a:p>
            <a:pPr algn="ctr">
              <a:buNone/>
            </a:pPr>
            <a:r>
              <a:rPr lang="en-US" sz="3300" dirty="0" smtClean="0"/>
              <a:t>(compass, astrolabe, rudder, caravel ships)</a:t>
            </a:r>
          </a:p>
          <a:p>
            <a:pPr algn="ctr">
              <a:buNone/>
            </a:pPr>
            <a:r>
              <a:rPr lang="en-US" sz="7700" dirty="0" smtClean="0"/>
              <a:t>+</a:t>
            </a:r>
            <a:r>
              <a:rPr lang="en-US" dirty="0" smtClean="0"/>
              <a:t>______________________________________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19800" y="4724400"/>
            <a:ext cx="3124200" cy="1828800"/>
            <a:chOff x="7772400" y="1143000"/>
            <a:chExt cx="3124200" cy="1828800"/>
          </a:xfrm>
        </p:grpSpPr>
        <p:sp>
          <p:nvSpPr>
            <p:cNvPr id="7" name="Explosion 2 6"/>
            <p:cNvSpPr/>
            <p:nvPr/>
          </p:nvSpPr>
          <p:spPr>
            <a:xfrm>
              <a:off x="7772400" y="1143000"/>
              <a:ext cx="3124200" cy="18288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077200" y="18288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Equals What?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81200" y="6019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OF EXPLORATION!!!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9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677</TotalTime>
  <Words>600</Words>
  <Application>Microsoft Office PowerPoint</Application>
  <PresentationFormat>On-screen Show (4:3)</PresentationFormat>
  <Paragraphs>112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Blackadder ITC</vt:lpstr>
      <vt:lpstr>Calibri</vt:lpstr>
      <vt:lpstr>Constantia</vt:lpstr>
      <vt:lpstr>Tahoma</vt:lpstr>
      <vt:lpstr>Times New Roman</vt:lpstr>
      <vt:lpstr>Wingdings 2</vt:lpstr>
      <vt:lpstr>Flow</vt:lpstr>
      <vt:lpstr>Warm-Up</vt:lpstr>
      <vt:lpstr>Exploring the Americas:  1400 - 1625</vt:lpstr>
      <vt:lpstr>Expanding Horizons</vt:lpstr>
      <vt:lpstr>Growth of Trade</vt:lpstr>
      <vt:lpstr>The Renaissance</vt:lpstr>
      <vt:lpstr>Powerful Nations Emerge</vt:lpstr>
      <vt:lpstr>Technology’s Impact</vt:lpstr>
      <vt:lpstr>The Perfect Storm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Cultures Geography</dc:title>
  <dc:creator>pete</dc:creator>
  <cp:lastModifiedBy>Wazaney, Kristopher J.</cp:lastModifiedBy>
  <cp:revision>52</cp:revision>
  <cp:lastPrinted>1601-01-01T00:00:00Z</cp:lastPrinted>
  <dcterms:created xsi:type="dcterms:W3CDTF">2010-09-14T17:33:12Z</dcterms:created>
  <dcterms:modified xsi:type="dcterms:W3CDTF">2015-09-14T16:07:45Z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TC010183711033</vt:lpwstr>
  </property>
</Properties>
</file>