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2" r:id="rId3"/>
    <p:sldId id="257" r:id="rId4"/>
    <p:sldId id="258" r:id="rId5"/>
    <p:sldId id="261" r:id="rId6"/>
    <p:sldId id="259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4CA93-98DC-4DA2-8901-95BA5D983D3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CD1C9-3D1D-462F-8B34-A6ACF6E7F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93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D5D2E-2446-45FB-81A9-9838CBE90257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2C5A9-386A-484C-8EBB-E8A9588EB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436B6-16F7-4C47-9B21-D6067B7F9A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4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87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5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06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3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01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2C5A9-386A-484C-8EBB-E8A9588EB9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A0A66F-D4F8-4F59-A45E-B709B08F5EDA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A2A10F-6268-41B5-B27B-B57F601ED98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920085"/>
            <a:ext cx="9144000" cy="2118516"/>
          </a:xfrm>
        </p:spPr>
        <p:txBody>
          <a:bodyPr>
            <a:noAutofit/>
          </a:bodyPr>
          <a:lstStyle/>
          <a:p>
            <a:r>
              <a:rPr lang="en-US" sz="3600" dirty="0" smtClean="0"/>
              <a:t>Why were countries like England, France and the Netherlands looking for their own path to Asia (NW Passage)?</a:t>
            </a:r>
            <a:endParaRPr lang="en-US" sz="3600" dirty="0"/>
          </a:p>
        </p:txBody>
      </p:sp>
      <p:pic>
        <p:nvPicPr>
          <p:cNvPr id="2050" name="Picture 2" descr="http://www.greygooseadventures.com/nwp/index_files/image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" y="4038601"/>
            <a:ext cx="9129793" cy="284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324600" y="381000"/>
            <a:ext cx="2667000" cy="1447800"/>
            <a:chOff x="6324600" y="381000"/>
            <a:chExt cx="2667000" cy="1447800"/>
          </a:xfrm>
        </p:grpSpPr>
        <p:sp>
          <p:nvSpPr>
            <p:cNvPr id="6" name="Explosion 2 5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86600" y="797621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Why NW Passage?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0171542"/>
      </p:ext>
    </p:extLst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8991600" cy="1447800"/>
          </a:xfrm>
        </p:spPr>
        <p:txBody>
          <a:bodyPr>
            <a:noAutofit/>
          </a:bodyPr>
          <a:lstStyle/>
          <a:p>
            <a:r>
              <a:rPr lang="en-US" sz="6000" b="0" dirty="0" smtClean="0">
                <a:latin typeface="Blackadder ITC" pitchFamily="82" charset="0"/>
              </a:rPr>
              <a:t>Exploring the Americas: </a:t>
            </a:r>
            <a:br>
              <a:rPr lang="en-US" sz="6000" b="0" dirty="0" smtClean="0">
                <a:latin typeface="Blackadder ITC" pitchFamily="82" charset="0"/>
              </a:rPr>
            </a:br>
            <a:r>
              <a:rPr lang="en-US" sz="6000" b="0" dirty="0" smtClean="0">
                <a:latin typeface="Blackadder ITC" pitchFamily="82" charset="0"/>
              </a:rPr>
              <a:t>1400 - 1625</a:t>
            </a:r>
            <a:endParaRPr lang="en-US" sz="6000" b="0" dirty="0">
              <a:latin typeface="Blackadder ITC" pitchFamily="82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800600"/>
            <a:ext cx="7854696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lackadder ITC" pitchFamily="82" charset="0"/>
              </a:rPr>
              <a:t>2-5 Exploring North America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Where it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/>
              <a:t> Begins…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5105400" cy="49379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1517-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Martin Luther  </a:t>
            </a:r>
            <a:r>
              <a:rPr lang="en-US" dirty="0" smtClean="0"/>
              <a:t>(German monk)</a:t>
            </a:r>
          </a:p>
          <a:p>
            <a:pPr lvl="1"/>
            <a:r>
              <a:rPr lang="en-US" dirty="0" smtClean="0"/>
              <a:t>Nails list of complaints about Catholic Church to door of local cathedral</a:t>
            </a:r>
          </a:p>
          <a:p>
            <a:pPr lvl="2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Theses</a:t>
            </a:r>
          </a:p>
          <a:p>
            <a:pPr lvl="2"/>
            <a:r>
              <a:rPr lang="en-US" dirty="0" smtClean="0"/>
              <a:t>Believed church corrupt </a:t>
            </a:r>
          </a:p>
          <a:p>
            <a:pPr lvl="3"/>
            <a:r>
              <a:rPr lang="en-US" dirty="0" smtClean="0"/>
              <a:t>including the Pope!!!</a:t>
            </a:r>
          </a:p>
          <a:p>
            <a:pPr lvl="2"/>
            <a:r>
              <a:rPr lang="en-US" dirty="0" smtClean="0"/>
              <a:t>Believed faith not good deeds was way to Heaven</a:t>
            </a:r>
          </a:p>
          <a:p>
            <a:pPr lvl="3"/>
            <a:r>
              <a:rPr lang="en-US" dirty="0" smtClean="0"/>
              <a:t>Can’t buy salvation</a:t>
            </a:r>
          </a:p>
          <a:p>
            <a:pPr lvl="1"/>
            <a:r>
              <a:rPr lang="en-US" dirty="0" smtClean="0"/>
              <a:t>Changes Europe…</a:t>
            </a:r>
          </a:p>
          <a:p>
            <a:pPr lvl="2"/>
            <a:r>
              <a:rPr lang="en-US" dirty="0" smtClean="0"/>
              <a:t>B4 all Europe Roman Catholic</a:t>
            </a:r>
          </a:p>
          <a:p>
            <a:pPr lvl="2"/>
            <a:r>
              <a:rPr lang="en-US" dirty="0" smtClean="0"/>
              <a:t>Now… people question ideals of Roman Catholic Church</a:t>
            </a:r>
          </a:p>
          <a:p>
            <a:pPr lvl="1"/>
            <a:r>
              <a:rPr lang="en-US" dirty="0" smtClean="0"/>
              <a:t>Begin to “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protest”</a:t>
            </a:r>
            <a:r>
              <a:rPr lang="en-US" dirty="0" smtClean="0"/>
              <a:t> it</a:t>
            </a:r>
          </a:p>
          <a:p>
            <a:pPr lvl="2"/>
            <a:r>
              <a:rPr lang="en-US" dirty="0" smtClean="0"/>
              <a:t>Become known as “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protestants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2"/>
            <a:r>
              <a:rPr lang="en-US" dirty="0" smtClean="0"/>
              <a:t>Movement away from Catholic Church to other versions of Christianity called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Protestant Reformation</a:t>
            </a:r>
          </a:p>
          <a:p>
            <a:pPr lvl="2"/>
            <a:r>
              <a:rPr lang="en-US" dirty="0" smtClean="0"/>
              <a:t>Beginning of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Lutherans</a:t>
            </a:r>
          </a:p>
          <a:p>
            <a:endParaRPr lang="en-US" dirty="0"/>
          </a:p>
        </p:txBody>
      </p:sp>
      <p:pic>
        <p:nvPicPr>
          <p:cNvPr id="23554" name="Picture 2" descr="http://3.bp.blogspot.com/-2VhmWcx4KXU/T0w-vnY4AQI/AAAAAAAAAFE/S0VkIgAp9MI/s1600/protestant_reformation_day_luth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05000"/>
            <a:ext cx="3732853" cy="4067175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6324600" y="381000"/>
            <a:ext cx="2667000" cy="1447800"/>
            <a:chOff x="6324600" y="381000"/>
            <a:chExt cx="2667000" cy="1447800"/>
          </a:xfrm>
        </p:grpSpPr>
        <p:sp>
          <p:nvSpPr>
            <p:cNvPr id="6" name="Explosion 2 5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05600" y="9144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Why Protestant?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Protestantism Spreads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410200" cy="5257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Luther’s ideas spread widely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Calvin </a:t>
            </a:r>
            <a:r>
              <a:rPr lang="en-US" dirty="0" smtClean="0"/>
              <a:t>(French)</a:t>
            </a:r>
          </a:p>
          <a:p>
            <a:pPr lvl="2"/>
            <a:r>
              <a:rPr lang="en-US" dirty="0" smtClean="0"/>
              <a:t>Agrees w/ Luther and also breaks away from Catholic Church</a:t>
            </a:r>
          </a:p>
          <a:p>
            <a:pPr lvl="2"/>
            <a:r>
              <a:rPr lang="en-US" dirty="0" smtClean="0"/>
              <a:t>Start of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Calvinism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Henry VIII </a:t>
            </a:r>
            <a:r>
              <a:rPr lang="en-US" dirty="0" smtClean="0"/>
              <a:t>of England breaks away too</a:t>
            </a:r>
          </a:p>
          <a:p>
            <a:pPr lvl="2"/>
            <a:r>
              <a:rPr lang="en-US" dirty="0" smtClean="0"/>
              <a:t>Selfish reasons though</a:t>
            </a:r>
          </a:p>
          <a:p>
            <a:pPr lvl="3"/>
            <a:r>
              <a:rPr lang="en-US" dirty="0" smtClean="0"/>
              <a:t>Wants divorce; Catholic says, “NO!”</a:t>
            </a:r>
          </a:p>
          <a:p>
            <a:pPr lvl="2"/>
            <a:r>
              <a:rPr lang="en-US" dirty="0" smtClean="0"/>
              <a:t>Declares all England now members of new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of England</a:t>
            </a:r>
          </a:p>
          <a:p>
            <a:pPr lvl="2"/>
            <a:r>
              <a:rPr lang="en-US" dirty="0" smtClean="0"/>
              <a:t>King is head of church now, not Pope!</a:t>
            </a:r>
          </a:p>
          <a:p>
            <a:r>
              <a:rPr lang="en-US" dirty="0" smtClean="0"/>
              <a:t>Europe divides</a:t>
            </a:r>
          </a:p>
          <a:p>
            <a:pPr lvl="1"/>
            <a:r>
              <a:rPr lang="en-US" dirty="0" smtClean="0"/>
              <a:t>Countries and people decide whether to stay Catholic or join Protestant version of Christianity</a:t>
            </a:r>
          </a:p>
          <a:p>
            <a:pPr lvl="2"/>
            <a:r>
              <a:rPr lang="en-US" dirty="0" smtClean="0"/>
              <a:t>Spain and France stay Catholic and work to spread their ideas</a:t>
            </a:r>
          </a:p>
          <a:p>
            <a:pPr lvl="2"/>
            <a:r>
              <a:rPr lang="en-US" dirty="0" smtClean="0"/>
              <a:t>English and Dutch turn Protestant</a:t>
            </a:r>
          </a:p>
          <a:p>
            <a:pPr lvl="2"/>
            <a:r>
              <a:rPr lang="en-US" dirty="0" smtClean="0"/>
              <a:t>New World will be divided as well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 descr="http://free-retro-graphics.com/fifties-clip-art/images/guillot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00"/>
            <a:ext cx="2190750" cy="5524500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>
            <a:off x="1905000" y="2438400"/>
            <a:ext cx="2286000" cy="1600200"/>
          </a:xfrm>
          <a:prstGeom prst="wedgeEllipseCallout">
            <a:avLst>
              <a:gd name="adj1" fmla="val -53244"/>
              <a:gd name="adj2" fmla="val 913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0" y="26670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“Come here, Honey… come look through this hole. I have a surprise for you!”</a:t>
            </a:r>
            <a:endParaRPr lang="en-US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477000" y="228600"/>
            <a:ext cx="2667000" cy="1447800"/>
            <a:chOff x="6324600" y="381000"/>
            <a:chExt cx="2667000" cy="1447800"/>
          </a:xfrm>
        </p:grpSpPr>
        <p:sp>
          <p:nvSpPr>
            <p:cNvPr id="11" name="Explosion 2 10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1800" y="8382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Created What?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Names?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  <p:bldP spid="8" grpId="0" animBg="1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Money, Power, Respect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800600" cy="49379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Religion only 1 of factors that pushed Europeans across Atlantic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Mercantilism: </a:t>
            </a:r>
            <a:r>
              <a:rPr lang="en-US" dirty="0" smtClean="0"/>
              <a:t>money = POWER</a:t>
            </a:r>
          </a:p>
          <a:p>
            <a:pPr lvl="1"/>
            <a:r>
              <a:rPr lang="en-US" dirty="0" smtClean="0"/>
              <a:t>Spain controls trade route, trade, money</a:t>
            </a:r>
          </a:p>
          <a:p>
            <a:pPr lvl="2"/>
            <a:r>
              <a:rPr lang="en-US" dirty="0" smtClean="0"/>
              <a:t>So… have all the power</a:t>
            </a:r>
          </a:p>
          <a:p>
            <a:pPr lvl="2"/>
            <a:r>
              <a:rPr lang="en-US" dirty="0" smtClean="0"/>
              <a:t>Too powerful to be challenged directly</a:t>
            </a:r>
          </a:p>
          <a:p>
            <a:pPr lvl="2"/>
            <a:r>
              <a:rPr lang="en-US" dirty="0" smtClean="0"/>
              <a:t>Other countries explore areas Spain doesn’t control</a:t>
            </a:r>
          </a:p>
          <a:p>
            <a:pPr lvl="3"/>
            <a:r>
              <a:rPr lang="en-US" dirty="0" smtClean="0"/>
              <a:t>New World has tons of goodies and resources</a:t>
            </a:r>
          </a:p>
          <a:p>
            <a:pPr lvl="3"/>
            <a:r>
              <a:rPr lang="en-US" dirty="0" smtClean="0"/>
              <a:t>$$$ to be made</a:t>
            </a:r>
          </a:p>
          <a:p>
            <a:endParaRPr lang="en-US" dirty="0"/>
          </a:p>
        </p:txBody>
      </p:sp>
      <p:pic>
        <p:nvPicPr>
          <p:cNvPr id="19457" name="Picture 1" descr="C:\Documents and Settings\kristopher.wazaney\Local Settings\Temporary Internet Files\Content.IE5\CKJQ1PUJ\MC90043984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643" y="2819400"/>
            <a:ext cx="4362357" cy="27432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6324600" y="381000"/>
            <a:ext cx="2667000" cy="144780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81800" y="9144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Mercantilism?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Columbian Exchange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267200" cy="4709315"/>
          </a:xfrm>
        </p:spPr>
        <p:txBody>
          <a:bodyPr>
            <a:normAutofit/>
          </a:bodyPr>
          <a:lstStyle/>
          <a:p>
            <a:r>
              <a:rPr lang="en-US" dirty="0" smtClean="0"/>
              <a:t>Voyages of Columbus and other explorers</a:t>
            </a:r>
          </a:p>
          <a:p>
            <a:pPr lvl="1"/>
            <a:r>
              <a:rPr lang="en-US" dirty="0" smtClean="0"/>
              <a:t>Brought 2 </a:t>
            </a:r>
            <a:r>
              <a:rPr lang="en-US" smtClean="0"/>
              <a:t>parts globe B4 </a:t>
            </a:r>
            <a:r>
              <a:rPr lang="en-US" dirty="0" smtClean="0"/>
              <a:t>had no contact</a:t>
            </a:r>
          </a:p>
          <a:p>
            <a:pPr lvl="2"/>
            <a:r>
              <a:rPr lang="en-US" dirty="0" smtClean="0"/>
              <a:t>Europe &amp; Asia</a:t>
            </a:r>
          </a:p>
          <a:p>
            <a:pPr lvl="2"/>
            <a:r>
              <a:rPr lang="en-US" dirty="0" smtClean="0"/>
              <a:t>Americas</a:t>
            </a:r>
          </a:p>
          <a:p>
            <a:pPr lvl="1"/>
            <a:r>
              <a:rPr lang="en-US" dirty="0" smtClean="0"/>
              <a:t>Led to exchange of goods on both sides of Atlantic</a:t>
            </a:r>
          </a:p>
          <a:p>
            <a:pPr lvl="2"/>
            <a:r>
              <a:rPr lang="en-US" dirty="0" smtClean="0"/>
              <a:t>To Americas- Colonists, animals, plants, Disease</a:t>
            </a:r>
          </a:p>
          <a:p>
            <a:pPr lvl="2"/>
            <a:r>
              <a:rPr lang="en-US" dirty="0" smtClean="0"/>
              <a:t>To Europe- Crops, food, disease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44" name="Picture 4" descr="http://3.bp.blogspot.com/-JeXfyCjLXk8/Tw4xjfkr7KI/AAAAAAAAAkw/-vUDpW3ox3U/s1600/ColExchan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4431323" cy="37719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7010400" y="609600"/>
            <a:ext cx="1833155" cy="1447800"/>
            <a:chOff x="6324600" y="381000"/>
            <a:chExt cx="2789584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04384" y="9144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Define?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French Open Trading Posts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648200" cy="49379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really interested in building an empire in New World</a:t>
            </a:r>
          </a:p>
          <a:p>
            <a:pPr lvl="1"/>
            <a:r>
              <a:rPr lang="en-US" dirty="0" smtClean="0"/>
              <a:t>Saw it as opportunity for $$$ in fishing and fur trade</a:t>
            </a:r>
          </a:p>
          <a:p>
            <a:pPr lvl="2"/>
            <a:r>
              <a:rPr lang="en-US" dirty="0" smtClean="0"/>
              <a:t>Furs were popular in Europe</a:t>
            </a:r>
          </a:p>
          <a:p>
            <a:pPr lvl="2"/>
            <a:r>
              <a:rPr lang="en-US" dirty="0" smtClean="0"/>
              <a:t>Traders make big time $$$ in beaver pelts</a:t>
            </a:r>
          </a:p>
          <a:p>
            <a:pPr lvl="2"/>
            <a:r>
              <a:rPr lang="en-US" dirty="0" smtClean="0"/>
              <a:t>Made agreement w/ Natives to trade fur</a:t>
            </a:r>
          </a:p>
          <a:p>
            <a:r>
              <a:rPr lang="en-US" dirty="0" smtClean="0"/>
              <a:t>1608- sent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Samuel de Champlain </a:t>
            </a:r>
            <a:r>
              <a:rPr lang="en-US" dirty="0" smtClean="0"/>
              <a:t>to set up trading post</a:t>
            </a:r>
          </a:p>
          <a:p>
            <a:pPr lvl="1"/>
            <a:r>
              <a:rPr lang="en-US" dirty="0" smtClean="0"/>
              <a:t>Turns into modern-day Quebec</a:t>
            </a:r>
          </a:p>
          <a:p>
            <a:pPr lvl="2"/>
            <a:r>
              <a:rPr lang="en-US" dirty="0" smtClean="0"/>
              <a:t>Used Quebec as basis for moving into other parts of Canada</a:t>
            </a:r>
          </a:p>
          <a:p>
            <a:pPr lvl="2"/>
            <a:r>
              <a:rPr lang="en-US" dirty="0" smtClean="0"/>
              <a:t>Built trading posts for fur</a:t>
            </a:r>
            <a:endParaRPr lang="en-US" dirty="0"/>
          </a:p>
        </p:txBody>
      </p:sp>
      <p:pic>
        <p:nvPicPr>
          <p:cNvPr id="4097" name="Picture 1" descr="C:\Users\Wuz\AppData\Local\Microsoft\Windows\Temporary Internet Files\Content.IE5\8CY6B0WR\MC90013352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1" y="2895600"/>
            <a:ext cx="4267200" cy="24916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Dutch Settlements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86200" y="1752600"/>
            <a:ext cx="51054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Wanted its share in world trade</a:t>
            </a:r>
          </a:p>
          <a:p>
            <a:pPr lvl="1"/>
            <a:r>
              <a:rPr lang="en-US" dirty="0" smtClean="0"/>
              <a:t>Hudson’s voyage starts their claims</a:t>
            </a:r>
          </a:p>
          <a:p>
            <a:pPr lvl="1"/>
            <a:r>
              <a:rPr lang="en-US" dirty="0" smtClean="0"/>
              <a:t>Netherlands was small but had large fleet of ships</a:t>
            </a:r>
          </a:p>
          <a:p>
            <a:r>
              <a:rPr lang="en-US" dirty="0" smtClean="0"/>
              <a:t>1621- Dutch West India Company sets up trading colony</a:t>
            </a:r>
          </a:p>
          <a:p>
            <a:pPr lvl="1"/>
            <a:r>
              <a:rPr lang="en-US" dirty="0" smtClean="0"/>
              <a:t>New Netherland</a:t>
            </a:r>
          </a:p>
          <a:p>
            <a:pPr lvl="2"/>
            <a:r>
              <a:rPr lang="en-US" dirty="0" smtClean="0"/>
              <a:t>Where Hudson explored</a:t>
            </a:r>
          </a:p>
          <a:p>
            <a:r>
              <a:rPr lang="en-US" dirty="0" smtClean="0"/>
              <a:t>1624- sets up forts</a:t>
            </a:r>
          </a:p>
          <a:p>
            <a:pPr lvl="1"/>
            <a:r>
              <a:rPr lang="en-US" dirty="0" smtClean="0"/>
              <a:t>Fort Orange (Albany)</a:t>
            </a:r>
          </a:p>
          <a:p>
            <a:pPr lvl="1"/>
            <a:r>
              <a:rPr lang="en-US" dirty="0" smtClean="0"/>
              <a:t>Fort Burlington Island (NJ)</a:t>
            </a:r>
          </a:p>
          <a:p>
            <a:pPr lvl="1"/>
            <a:r>
              <a:rPr lang="en-US" dirty="0" smtClean="0"/>
              <a:t>Fort Nassau (Philadelphia)</a:t>
            </a:r>
          </a:p>
          <a:p>
            <a:pPr lvl="1"/>
            <a:r>
              <a:rPr lang="en-US" dirty="0" smtClean="0"/>
              <a:t>New Amsterdam (Manhattan Island)(NYC)</a:t>
            </a:r>
          </a:p>
          <a:p>
            <a:r>
              <a:rPr lang="en-US" dirty="0" smtClean="0"/>
              <a:t>1626- Governor pays </a:t>
            </a:r>
            <a:r>
              <a:rPr lang="en-US" dirty="0" err="1" smtClean="0"/>
              <a:t>Manhates</a:t>
            </a:r>
            <a:r>
              <a:rPr lang="en-US" dirty="0" smtClean="0"/>
              <a:t> Natives for the island in goods</a:t>
            </a:r>
          </a:p>
          <a:p>
            <a:pPr lvl="1"/>
            <a:r>
              <a:rPr lang="en-US" dirty="0" smtClean="0"/>
              <a:t>Goods included cloth, beads, trinkets, and metal tools like axes and hoes</a:t>
            </a:r>
            <a:endParaRPr lang="en-US" dirty="0"/>
          </a:p>
        </p:txBody>
      </p:sp>
      <p:pic>
        <p:nvPicPr>
          <p:cNvPr id="2050" name="Picture 2" descr="C:\Users\Wuz\Pictures\Microsoft Clip Organizer\j04082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514600"/>
            <a:ext cx="3657600" cy="2965450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6324600" y="381000"/>
            <a:ext cx="2819400" cy="1447800"/>
            <a:chOff x="6324600" y="381000"/>
            <a:chExt cx="2819400" cy="1447800"/>
          </a:xfrm>
        </p:grpSpPr>
        <p:sp>
          <p:nvSpPr>
            <p:cNvPr id="8" name="Explosion 2 7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34200" y="801469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Majority become…???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Question-</a:t>
            </a:r>
            <a:br>
              <a:rPr lang="en-US" dirty="0" smtClean="0"/>
            </a:br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5"/>
            <a:ext cx="9144000" cy="4434840"/>
          </a:xfrm>
        </p:spPr>
        <p:txBody>
          <a:bodyPr>
            <a:normAutofit/>
          </a:bodyPr>
          <a:lstStyle/>
          <a:p>
            <a:r>
              <a:rPr lang="en-US" sz="3200" b="1" dirty="0"/>
              <a:t>Describe how the 'Colombian Exchange affected both the natives of the Americas as well as the Europeans.</a:t>
            </a:r>
            <a:endParaRPr lang="en-US" sz="3200" dirty="0"/>
          </a:p>
        </p:txBody>
      </p:sp>
      <p:pic>
        <p:nvPicPr>
          <p:cNvPr id="1026" name="Picture 2" descr="http://apworldhistory2012-2013.weebly.com/uploads/9/9/9/6/9996001/5885243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29000"/>
            <a:ext cx="9144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324600" y="381000"/>
            <a:ext cx="2667000" cy="144780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7000" y="90625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Exit Ticket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72136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497</TotalTime>
  <Words>562</Words>
  <Application>Microsoft Office PowerPoint</Application>
  <PresentationFormat>On-screen Show (4:3)</PresentationFormat>
  <Paragraphs>93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Blackadder ITC</vt:lpstr>
      <vt:lpstr>Calibri</vt:lpstr>
      <vt:lpstr>Constantia</vt:lpstr>
      <vt:lpstr>Wingdings 2</vt:lpstr>
      <vt:lpstr>Flow</vt:lpstr>
      <vt:lpstr>Warm-Up</vt:lpstr>
      <vt:lpstr>Exploring the Americas:  1400 - 1625</vt:lpstr>
      <vt:lpstr>Where it ALL Begins…</vt:lpstr>
      <vt:lpstr>Protestantism Spreads</vt:lpstr>
      <vt:lpstr>Money, Power, Respect</vt:lpstr>
      <vt:lpstr>The Columbian Exchange</vt:lpstr>
      <vt:lpstr>French Open Trading Posts</vt:lpstr>
      <vt:lpstr>Dutch Settlements</vt:lpstr>
      <vt:lpstr>Essential Question- Exit Ticket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</dc:title>
  <dc:creator>kristopher.wazaney</dc:creator>
  <cp:lastModifiedBy>Wazaney, Kristopher J.</cp:lastModifiedBy>
  <cp:revision>35</cp:revision>
  <dcterms:created xsi:type="dcterms:W3CDTF">2012-09-19T18:02:39Z</dcterms:created>
  <dcterms:modified xsi:type="dcterms:W3CDTF">2015-09-12T14:45:28Z</dcterms:modified>
</cp:coreProperties>
</file>