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68" r:id="rId3"/>
    <p:sldId id="256" r:id="rId4"/>
    <p:sldId id="257" r:id="rId5"/>
    <p:sldId id="264" r:id="rId6"/>
    <p:sldId id="265" r:id="rId7"/>
    <p:sldId id="258" r:id="rId8"/>
    <p:sldId id="259" r:id="rId9"/>
    <p:sldId id="260" r:id="rId10"/>
    <p:sldId id="261" r:id="rId11"/>
    <p:sldId id="262" r:id="rId12"/>
    <p:sldId id="263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F095-4FEF-4035-83BD-38C40704C99E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DC66B-88D5-435C-9842-BC78E47B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9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B984-351A-4125-87A5-6EE6A753F6CA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28303-6022-460D-8413-C3D5FEF75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7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28303-6022-460D-8413-C3D5FEF759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27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28303-6022-460D-8413-C3D5FEF759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2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28303-6022-460D-8413-C3D5FEF759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7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28303-6022-460D-8413-C3D5FEF759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28303-6022-460D-8413-C3D5FEF75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28303-6022-460D-8413-C3D5FEF759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28303-6022-460D-8413-C3D5FEF759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4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28303-6022-460D-8413-C3D5FEF759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6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28303-6022-460D-8413-C3D5FEF759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2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28303-6022-460D-8413-C3D5FEF759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1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7831" name="Freeform 7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CC9E33-2F1B-4CD8-B923-C668D95AD6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34" name="Rectangle 1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A78FA-230B-44C7-A2C7-0EB13DF8C0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9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ABD07-638A-41B5-A51E-D87A7C716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3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7758A-9575-4AD2-A3AB-D18705395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8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91FC9-322A-4405-9832-1A12273BBA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1F64A-EF6A-4316-8359-F039F63996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9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64800-2EE8-42DF-89D9-E3274D5464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EA931-3753-4473-B0B0-64C295EF7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0FE0E-8127-4A60-8466-63944CD10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0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12181-D1C9-4143-BCB0-A117753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4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A3DFB-21D6-4F3F-B9A5-A55165680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9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0DD2B03-6C0E-493E-B44B-9C2DAB7370C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9144000" cy="4434840"/>
          </a:xfrm>
        </p:spPr>
        <p:txBody>
          <a:bodyPr>
            <a:normAutofit/>
          </a:bodyPr>
          <a:lstStyle/>
          <a:p>
            <a:r>
              <a:rPr lang="en-US" sz="3200" b="1" dirty="0"/>
              <a:t>Describe how the 'Colombian Exchange affected both the natives of the Americas as well as the Europeans.</a:t>
            </a:r>
            <a:endParaRPr lang="en-US" sz="3200" dirty="0"/>
          </a:p>
        </p:txBody>
      </p:sp>
      <p:pic>
        <p:nvPicPr>
          <p:cNvPr id="1026" name="Picture 2" descr="http://apworldhistory2012-2013.weebly.com/uploads/9/9/9/6/9996001/588524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324600" y="381000"/>
            <a:ext cx="2667000" cy="1447800"/>
            <a:chOff x="6324600" y="381000"/>
            <a:chExt cx="2667000" cy="1447800"/>
          </a:xfrm>
        </p:grpSpPr>
        <p:sp>
          <p:nvSpPr>
            <p:cNvPr id="7" name="Explosion 2 6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906256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Warm-Up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53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84300"/>
          </a:xfrm>
        </p:spPr>
        <p:txBody>
          <a:bodyPr/>
          <a:lstStyle/>
          <a:p>
            <a:r>
              <a:rPr lang="en-US" dirty="0" smtClean="0"/>
              <a:t>Representative Government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990600"/>
            <a:ext cx="5105400" cy="4114800"/>
          </a:xfrm>
        </p:spPr>
        <p:txBody>
          <a:bodyPr/>
          <a:lstStyle/>
          <a:p>
            <a:r>
              <a:rPr lang="en-US" dirty="0" smtClean="0"/>
              <a:t>At first almost all men</a:t>
            </a:r>
          </a:p>
          <a:p>
            <a:pPr lvl="1"/>
            <a:r>
              <a:rPr lang="en-US" dirty="0" smtClean="0"/>
              <a:t>Worked for Virginia Company</a:t>
            </a:r>
          </a:p>
          <a:p>
            <a:pPr lvl="2"/>
            <a:r>
              <a:rPr lang="en-US" dirty="0" smtClean="0"/>
              <a:t>Strict rules</a:t>
            </a:r>
          </a:p>
          <a:p>
            <a:pPr lvl="1"/>
            <a:r>
              <a:rPr lang="en-US" dirty="0" smtClean="0"/>
              <a:t>Began complaining about being ruled from London</a:t>
            </a:r>
          </a:p>
          <a:p>
            <a:r>
              <a:rPr lang="en-US" dirty="0" smtClean="0"/>
              <a:t>1619- company agreed to let them have some say</a:t>
            </a:r>
          </a:p>
          <a:p>
            <a:pPr lvl="1"/>
            <a:r>
              <a:rPr lang="en-US" dirty="0" smtClean="0"/>
              <a:t>10 towns in the colony sent 2 reps, called </a:t>
            </a:r>
            <a:r>
              <a:rPr lang="en-US" i="1" dirty="0" smtClean="0"/>
              <a:t>burgesses</a:t>
            </a:r>
            <a:r>
              <a:rPr lang="en-US" b="1" i="1" dirty="0" smtClean="0"/>
              <a:t>,</a:t>
            </a:r>
            <a:r>
              <a:rPr lang="en-US" dirty="0" smtClean="0"/>
              <a:t> to an assembly</a:t>
            </a:r>
          </a:p>
          <a:p>
            <a:pPr lvl="2"/>
            <a:r>
              <a:rPr lang="en-US" dirty="0" smtClean="0"/>
              <a:t>July 30, 1619- meet for 1</a:t>
            </a:r>
            <a:r>
              <a:rPr lang="en-US" baseline="30000" dirty="0" smtClean="0"/>
              <a:t>st</a:t>
            </a:r>
            <a:r>
              <a:rPr lang="en-US" dirty="0" smtClean="0"/>
              <a:t> time (House of Burgesses) </a:t>
            </a:r>
          </a:p>
          <a:p>
            <a:pPr lvl="2"/>
            <a:r>
              <a:rPr lang="en-US" dirty="0" smtClean="0"/>
              <a:t>Had right to make local laws for colony</a:t>
            </a:r>
            <a:endParaRPr lang="en-US" dirty="0"/>
          </a:p>
        </p:txBody>
      </p:sp>
      <p:pic>
        <p:nvPicPr>
          <p:cNvPr id="8194" name="Picture 2" descr="http://www.kaysmithartist.com/Galleries/ColonialGallery/slides/house_of_burges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3962400" cy="390525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985075" y="3657600"/>
            <a:ext cx="2667000" cy="1447800"/>
            <a:chOff x="6248400" y="381000"/>
            <a:chExt cx="2667000" cy="1447800"/>
          </a:xfrm>
        </p:grpSpPr>
        <p:sp>
          <p:nvSpPr>
            <p:cNvPr id="6" name="Explosion 2 5"/>
            <p:cNvSpPr/>
            <p:nvPr/>
          </p:nvSpPr>
          <p:spPr>
            <a:xfrm>
              <a:off x="62484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60763" y="920234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Burgess?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84300"/>
          </a:xfrm>
        </p:spPr>
        <p:txBody>
          <a:bodyPr/>
          <a:lstStyle/>
          <a:p>
            <a:r>
              <a:rPr lang="en-US" dirty="0" smtClean="0"/>
              <a:t>New Arrivals in Jamestown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838200"/>
            <a:ext cx="5638800" cy="4114800"/>
          </a:xfrm>
        </p:spPr>
        <p:txBody>
          <a:bodyPr/>
          <a:lstStyle/>
          <a:p>
            <a:r>
              <a:rPr lang="en-US" dirty="0" smtClean="0"/>
              <a:t>1619- Virginia Company sends 90 women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1800" b="1" dirty="0" smtClean="0"/>
              <a:t>“Colony can never flourish till families be planted”</a:t>
            </a:r>
          </a:p>
          <a:p>
            <a:pPr lvl="1"/>
            <a:r>
              <a:rPr lang="en-US" dirty="0" smtClean="0"/>
              <a:t>Colonists who wanted 1 </a:t>
            </a:r>
          </a:p>
          <a:p>
            <a:pPr lvl="2"/>
            <a:r>
              <a:rPr lang="en-US" dirty="0" smtClean="0"/>
              <a:t>had to pay fee!!! (120 lbs. of tobacco)</a:t>
            </a:r>
          </a:p>
          <a:p>
            <a:r>
              <a:rPr lang="en-US" dirty="0" smtClean="0"/>
              <a:t>1619- Dutch ship arrives</a:t>
            </a:r>
          </a:p>
          <a:p>
            <a:pPr lvl="1"/>
            <a:r>
              <a:rPr lang="en-US" dirty="0" smtClean="0"/>
              <a:t>20 Africans sold to planters to help in fields &amp; as servants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Africans came as indentured servants</a:t>
            </a:r>
          </a:p>
          <a:p>
            <a:pPr lvl="3"/>
            <a:r>
              <a:rPr lang="en-US" dirty="0" smtClean="0"/>
              <a:t>Became free, some even owned land</a:t>
            </a:r>
          </a:p>
          <a:p>
            <a:r>
              <a:rPr lang="en-US" dirty="0" smtClean="0"/>
              <a:t>By 1660’s slavery recognized by law </a:t>
            </a:r>
            <a:endParaRPr lang="en-US" dirty="0"/>
          </a:p>
        </p:txBody>
      </p:sp>
      <p:pic>
        <p:nvPicPr>
          <p:cNvPr id="6145" name="Picture 1" descr="C:\Users\Wuz\AppData\Local\Microsoft\Windows\Temporary Internet Files\Content.IE5\HHKRGIKN\MC9004398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733800" cy="2347942"/>
          </a:xfrm>
          <a:prstGeom prst="rect">
            <a:avLst/>
          </a:prstGeom>
          <a:noFill/>
        </p:spPr>
      </p:pic>
      <p:pic>
        <p:nvPicPr>
          <p:cNvPr id="6147" name="Picture 3" descr="C:\Users\Wuz\AppData\Local\Microsoft\Windows\Temporary Internet Files\Content.IE5\IW047KUG\MC90015005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07802"/>
            <a:ext cx="2799030" cy="2150198"/>
          </a:xfrm>
          <a:prstGeom prst="rect">
            <a:avLst/>
          </a:prstGeom>
          <a:noFill/>
        </p:spPr>
      </p:pic>
      <p:pic>
        <p:nvPicPr>
          <p:cNvPr id="6146" name="Picture 2" descr="C:\Users\Wuz\AppData\Local\Microsoft\Windows\Temporary Internet Files\Content.IE5\IW047KUG\MC90013975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429000"/>
            <a:ext cx="2617013" cy="2287829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856568" y="4695610"/>
            <a:ext cx="2667000" cy="1447800"/>
            <a:chOff x="6324600" y="381000"/>
            <a:chExt cx="2667000" cy="1447800"/>
          </a:xfrm>
        </p:grpSpPr>
        <p:sp>
          <p:nvSpPr>
            <p:cNvPr id="8" name="Explosion 2 7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845918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Indentured Servant?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Question-</a:t>
            </a:r>
            <a:br>
              <a:rPr lang="en-US" dirty="0" smtClean="0"/>
            </a:br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600199"/>
          </a:xfrm>
        </p:spPr>
        <p:txBody>
          <a:bodyPr/>
          <a:lstStyle/>
          <a:p>
            <a:r>
              <a:rPr lang="en-US" dirty="0" smtClean="0"/>
              <a:t>The early English settlers were saved many times… describe at least three (3) ways they were saved, by whom, and with what.</a:t>
            </a:r>
            <a:endParaRPr lang="en-US" dirty="0"/>
          </a:p>
        </p:txBody>
      </p:sp>
      <p:pic>
        <p:nvPicPr>
          <p:cNvPr id="1026" name="Picture 2" descr="https://upload.wikimedia.org/wikipedia/en/b/b2/Map_showing_location_of_Jamestown_and_Roanoke_Island_Colon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199"/>
            <a:ext cx="9144000" cy="33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77000" y="260350"/>
            <a:ext cx="2667000" cy="1447800"/>
            <a:chOff x="6324600" y="381000"/>
            <a:chExt cx="2667000" cy="1447800"/>
          </a:xfrm>
        </p:grpSpPr>
        <p:sp>
          <p:nvSpPr>
            <p:cNvPr id="7" name="Explosion 2 6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84591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Exit Ticket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2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6000" dirty="0" smtClean="0">
                <a:latin typeface="Blackadder ITC" pitchFamily="82" charset="0"/>
              </a:rPr>
              <a:t>Colonial America: 1587-1770</a:t>
            </a:r>
            <a:endParaRPr lang="en-US" sz="6000" dirty="0">
              <a:latin typeface="Blackadder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>
                <a:latin typeface="FrankRuehl" pitchFamily="34" charset="-79"/>
                <a:cs typeface="FrankRuehl" pitchFamily="34" charset="-79"/>
              </a:rPr>
              <a:t>3-1 Early </a:t>
            </a:r>
            <a:r>
              <a:rPr lang="en-US" dirty="0" smtClean="0">
                <a:latin typeface="FrankRuehl" pitchFamily="34" charset="-79"/>
                <a:cs typeface="FrankRuehl" pitchFamily="34" charset="-79"/>
              </a:rPr>
              <a:t>English Settlements</a:t>
            </a:r>
            <a:endParaRPr lang="en-US" dirty="0"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60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r>
              <a:rPr lang="en-US" dirty="0" smtClean="0"/>
              <a:t>England in America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876800" cy="4648200"/>
          </a:xfrm>
        </p:spPr>
        <p:txBody>
          <a:bodyPr/>
          <a:lstStyle/>
          <a:p>
            <a:r>
              <a:rPr lang="en-US" dirty="0" smtClean="0"/>
              <a:t>1558- Queen Elizabeth I takes throne</a:t>
            </a:r>
          </a:p>
          <a:p>
            <a:pPr lvl="1"/>
            <a:r>
              <a:rPr lang="en-US" dirty="0" smtClean="0"/>
              <a:t>Begins to push for English colonization</a:t>
            </a:r>
          </a:p>
          <a:p>
            <a:r>
              <a:rPr lang="en-US" dirty="0" smtClean="0"/>
              <a:t>Spain most powerful in world… so needed to be done cautiously</a:t>
            </a:r>
          </a:p>
          <a:p>
            <a:pPr lvl="1"/>
            <a:r>
              <a:rPr lang="en-US" dirty="0" smtClean="0"/>
              <a:t>Hired sailors to attack Spanish ships while at sea</a:t>
            </a:r>
          </a:p>
          <a:p>
            <a:pPr lvl="2"/>
            <a:r>
              <a:rPr lang="en-US" dirty="0" smtClean="0"/>
              <a:t>Encouraged them to cruise trade routes and attack</a:t>
            </a:r>
          </a:p>
          <a:p>
            <a:pPr lvl="1"/>
            <a:r>
              <a:rPr lang="en-US" dirty="0" smtClean="0"/>
              <a:t>Spain considered this act of “piracy”</a:t>
            </a:r>
          </a:p>
        </p:txBody>
      </p:sp>
      <p:pic>
        <p:nvPicPr>
          <p:cNvPr id="1026" name="Picture 2" descr="C:\Users\Wuz\AppData\Local\Microsoft\Windows\Temporary Internet Files\Content.IE5\HHKRGIKN\MC90043593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143000"/>
            <a:ext cx="2988342" cy="2895600"/>
          </a:xfrm>
          <a:prstGeom prst="rect">
            <a:avLst/>
          </a:prstGeom>
          <a:noFill/>
        </p:spPr>
      </p:pic>
      <p:pic>
        <p:nvPicPr>
          <p:cNvPr id="1027" name="Picture 3" descr="C:\Users\Wuz\AppData\Local\Microsoft\Windows\Temporary Internet Files\Content.IE5\IW047KUG\MC9002508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3941" y="2993252"/>
            <a:ext cx="2550059" cy="3864748"/>
          </a:xfrm>
          <a:prstGeom prst="rect">
            <a:avLst/>
          </a:prstGeom>
          <a:noFill/>
        </p:spPr>
      </p:pic>
      <p:pic>
        <p:nvPicPr>
          <p:cNvPr id="1028" name="Picture 4" descr="C:\Users\Wuz\AppData\Local\Microsoft\Windows\Temporary Internet Files\Content.IE5\8CY6B0WR\MC90008872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124200"/>
            <a:ext cx="1947117" cy="2344826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6324600" y="381000"/>
            <a:ext cx="2667000" cy="1447800"/>
            <a:chOff x="6324600" y="381000"/>
            <a:chExt cx="2667000" cy="1447800"/>
          </a:xfrm>
        </p:grpSpPr>
        <p:sp>
          <p:nvSpPr>
            <p:cNvPr id="8" name="Explosion 2 7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819834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Why </a:t>
              </a:r>
              <a:r>
                <a:rPr lang="en-US" dirty="0">
                  <a:solidFill>
                    <a:schemeClr val="bg1"/>
                  </a:solidFill>
                </a:rPr>
                <a:t>S</a:t>
              </a:r>
              <a:r>
                <a:rPr lang="en-US" dirty="0" smtClean="0">
                  <a:solidFill>
                    <a:schemeClr val="bg1"/>
                  </a:solidFill>
                </a:rPr>
                <a:t>o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Powerful?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84300"/>
          </a:xfrm>
        </p:spPr>
        <p:txBody>
          <a:bodyPr/>
          <a:lstStyle/>
          <a:p>
            <a:r>
              <a:rPr lang="en-US" dirty="0" smtClean="0"/>
              <a:t>Sea Dogs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19200"/>
            <a:ext cx="5181600" cy="4800600"/>
          </a:xfrm>
        </p:spPr>
        <p:txBody>
          <a:bodyPr/>
          <a:lstStyle/>
          <a:p>
            <a:r>
              <a:rPr lang="en-US" dirty="0" smtClean="0"/>
              <a:t>Spain called them pirates</a:t>
            </a:r>
          </a:p>
          <a:p>
            <a:r>
              <a:rPr lang="en-US" dirty="0" smtClean="0"/>
              <a:t>English called them “Sea Dogs”</a:t>
            </a:r>
          </a:p>
          <a:p>
            <a:pPr lvl="1"/>
            <a:r>
              <a:rPr lang="en-US" dirty="0" smtClean="0"/>
              <a:t>Sir Francis Drake- most famous</a:t>
            </a:r>
          </a:p>
          <a:p>
            <a:pPr lvl="2"/>
            <a:r>
              <a:rPr lang="en-US" dirty="0" smtClean="0"/>
              <a:t>1578- attacks Spanish galleon FULL of silver</a:t>
            </a:r>
          </a:p>
          <a:p>
            <a:pPr lvl="2"/>
            <a:r>
              <a:rPr lang="en-US" dirty="0" smtClean="0"/>
              <a:t>1580- he returns to England</a:t>
            </a:r>
          </a:p>
          <a:p>
            <a:pPr lvl="3"/>
            <a:r>
              <a:rPr lang="en-US" dirty="0" smtClean="0"/>
              <a:t>Spain’s King Phillip II demands he be turned over…</a:t>
            </a:r>
          </a:p>
          <a:p>
            <a:pPr lvl="3"/>
            <a:r>
              <a:rPr lang="en-US" dirty="0" smtClean="0"/>
              <a:t>Queen Elizabeth “knights” him instead</a:t>
            </a:r>
          </a:p>
          <a:p>
            <a:pPr lvl="1"/>
            <a:r>
              <a:rPr lang="en-US" dirty="0" smtClean="0"/>
              <a:t>Further attacks on their ships now have Spain ready for action</a:t>
            </a:r>
            <a:endParaRPr lang="en-US" dirty="0"/>
          </a:p>
        </p:txBody>
      </p:sp>
      <p:pic>
        <p:nvPicPr>
          <p:cNvPr id="4104" name="Picture 8" descr="http://www.theaccidentalnegotiator.com/wp-content/uploads/2008/12/piratedm2505_468x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3362826" cy="3276600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 bwMode="auto">
          <a:xfrm>
            <a:off x="2438400" y="2133600"/>
            <a:ext cx="1905000" cy="1295400"/>
          </a:xfrm>
          <a:prstGeom prst="wedgeEllipseCallout">
            <a:avLst>
              <a:gd name="adj1" fmla="val -70944"/>
              <a:gd name="adj2" fmla="val 126257"/>
            </a:avLst>
          </a:prstGeom>
          <a:solidFill>
            <a:schemeClr val="tx2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2514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Rrrrrrrrr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80442" y="0"/>
            <a:ext cx="2667000" cy="1447800"/>
            <a:chOff x="6324600" y="381000"/>
            <a:chExt cx="2667000" cy="1447800"/>
          </a:xfrm>
        </p:grpSpPr>
        <p:sp>
          <p:nvSpPr>
            <p:cNvPr id="8" name="Explosion 2 7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77000" y="906256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Sea Dogs?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1.bp.blogspot.com/-otYaBrrk-FI/Te65DuV2dKI/AAAAAAAABt0/0JBscrpGFOo/s1600/pirateship4%255B1%255D.jp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248400" cy="1612900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“Oh, How the Mighty </a:t>
            </a:r>
            <a:br>
              <a:rPr lang="en-US" sz="4800" dirty="0" smtClean="0">
                <a:solidFill>
                  <a:srgbClr val="FFC000"/>
                </a:solidFill>
              </a:rPr>
            </a:br>
            <a:r>
              <a:rPr lang="en-US" sz="4800" dirty="0" smtClean="0">
                <a:solidFill>
                  <a:srgbClr val="FFC000"/>
                </a:solidFill>
              </a:rPr>
              <a:t>Spanish Have Fallen!”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915400" cy="4114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b/c Drake &amp; other Sea Dogs still attacking…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 has to act!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 sends 130 ships w/ 3,000 canons and 30,000 men to attack England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1588- Spanish Armada sets out to invade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ships smaller and faster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sank most of them,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few that survived… too damaged to be effective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England has all the POWER!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62700" y="4419600"/>
            <a:ext cx="2667000" cy="1447800"/>
            <a:chOff x="6324600" y="381000"/>
            <a:chExt cx="2667000" cy="1447800"/>
          </a:xfrm>
        </p:grpSpPr>
        <p:sp>
          <p:nvSpPr>
            <p:cNvPr id="6" name="Explosion 2 5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3200" y="781734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Foreshadow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Result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Wuz\AppData\Local\Microsoft\Windows\Temporary Internet Files\Content.IE5\HHKRGIKN\MC900441706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"/>
            <a:ext cx="6477000" cy="647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r>
              <a:rPr lang="en-US" dirty="0" smtClean="0"/>
              <a:t>Colony of Roanoke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724400" cy="4724400"/>
          </a:xfrm>
        </p:spPr>
        <p:txBody>
          <a:bodyPr/>
          <a:lstStyle/>
          <a:p>
            <a:r>
              <a:rPr lang="en-US" sz="2400" dirty="0" smtClean="0"/>
              <a:t>1578- Queen Elizabeth I issues charter to Sir Humphrey Gilbert to start a colony</a:t>
            </a:r>
          </a:p>
          <a:p>
            <a:pPr lvl="1"/>
            <a:r>
              <a:rPr lang="en-US" sz="2000" dirty="0" smtClean="0"/>
              <a:t>But…</a:t>
            </a:r>
          </a:p>
          <a:p>
            <a:pPr lvl="2"/>
            <a:r>
              <a:rPr lang="en-US" sz="1800" dirty="0" smtClean="0"/>
              <a:t>Dies on the trip</a:t>
            </a:r>
          </a:p>
          <a:p>
            <a:r>
              <a:rPr lang="en-US" sz="2400" dirty="0" smtClean="0"/>
              <a:t>1585- his bro Sir Walter Raleigh </a:t>
            </a:r>
            <a:r>
              <a:rPr lang="en-US" sz="2400" dirty="0" err="1" smtClean="0"/>
              <a:t>con’t</a:t>
            </a:r>
            <a:r>
              <a:rPr lang="en-US" sz="2400" dirty="0" smtClean="0"/>
              <a:t> charter w/ 100 men off coast of </a:t>
            </a:r>
            <a:r>
              <a:rPr lang="en-US" sz="2400" dirty="0" err="1" smtClean="0"/>
              <a:t>N.Carolina</a:t>
            </a:r>
            <a:endParaRPr lang="en-US" sz="2400" dirty="0" smtClean="0"/>
          </a:p>
          <a:p>
            <a:pPr lvl="1"/>
            <a:r>
              <a:rPr lang="en-US" sz="2000" dirty="0" smtClean="0"/>
              <a:t>Named Roanoke… </a:t>
            </a:r>
          </a:p>
          <a:p>
            <a:pPr lvl="2"/>
            <a:r>
              <a:rPr lang="en-US" sz="1800" dirty="0" smtClean="0"/>
              <a:t>set up camp, fort, and agriculture</a:t>
            </a:r>
          </a:p>
          <a:p>
            <a:pPr lvl="1"/>
            <a:r>
              <a:rPr lang="en-US" sz="2000" dirty="0" smtClean="0"/>
              <a:t>Most settlers went back to England w/ Drake (visiting in 1586)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419600" cy="4191000"/>
          </a:xfrm>
        </p:spPr>
        <p:txBody>
          <a:bodyPr/>
          <a:lstStyle/>
          <a:p>
            <a:r>
              <a:rPr lang="en-US" sz="2400" dirty="0" smtClean="0"/>
              <a:t>1587- try again w/ 118 others </a:t>
            </a:r>
          </a:p>
          <a:p>
            <a:pPr lvl="1"/>
            <a:r>
              <a:rPr lang="en-US" sz="1800" dirty="0" smtClean="0"/>
              <a:t>most knew nothing of setting up colonies</a:t>
            </a:r>
          </a:p>
          <a:p>
            <a:pPr lvl="2"/>
            <a:r>
              <a:rPr lang="en-US" sz="1800" dirty="0" smtClean="0"/>
              <a:t>Set up same place as B4</a:t>
            </a:r>
          </a:p>
          <a:p>
            <a:pPr lvl="1"/>
            <a:r>
              <a:rPr lang="en-US" sz="1800" dirty="0" smtClean="0"/>
              <a:t>Leader goes back for supplies </a:t>
            </a:r>
          </a:p>
          <a:p>
            <a:pPr lvl="2"/>
            <a:r>
              <a:rPr lang="en-US" sz="1800" dirty="0" smtClean="0"/>
              <a:t>comes back to deserted island!!!</a:t>
            </a:r>
          </a:p>
          <a:p>
            <a:r>
              <a:rPr lang="en-US" sz="2400" dirty="0" smtClean="0"/>
              <a:t>No one knows or has ever found out what happened to “The Lost Colony”</a:t>
            </a:r>
          </a:p>
          <a:p>
            <a:pPr lvl="1"/>
            <a:r>
              <a:rPr lang="en-US" sz="2000" dirty="0" smtClean="0"/>
              <a:t>Discourages others from planning more English colonies</a:t>
            </a:r>
          </a:p>
          <a:p>
            <a:pPr lvl="1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62300" y="5334000"/>
            <a:ext cx="2667000" cy="1447800"/>
            <a:chOff x="6324600" y="381000"/>
            <a:chExt cx="2667000" cy="1447800"/>
          </a:xfrm>
        </p:grpSpPr>
        <p:sp>
          <p:nvSpPr>
            <p:cNvPr id="7" name="Explosion 2 6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906256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Roanoke?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38500" y="1866900"/>
            <a:ext cx="2667000" cy="1447800"/>
            <a:chOff x="6324600" y="381000"/>
            <a:chExt cx="2667000" cy="1447800"/>
          </a:xfrm>
        </p:grpSpPr>
        <p:sp>
          <p:nvSpPr>
            <p:cNvPr id="10" name="Explosion 2 9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77000" y="781734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Charter? </a:t>
              </a:r>
              <a:r>
                <a:rPr lang="en-US" dirty="0" smtClean="0">
                  <a:solidFill>
                    <a:schemeClr val="bg1"/>
                  </a:solidFill>
                </a:rPr>
                <a:t>&amp;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 Colony?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84300"/>
          </a:xfrm>
        </p:spPr>
        <p:txBody>
          <a:bodyPr/>
          <a:lstStyle/>
          <a:p>
            <a:r>
              <a:rPr lang="en-US" dirty="0" smtClean="0"/>
              <a:t>Jamestown Settlement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914400"/>
            <a:ext cx="5638800" cy="4419600"/>
          </a:xfrm>
        </p:spPr>
        <p:txBody>
          <a:bodyPr/>
          <a:lstStyle/>
          <a:p>
            <a:r>
              <a:rPr lang="en-US" sz="2000" dirty="0" smtClean="0"/>
              <a:t>1606- the </a:t>
            </a:r>
            <a:r>
              <a:rPr lang="en-US" sz="2000" i="1" dirty="0" smtClean="0"/>
              <a:t>Virginia Company </a:t>
            </a:r>
            <a:r>
              <a:rPr lang="en-US" sz="2000" dirty="0" smtClean="0"/>
              <a:t>of London</a:t>
            </a:r>
          </a:p>
          <a:p>
            <a:pPr lvl="1"/>
            <a:r>
              <a:rPr lang="en-US" sz="1800" dirty="0" smtClean="0"/>
              <a:t>Receive charter “to make habitation…”</a:t>
            </a:r>
          </a:p>
          <a:p>
            <a:pPr lvl="1"/>
            <a:r>
              <a:rPr lang="en-US" sz="1800" b="1" i="1" u="sng" dirty="0" smtClean="0"/>
              <a:t>Joint-Stock Company</a:t>
            </a:r>
          </a:p>
          <a:p>
            <a:pPr lvl="2"/>
            <a:r>
              <a:rPr lang="en-US" sz="1600" dirty="0" smtClean="0"/>
              <a:t>Investors buy stock in exchange for future profits</a:t>
            </a:r>
          </a:p>
          <a:p>
            <a:pPr lvl="1"/>
            <a:r>
              <a:rPr lang="en-US" sz="1800" dirty="0" smtClean="0"/>
              <a:t>Dec. 1606- send 144 settlers in 3 ships</a:t>
            </a:r>
          </a:p>
          <a:p>
            <a:pPr lvl="2"/>
            <a:r>
              <a:rPr lang="en-US" sz="1600" dirty="0" smtClean="0"/>
              <a:t>Look for gold attempt to trade fish and fur</a:t>
            </a:r>
          </a:p>
          <a:p>
            <a:pPr lvl="2"/>
            <a:r>
              <a:rPr lang="en-US" sz="1600" dirty="0" smtClean="0"/>
              <a:t>40 die in trip</a:t>
            </a:r>
            <a:endParaRPr lang="en-US" sz="1800" dirty="0" smtClean="0"/>
          </a:p>
          <a:p>
            <a:r>
              <a:rPr lang="en-US" sz="1800" dirty="0" smtClean="0"/>
              <a:t>April 1607- enter Chesapeake Bay</a:t>
            </a:r>
          </a:p>
          <a:p>
            <a:pPr lvl="1"/>
            <a:r>
              <a:rPr lang="en-US" sz="1800" dirty="0" smtClean="0"/>
              <a:t>Sailed up river (they named ‘</a:t>
            </a:r>
            <a:r>
              <a:rPr lang="en-US" sz="1800" i="1" dirty="0" smtClean="0"/>
              <a:t>James’</a:t>
            </a:r>
            <a:r>
              <a:rPr lang="en-US" sz="1800" dirty="0" smtClean="0"/>
              <a:t> after King)</a:t>
            </a:r>
          </a:p>
          <a:p>
            <a:pPr lvl="1"/>
            <a:r>
              <a:rPr lang="en-US" sz="1800" dirty="0" smtClean="0"/>
              <a:t>Set up settlement named </a:t>
            </a:r>
            <a:r>
              <a:rPr lang="en-US" sz="1800" b="1" i="1" dirty="0" smtClean="0"/>
              <a:t>Jamestown</a:t>
            </a:r>
            <a:r>
              <a:rPr lang="en-US" sz="1800" dirty="0" smtClean="0"/>
              <a:t> </a:t>
            </a:r>
            <a:r>
              <a:rPr lang="en-US" sz="1600" dirty="0" smtClean="0"/>
              <a:t>(king)</a:t>
            </a:r>
          </a:p>
          <a:p>
            <a:pPr lvl="2"/>
            <a:r>
              <a:rPr lang="en-US" sz="1600" dirty="0" smtClean="0"/>
              <a:t>Swampy land, mosquitoes w/ disease</a:t>
            </a:r>
          </a:p>
          <a:p>
            <a:pPr lvl="2"/>
            <a:r>
              <a:rPr lang="en-US" sz="1600" dirty="0" smtClean="0"/>
              <a:t>Colonists not used to hard labor</a:t>
            </a:r>
          </a:p>
          <a:p>
            <a:pPr lvl="3"/>
            <a:r>
              <a:rPr lang="en-US" sz="1400" dirty="0" smtClean="0"/>
              <a:t>Looked for gold and silver instead of growing food</a:t>
            </a:r>
          </a:p>
          <a:p>
            <a:pPr lvl="2"/>
            <a:r>
              <a:rPr lang="en-US" sz="1600" dirty="0" smtClean="0"/>
              <a:t>Disease and hunger killed most</a:t>
            </a:r>
          </a:p>
          <a:p>
            <a:pPr lvl="3"/>
            <a:r>
              <a:rPr lang="en-US" sz="1400" dirty="0" smtClean="0"/>
              <a:t>Spring 1608- ships arrive w/ supplies and more settlers</a:t>
            </a:r>
          </a:p>
          <a:p>
            <a:pPr lvl="3"/>
            <a:r>
              <a:rPr lang="en-US" sz="1400" dirty="0" smtClean="0"/>
              <a:t>Only 38 settlers left!!!</a:t>
            </a:r>
          </a:p>
          <a:p>
            <a:endParaRPr lang="en-US" dirty="0"/>
          </a:p>
        </p:txBody>
      </p:sp>
      <p:pic>
        <p:nvPicPr>
          <p:cNvPr id="14338" name="Picture 2" descr="http://cdn.dipity.com/uploads/events/4f63f607b76d49a3ae717b126a554308_1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3050" y="1219200"/>
            <a:ext cx="3790950" cy="2667000"/>
          </a:xfrm>
          <a:prstGeom prst="rect">
            <a:avLst/>
          </a:prstGeom>
          <a:noFill/>
        </p:spPr>
      </p:pic>
      <p:pic>
        <p:nvPicPr>
          <p:cNvPr id="14340" name="Picture 4" descr="http://etc.usf.edu/maps/pages/6900/6948/6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86200"/>
            <a:ext cx="2809891" cy="29718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4953000" y="609600"/>
            <a:ext cx="2667000" cy="1447800"/>
            <a:chOff x="6324600" y="381000"/>
            <a:chExt cx="2667000" cy="1447800"/>
          </a:xfrm>
        </p:grpSpPr>
        <p:sp>
          <p:nvSpPr>
            <p:cNvPr id="7" name="Explosion 2 6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832534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Joint-Stock Company?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84300"/>
          </a:xfrm>
        </p:spPr>
        <p:txBody>
          <a:bodyPr/>
          <a:lstStyle/>
          <a:p>
            <a:r>
              <a:rPr lang="en-US" dirty="0" smtClean="0"/>
              <a:t>Captain John Smith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838200"/>
            <a:ext cx="5715000" cy="4114800"/>
          </a:xfrm>
        </p:spPr>
        <p:txBody>
          <a:bodyPr/>
          <a:lstStyle/>
          <a:p>
            <a:r>
              <a:rPr lang="en-US" dirty="0" smtClean="0"/>
              <a:t>Governing the colony was tough</a:t>
            </a:r>
          </a:p>
          <a:p>
            <a:pPr lvl="1"/>
            <a:r>
              <a:rPr lang="en-US" dirty="0" smtClean="0"/>
              <a:t>Survived 1</a:t>
            </a:r>
            <a:r>
              <a:rPr lang="en-US" baseline="30000" dirty="0" smtClean="0"/>
              <a:t>st</a:t>
            </a:r>
            <a:r>
              <a:rPr lang="en-US" dirty="0" smtClean="0"/>
              <a:t> 2 years b/c </a:t>
            </a:r>
            <a:r>
              <a:rPr lang="en-US" i="1" dirty="0" smtClean="0"/>
              <a:t>Capt. John Smith </a:t>
            </a:r>
            <a:r>
              <a:rPr lang="en-US" dirty="0" smtClean="0"/>
              <a:t>took control</a:t>
            </a:r>
          </a:p>
          <a:p>
            <a:pPr lvl="2"/>
            <a:r>
              <a:rPr lang="en-US" dirty="0" smtClean="0"/>
              <a:t>Experienced soldier and explorer</a:t>
            </a:r>
          </a:p>
          <a:p>
            <a:pPr lvl="2"/>
            <a:r>
              <a:rPr lang="en-US" dirty="0" smtClean="0"/>
              <a:t>Forced settlers to work, &amp; explore</a:t>
            </a:r>
          </a:p>
          <a:p>
            <a:pPr lvl="2"/>
            <a:r>
              <a:rPr lang="en-US" dirty="0" smtClean="0"/>
              <a:t>Managed to get maize from Powhatan natives</a:t>
            </a:r>
          </a:p>
          <a:p>
            <a:r>
              <a:rPr lang="en-US" dirty="0" smtClean="0"/>
              <a:t>August 1609- </a:t>
            </a:r>
          </a:p>
          <a:p>
            <a:pPr lvl="1"/>
            <a:r>
              <a:rPr lang="en-US" dirty="0" smtClean="0"/>
              <a:t>400 new settlers arrived and Smith returned to England</a:t>
            </a:r>
          </a:p>
          <a:p>
            <a:pPr lvl="2"/>
            <a:r>
              <a:rPr lang="en-US" dirty="0" smtClean="0"/>
              <a:t>w/o leadership, colony fails </a:t>
            </a:r>
          </a:p>
          <a:p>
            <a:pPr lvl="2"/>
            <a:r>
              <a:rPr lang="en-US" dirty="0" smtClean="0"/>
              <a:t>Can’t feed that many</a:t>
            </a:r>
          </a:p>
          <a:p>
            <a:pPr lvl="3"/>
            <a:r>
              <a:rPr lang="en-US" i="1" dirty="0" smtClean="0"/>
              <a:t>“The Starving Time”</a:t>
            </a:r>
          </a:p>
          <a:p>
            <a:pPr lvl="3"/>
            <a:r>
              <a:rPr lang="en-US" dirty="0" smtClean="0"/>
              <a:t>Begin fighting w/ natives that helped them B4</a:t>
            </a:r>
          </a:p>
          <a:p>
            <a:pPr lvl="2"/>
            <a:r>
              <a:rPr lang="en-US" dirty="0" smtClean="0"/>
              <a:t>When they returned, only 60 were left!</a:t>
            </a:r>
            <a:endParaRPr lang="en-US" dirty="0"/>
          </a:p>
        </p:txBody>
      </p:sp>
      <p:pic>
        <p:nvPicPr>
          <p:cNvPr id="12290" name="Picture 2" descr="http://williamsburgprivatetours.com/JSmithhe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3200400" cy="3730172"/>
          </a:xfrm>
          <a:prstGeom prst="rect">
            <a:avLst/>
          </a:prstGeom>
          <a:noFill/>
        </p:spPr>
      </p:pic>
      <p:pic>
        <p:nvPicPr>
          <p:cNvPr id="12292" name="Picture 4" descr="http://4.bp.blogspot.com/-cv7NUBotacI/UE413o7DzcI/AAAAAAAAByw/mGOrOeM3yyE/s1600/Captain_John_Smith_by_einmon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886200"/>
            <a:ext cx="1389099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84300"/>
          </a:xfrm>
        </p:spPr>
        <p:txBody>
          <a:bodyPr/>
          <a:lstStyle/>
          <a:p>
            <a:r>
              <a:rPr lang="en-US" dirty="0" smtClean="0"/>
              <a:t>Farming the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410200" cy="4114800"/>
          </a:xfrm>
        </p:spPr>
        <p:txBody>
          <a:bodyPr/>
          <a:lstStyle/>
          <a:p>
            <a:r>
              <a:rPr lang="en-US" sz="2600" dirty="0" smtClean="0"/>
              <a:t>No gold or silver, but find new way to make $$$</a:t>
            </a:r>
          </a:p>
          <a:p>
            <a:pPr lvl="1"/>
            <a:r>
              <a:rPr lang="en-US" sz="2200" b="1" i="1" dirty="0" smtClean="0"/>
              <a:t>John Rolfe</a:t>
            </a:r>
          </a:p>
          <a:p>
            <a:pPr lvl="2"/>
            <a:r>
              <a:rPr lang="en-US" sz="1800" dirty="0" smtClean="0"/>
              <a:t>Brings strain of tobacco from West Indies that grows extremely well here</a:t>
            </a:r>
          </a:p>
          <a:p>
            <a:pPr lvl="3"/>
            <a:r>
              <a:rPr lang="en-US" sz="1600" dirty="0" smtClean="0"/>
              <a:t>Sold in Europe… to rave reviews!</a:t>
            </a:r>
          </a:p>
          <a:p>
            <a:pPr lvl="3"/>
            <a:r>
              <a:rPr lang="en-US" sz="1600" dirty="0" smtClean="0"/>
              <a:t>Soon everyone selling it… colony begins to prosper and grow</a:t>
            </a:r>
          </a:p>
          <a:p>
            <a:pPr lvl="2"/>
            <a:r>
              <a:rPr lang="en-US" sz="1800" dirty="0" smtClean="0"/>
              <a:t>Relationship w/ natives improves</a:t>
            </a:r>
          </a:p>
          <a:p>
            <a:pPr lvl="3"/>
            <a:r>
              <a:rPr lang="en-US" sz="1600" dirty="0" smtClean="0"/>
              <a:t>Marries Powhatan princess </a:t>
            </a:r>
            <a:r>
              <a:rPr lang="en-US" sz="1600" i="1" dirty="0" smtClean="0"/>
              <a:t>“Pocahontas”</a:t>
            </a:r>
          </a:p>
          <a:p>
            <a:pPr lvl="3"/>
            <a:r>
              <a:rPr lang="en-US" sz="1600" dirty="0" smtClean="0"/>
              <a:t>Disney is wrong!!!</a:t>
            </a:r>
          </a:p>
          <a:p>
            <a:pPr lvl="1"/>
            <a:r>
              <a:rPr lang="en-US" sz="2200" dirty="0" smtClean="0"/>
              <a:t>1614- some colonists rent land begin selling crops and making </a:t>
            </a:r>
            <a:r>
              <a:rPr lang="en-US" dirty="0" smtClean="0"/>
              <a:t>$$$</a:t>
            </a:r>
          </a:p>
          <a:p>
            <a:pPr lvl="2"/>
            <a:r>
              <a:rPr lang="en-US" sz="1800" dirty="0" smtClean="0"/>
              <a:t>Encourages them to work harder</a:t>
            </a:r>
          </a:p>
          <a:p>
            <a:pPr lvl="2"/>
            <a:r>
              <a:rPr lang="en-US" sz="1800" dirty="0" smtClean="0"/>
              <a:t>1000’s of settlers were soon drawn to colony w/ acres of land and dreams of wealth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upload.wikimedia.org/wikipedia/commons/thumb/d/d7/Pocahontas_Rolfe_crop.jpg/200px-Pocahontas_Rolfe_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33400"/>
            <a:ext cx="3352800" cy="4056888"/>
          </a:xfrm>
          <a:prstGeom prst="rect">
            <a:avLst/>
          </a:prstGeom>
          <a:noFill/>
        </p:spPr>
      </p:pic>
      <p:pic>
        <p:nvPicPr>
          <p:cNvPr id="10244" name="Picture 4" descr="http://www.picgifs.com/disney-graphics/disney-graphics/pocahontas/disney-graphics-pocahontas-9202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962275"/>
            <a:ext cx="2857500" cy="38957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5943600" y="2971800"/>
            <a:ext cx="3200400" cy="3886200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6324600" y="3733800"/>
            <a:ext cx="2514600" cy="2514600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4267200" y="3523488"/>
            <a:ext cx="2667000" cy="1447800"/>
            <a:chOff x="6324600" y="381000"/>
            <a:chExt cx="2667000" cy="1447800"/>
          </a:xfrm>
        </p:grpSpPr>
        <p:sp>
          <p:nvSpPr>
            <p:cNvPr id="10" name="Explosion 2 9"/>
            <p:cNvSpPr/>
            <p:nvPr/>
          </p:nvSpPr>
          <p:spPr>
            <a:xfrm>
              <a:off x="6324600" y="381000"/>
              <a:ext cx="2667000" cy="1447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77000" y="835255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Why Disney Wrong?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</p:bldLst>
  </p:timing>
</p:sld>
</file>

<file path=ppt/theme/theme1.xml><?xml version="1.0" encoding="utf-8"?>
<a:theme xmlns:a="http://schemas.openxmlformats.org/drawingml/2006/main" name="TS102816606">
  <a:themeElements>
    <a:clrScheme name="Office Theme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1AF47E6-278F-40A1-9954-5AC9FD821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TS102816606</Template>
  <TotalTime>531</TotalTime>
  <Words>766</Words>
  <Application>Microsoft Office PowerPoint</Application>
  <PresentationFormat>On-screen Show (4:3)</PresentationFormat>
  <Paragraphs>135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Blackadder ITC</vt:lpstr>
      <vt:lpstr>Calibri</vt:lpstr>
      <vt:lpstr>FrankRuehl</vt:lpstr>
      <vt:lpstr>Tahoma</vt:lpstr>
      <vt:lpstr>Wingdings</vt:lpstr>
      <vt:lpstr>TS102816606</vt:lpstr>
      <vt:lpstr>Warm-Up</vt:lpstr>
      <vt:lpstr>Colonial America: 1587-1770</vt:lpstr>
      <vt:lpstr>England in America</vt:lpstr>
      <vt:lpstr>Sea Dogs</vt:lpstr>
      <vt:lpstr>“Oh, How the Mighty  Spanish Have Fallen!”</vt:lpstr>
      <vt:lpstr>Colony of Roanoke</vt:lpstr>
      <vt:lpstr>Jamestown Settlement</vt:lpstr>
      <vt:lpstr>Captain John Smith</vt:lpstr>
      <vt:lpstr>Farming the Land</vt:lpstr>
      <vt:lpstr>Representative Government</vt:lpstr>
      <vt:lpstr>New Arrivals in Jamestown</vt:lpstr>
      <vt:lpstr>Essential Question- Exit Ticket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America: 1587-1770</dc:title>
  <dc:creator>Wuz</dc:creator>
  <cp:lastModifiedBy>Wazaney, Kristopher J.</cp:lastModifiedBy>
  <cp:revision>7</cp:revision>
  <cp:lastPrinted>1601-01-01T00:00:00Z</cp:lastPrinted>
  <dcterms:created xsi:type="dcterms:W3CDTF">2012-09-30T15:29:08Z</dcterms:created>
  <dcterms:modified xsi:type="dcterms:W3CDTF">2015-09-19T15:39:26Z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TC102037821033</vt:lpwstr>
  </property>
</Properties>
</file>