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4" r:id="rId2"/>
    <p:sldId id="256" r:id="rId3"/>
    <p:sldId id="257" r:id="rId4"/>
    <p:sldId id="258" r:id="rId5"/>
    <p:sldId id="259" r:id="rId6"/>
    <p:sldId id="265" r:id="rId7"/>
    <p:sldId id="267" r:id="rId8"/>
    <p:sldId id="260" r:id="rId9"/>
    <p:sldId id="261" r:id="rId10"/>
    <p:sldId id="262" r:id="rId11"/>
    <p:sldId id="263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18E56-DD7B-42D8-B658-46438CED3A3C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BF667-FC9A-4A3A-8392-FD0DBC34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682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F667-FC9A-4A3A-8392-FD0DBC343C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81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F667-FC9A-4A3A-8392-FD0DBC343C6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1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F667-FC9A-4A3A-8392-FD0DBC343C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42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F667-FC9A-4A3A-8392-FD0DBC343C6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244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attached to 1</a:t>
            </a:r>
            <a:r>
              <a:rPr lang="en-US" baseline="30000" dirty="0" smtClean="0"/>
              <a:t>st</a:t>
            </a:r>
            <a:r>
              <a:rPr lang="en-US" dirty="0" smtClean="0"/>
              <a:t> pic (24:34)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F667-FC9A-4A3A-8392-FD0DBC343C6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2761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F667-FC9A-4A3A-8392-FD0DBC343C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96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F667-FC9A-4A3A-8392-FD0DBC343C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068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F667-FC9A-4A3A-8392-FD0DBC343C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107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Mr. </a:t>
            </a:r>
            <a:r>
              <a:rPr lang="en-US" dirty="0" err="1" smtClean="0"/>
              <a:t>Zoller’s</a:t>
            </a:r>
            <a:r>
              <a:rPr lang="en-US" dirty="0" smtClean="0"/>
              <a:t> Podcast: 13 Colonies- New </a:t>
            </a:r>
            <a:r>
              <a:rPr lang="en-US" smtClean="0"/>
              <a:t>England Colonies (14:37)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F667-FC9A-4A3A-8392-FD0DBC343C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36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A2B3-3C2A-444A-9A5D-AD75D81AAF8C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8F3-E76A-480A-9792-9630BE75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A2B3-3C2A-444A-9A5D-AD75D81AAF8C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8F3-E76A-480A-9792-9630BE75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A2B3-3C2A-444A-9A5D-AD75D81AAF8C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8F3-E76A-480A-9792-9630BE75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A2B3-3C2A-444A-9A5D-AD75D81AAF8C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8F3-E76A-480A-9792-9630BE75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A2B3-3C2A-444A-9A5D-AD75D81AAF8C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8F3-E76A-480A-9792-9630BE75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A2B3-3C2A-444A-9A5D-AD75D81AAF8C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8F3-E76A-480A-9792-9630BE75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A2B3-3C2A-444A-9A5D-AD75D81AAF8C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8F3-E76A-480A-9792-9630BE75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A2B3-3C2A-444A-9A5D-AD75D81AAF8C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8F3-E76A-480A-9792-9630BE75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A2B3-3C2A-444A-9A5D-AD75D81AAF8C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8F3-E76A-480A-9792-9630BE75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A2B3-3C2A-444A-9A5D-AD75D81AAF8C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8F3-E76A-480A-9792-9630BE75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A2B3-3C2A-444A-9A5D-AD75D81AAF8C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7B28F3-E76A-480A-9792-9630BE7599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B6A2B3-3C2A-444A-9A5D-AD75D81AAF8C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7B28F3-E76A-480A-9792-9630BE7599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251473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Warm-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600199"/>
          </a:xfrm>
        </p:spPr>
        <p:txBody>
          <a:bodyPr/>
          <a:lstStyle/>
          <a:p>
            <a:r>
              <a:rPr lang="en-US" dirty="0" smtClean="0"/>
              <a:t>The early English settlers were saved many times… describe at least three (3) ways they were saved, by whom, and with what.</a:t>
            </a:r>
            <a:endParaRPr lang="en-US" dirty="0"/>
          </a:p>
        </p:txBody>
      </p:sp>
      <p:pic>
        <p:nvPicPr>
          <p:cNvPr id="1026" name="Picture 2" descr="https://upload.wikimedia.org/wikipedia/en/b/b2/Map_showing_location_of_Jamestown_and_Roanoke_Island_Colon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5199"/>
            <a:ext cx="9144000" cy="338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477000" y="260350"/>
            <a:ext cx="2667000" cy="1447800"/>
            <a:chOff x="6324600" y="381000"/>
            <a:chExt cx="2667000" cy="1447800"/>
          </a:xfrm>
        </p:grpSpPr>
        <p:sp>
          <p:nvSpPr>
            <p:cNvPr id="7" name="Explosion 2 6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53200" y="920234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Warm-Up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1606925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eerwhiskeyandbrotherhood.files.wordpress.com/2010/10/witch-stake.jpg"/>
          <p:cNvPicPr>
            <a:picLocks noChangeAspect="1" noChangeArrowheads="1"/>
          </p:cNvPicPr>
          <p:nvPr/>
        </p:nvPicPr>
        <p:blipFill>
          <a:blip r:embed="rId3" cstate="print">
            <a:lum bright="-25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543300" y="20193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Conflicts in New England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00" y="0"/>
            <a:ext cx="8229600" cy="6858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Came to America for religious freedom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BUT…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Didn’t tolerate people who disagreed w/ Puritan opinions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Roger Williams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Puritan minister who ?’</a:t>
            </a:r>
            <a:r>
              <a:rPr lang="en-US" dirty="0" err="1" smtClean="0">
                <a:solidFill>
                  <a:schemeClr val="bg1"/>
                </a:solidFill>
              </a:rPr>
              <a:t>ed</a:t>
            </a:r>
            <a:r>
              <a:rPr lang="en-US" dirty="0" smtClean="0">
                <a:solidFill>
                  <a:schemeClr val="bg1"/>
                </a:solidFill>
              </a:rPr>
              <a:t> Puritan ways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Insisted colonists had no right to land outside of grants (Natives land)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Either colonists or king pay natives for it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Believed these actions would upset natives; who would attack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Expelled in 1635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Went south and founded new colony; Rhode Island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Chartered in 1644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Instilled ideals of fair treatment of natives and religious freedom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Anne Hutchinson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Held mtgs. to discuss religious ?’s attracts large #’s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Believed to be a threat to Puritan way b/c of #’s, ?’s and b/c women allowed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Expelled in 1637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She and followers go to Rhode Island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Salem Witch Trials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Most Puritans believed in the occult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Several girls start acting “strangely”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3 charged w/ “bewitching” them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Soon 100’s are accused of being witches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30 found guilty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19 either hung or burned at the stake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Illustrates the worst of Puritan suspicion and intolerance!!!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172200" y="4191000"/>
            <a:ext cx="2667000" cy="1447800"/>
            <a:chOff x="6324600" y="381000"/>
            <a:chExt cx="2667000" cy="1447800"/>
          </a:xfrm>
        </p:grpSpPr>
        <p:sp>
          <p:nvSpPr>
            <p:cNvPr id="7" name="Explosion 2 6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53200" y="781734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Irony?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Worst Example?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114300" y="3417375"/>
            <a:ext cx="2667000" cy="1447800"/>
            <a:chOff x="6324600" y="381000"/>
            <a:chExt cx="2667000" cy="1447800"/>
          </a:xfrm>
        </p:grpSpPr>
        <p:sp>
          <p:nvSpPr>
            <p:cNvPr id="10" name="Explosion 2 9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44067" y="895017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Founded By…?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Settlements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Connecticut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New Hampshire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228600" y="2514600"/>
            <a:ext cx="4268788" cy="4343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Connecticut River Valley to the south more fertile than Massachusetts</a:t>
            </a:r>
          </a:p>
          <a:p>
            <a:pPr lvl="1"/>
            <a:r>
              <a:rPr lang="en-US" dirty="0" smtClean="0"/>
              <a:t>People begin to settle here</a:t>
            </a:r>
          </a:p>
          <a:p>
            <a:r>
              <a:rPr lang="en-US" dirty="0" smtClean="0"/>
              <a:t>1636- Thomas Hooker; another Puritan minister</a:t>
            </a:r>
          </a:p>
          <a:p>
            <a:pPr lvl="1"/>
            <a:r>
              <a:rPr lang="en-US" dirty="0" smtClean="0"/>
              <a:t>Didn’t like way they ran the Massachusetts colony</a:t>
            </a:r>
          </a:p>
          <a:p>
            <a:pPr lvl="1"/>
            <a:r>
              <a:rPr lang="en-US" dirty="0" smtClean="0"/>
              <a:t>Led his congregation through  the wilderness south, founded Hartford</a:t>
            </a:r>
          </a:p>
          <a:p>
            <a:pPr lvl="2"/>
            <a:r>
              <a:rPr lang="en-US" dirty="0" smtClean="0"/>
              <a:t>1639- Hartford and 2 other towns, agreed to form a colony</a:t>
            </a:r>
          </a:p>
          <a:p>
            <a:r>
              <a:rPr lang="en-US" dirty="0" smtClean="0"/>
              <a:t>Adopted plan of </a:t>
            </a:r>
            <a:r>
              <a:rPr lang="en-US" dirty="0" err="1" smtClean="0"/>
              <a:t>gov’t</a:t>
            </a:r>
            <a:r>
              <a:rPr lang="en-US" dirty="0" smtClean="0"/>
              <a:t> called the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Orders of Connecticut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written constitution in America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Others disliking Puritan ways </a:t>
            </a:r>
          </a:p>
          <a:p>
            <a:pPr lvl="1"/>
            <a:r>
              <a:rPr lang="en-US" dirty="0" smtClean="0"/>
              <a:t>like Williams in Rhode Island and Hooker in Connecticut </a:t>
            </a:r>
          </a:p>
          <a:p>
            <a:pPr lvl="1"/>
            <a:r>
              <a:rPr lang="en-US" dirty="0" smtClean="0"/>
              <a:t>begin to leave</a:t>
            </a:r>
          </a:p>
          <a:p>
            <a:r>
              <a:rPr lang="en-US" dirty="0" smtClean="0"/>
              <a:t>1638- John Wheelwright led group north from Massachusetts</a:t>
            </a:r>
          </a:p>
          <a:p>
            <a:pPr lvl="1"/>
            <a:r>
              <a:rPr lang="en-US" dirty="0" smtClean="0"/>
              <a:t>Set up towns of Exeter, and Hampton</a:t>
            </a:r>
          </a:p>
          <a:p>
            <a:r>
              <a:rPr lang="en-US" dirty="0" smtClean="0"/>
              <a:t>Colony becomes fully independent from Massachusetts in 1679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09800" y="948821"/>
            <a:ext cx="2667000" cy="1447800"/>
            <a:chOff x="6324600" y="381000"/>
            <a:chExt cx="2667000" cy="1447800"/>
          </a:xfrm>
        </p:grpSpPr>
        <p:sp>
          <p:nvSpPr>
            <p:cNvPr id="13" name="Explosion 2 12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44067" y="895017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Founded By…?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39000" y="5635371"/>
            <a:ext cx="2667000" cy="1447800"/>
            <a:chOff x="6324600" y="381000"/>
            <a:chExt cx="2667000" cy="1447800"/>
          </a:xfrm>
        </p:grpSpPr>
        <p:sp>
          <p:nvSpPr>
            <p:cNvPr id="16" name="Explosion 2 15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11499" y="779018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dirty="0" smtClean="0">
                  <a:solidFill>
                    <a:schemeClr val="bg1"/>
                  </a:solidFill>
                </a:rPr>
                <a:t> Written Constitution?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41544" y="787123"/>
            <a:ext cx="2667000" cy="1447800"/>
            <a:chOff x="6324600" y="381000"/>
            <a:chExt cx="2667000" cy="1447800"/>
          </a:xfrm>
        </p:grpSpPr>
        <p:sp>
          <p:nvSpPr>
            <p:cNvPr id="22" name="Explosion 2 21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44067" y="895017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Founded By…?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9" grpId="0" build="p"/>
      <p:bldP spid="8" grpId="0" uiExpand="1" build="p"/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 Question-</a:t>
            </a:r>
            <a:br>
              <a:rPr lang="en-US" dirty="0" smtClean="0"/>
            </a:br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191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Label the four (4) New England Colonies, and their date of settlement on the 13 Colonies Map.</a:t>
            </a:r>
          </a:p>
          <a:p>
            <a:r>
              <a:rPr lang="en-US" dirty="0" smtClean="0"/>
              <a:t>Color all four (4) NE Colonies RED.</a:t>
            </a:r>
          </a:p>
          <a:p>
            <a:r>
              <a:rPr lang="en-US" dirty="0" smtClean="0"/>
              <a:t>Fill-in the reverse-side table with date, town, reason, and founder.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265256"/>
            <a:ext cx="3810000" cy="542192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77000" y="260350"/>
            <a:ext cx="2667000" cy="1447800"/>
            <a:chOff x="6324600" y="381000"/>
            <a:chExt cx="2667000" cy="1447800"/>
          </a:xfrm>
        </p:grpSpPr>
        <p:sp>
          <p:nvSpPr>
            <p:cNvPr id="7" name="Explosion 2 6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53200" y="920234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Map / Table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0633344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851648" cy="1828800"/>
          </a:xfrm>
        </p:spPr>
        <p:txBody>
          <a:bodyPr/>
          <a:lstStyle/>
          <a:p>
            <a:r>
              <a:rPr lang="en-US" dirty="0" smtClean="0"/>
              <a:t>Colonial America: </a:t>
            </a:r>
            <a:br>
              <a:rPr lang="en-US" dirty="0" smtClean="0"/>
            </a:br>
            <a:r>
              <a:rPr lang="en-US" dirty="0" smtClean="0"/>
              <a:t>1587-1770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7854696" cy="1752600"/>
          </a:xfrm>
        </p:spPr>
        <p:txBody>
          <a:bodyPr/>
          <a:lstStyle/>
          <a:p>
            <a:r>
              <a:rPr lang="en-US" dirty="0" smtClean="0"/>
              <a:t>3-2 The New England Colonies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Religion and Colonization (Bkgd.)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1517- Martin Luther</a:t>
            </a:r>
          </a:p>
          <a:p>
            <a:pPr lvl="1"/>
            <a:r>
              <a:rPr lang="en-US" dirty="0" smtClean="0"/>
              <a:t>German monk; publishes criticisms of Catholic Church (corrupt)</a:t>
            </a:r>
          </a:p>
          <a:p>
            <a:pPr lvl="2"/>
            <a:r>
              <a:rPr lang="en-US" dirty="0" smtClean="0"/>
              <a:t>1000’s support his attempt to reform Catholic Church </a:t>
            </a:r>
          </a:p>
          <a:p>
            <a:pPr lvl="2"/>
            <a:r>
              <a:rPr lang="en-US" b="1" i="1" dirty="0" smtClean="0"/>
              <a:t>protestors </a:t>
            </a:r>
            <a:r>
              <a:rPr lang="en-US" dirty="0" smtClean="0"/>
              <a:t>become known as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i="1" dirty="0" smtClean="0"/>
              <a:t>Protestants”</a:t>
            </a:r>
          </a:p>
          <a:p>
            <a:pPr lvl="3"/>
            <a:r>
              <a:rPr lang="en-US" dirty="0" smtClean="0"/>
              <a:t>Anglican Church or Church of England”</a:t>
            </a:r>
          </a:p>
          <a:p>
            <a:pPr lvl="4"/>
            <a:r>
              <a:rPr lang="en-US" dirty="0" smtClean="0"/>
              <a:t>King Henry VIII creates this… </a:t>
            </a:r>
          </a:p>
          <a:p>
            <a:pPr lvl="5"/>
            <a:r>
              <a:rPr lang="en-US" dirty="0" smtClean="0"/>
              <a:t>but keeps most of Catholic pieces</a:t>
            </a:r>
          </a:p>
          <a:p>
            <a:pPr lvl="3"/>
            <a:r>
              <a:rPr lang="en-US" dirty="0" smtClean="0"/>
              <a:t>Some Protestants think still too Catholic</a:t>
            </a:r>
          </a:p>
          <a:p>
            <a:pPr lvl="4"/>
            <a:r>
              <a:rPr lang="en-US" dirty="0" smtClean="0"/>
              <a:t>Want to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“purify” </a:t>
            </a:r>
            <a:r>
              <a:rPr lang="en-US" dirty="0" smtClean="0"/>
              <a:t>Anglican Church</a:t>
            </a:r>
          </a:p>
          <a:p>
            <a:pPr lvl="4"/>
            <a:r>
              <a:rPr lang="en-US" dirty="0" smtClean="0"/>
              <a:t>Remove all traces of Catholicism’s corruptness</a:t>
            </a:r>
          </a:p>
          <a:p>
            <a:pPr lvl="4"/>
            <a:r>
              <a:rPr lang="en-US" dirty="0" smtClean="0"/>
              <a:t>Called them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“Puritans”</a:t>
            </a:r>
          </a:p>
          <a:p>
            <a:pPr lvl="3"/>
            <a:r>
              <a:rPr lang="en-US" dirty="0" smtClean="0"/>
              <a:t>More radical Protestants…</a:t>
            </a:r>
          </a:p>
          <a:p>
            <a:pPr lvl="4"/>
            <a:r>
              <a:rPr lang="en-US" dirty="0" smtClean="0"/>
              <a:t>Want complete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“separation” </a:t>
            </a:r>
            <a:r>
              <a:rPr lang="en-US" dirty="0" smtClean="0"/>
              <a:t>from both Catholic and Anglican</a:t>
            </a:r>
          </a:p>
          <a:p>
            <a:pPr lvl="4"/>
            <a:r>
              <a:rPr lang="en-US" dirty="0" smtClean="0"/>
              <a:t>Become known as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“Separatists”</a:t>
            </a:r>
          </a:p>
          <a:p>
            <a:pPr lvl="5"/>
            <a:r>
              <a:rPr lang="en-US" dirty="0" smtClean="0"/>
              <a:t>Formed own version of Christianity</a:t>
            </a:r>
          </a:p>
          <a:p>
            <a:pPr lvl="3"/>
            <a:r>
              <a:rPr lang="en-US" dirty="0" smtClean="0"/>
              <a:t>Anyone not Anglican in England (Puritans, Separatists, and Catholics) were persecuted</a:t>
            </a:r>
          </a:p>
          <a:p>
            <a:pPr lvl="3"/>
            <a:r>
              <a:rPr lang="en-US" dirty="0" smtClean="0"/>
              <a:t>Many believe America only place to worship freely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48400" y="2744960"/>
            <a:ext cx="2667000" cy="1447800"/>
            <a:chOff x="6324600" y="381000"/>
            <a:chExt cx="2667000" cy="1447800"/>
          </a:xfrm>
        </p:grpSpPr>
        <p:sp>
          <p:nvSpPr>
            <p:cNvPr id="5" name="Explosion 2 4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77000" y="781734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Puritan &amp; 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Separatist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European Religion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1981200"/>
            <a:ext cx="1828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2362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CATHOLIC CHURCH</a:t>
            </a:r>
          </a:p>
          <a:p>
            <a:pPr algn="ctr"/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US" b="1" dirty="0" smtClean="0">
                <a:solidFill>
                  <a:srgbClr val="00B050"/>
                </a:solidFill>
              </a:rPr>
              <a:t> Christian religion at the time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19600" y="3276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3886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PROTESTANTS</a:t>
            </a:r>
            <a:endParaRPr lang="en-US" u="sng" dirty="0"/>
          </a:p>
        </p:txBody>
      </p:sp>
      <p:sp>
        <p:nvSpPr>
          <p:cNvPr id="10" name="Bent Arrow 9"/>
          <p:cNvSpPr/>
          <p:nvPr/>
        </p:nvSpPr>
        <p:spPr>
          <a:xfrm rot="10800000">
            <a:off x="3352800" y="4343400"/>
            <a:ext cx="685800" cy="685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5029200" y="4343400"/>
            <a:ext cx="685800" cy="685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Explosion 2 11"/>
          <p:cNvSpPr/>
          <p:nvPr/>
        </p:nvSpPr>
        <p:spPr>
          <a:xfrm rot="1965223">
            <a:off x="404938" y="3597584"/>
            <a:ext cx="2743200" cy="242131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2 12"/>
          <p:cNvSpPr/>
          <p:nvPr/>
        </p:nvSpPr>
        <p:spPr>
          <a:xfrm rot="19458160" flipH="1">
            <a:off x="5995678" y="3498782"/>
            <a:ext cx="2667000" cy="267305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4495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URITANS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4572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SEPARATISTS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152400" y="5943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Want to “purify” or fix the church</a:t>
            </a:r>
          </a:p>
          <a:p>
            <a:pPr algn="ctr"/>
            <a:r>
              <a:rPr lang="en-US" dirty="0" smtClean="0"/>
              <a:t>(good, but can be better)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0" y="593467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to completely “separate” from Catholic… start fresh but still Christian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 animBg="1"/>
      <p:bldP spid="5" grpId="0" build="p"/>
      <p:bldP spid="6" grpId="0" animBg="1"/>
      <p:bldP spid="7" grpId="0" build="allAtOnce"/>
      <p:bldP spid="10" grpId="0" animBg="1"/>
      <p:bldP spid="11" grpId="0" animBg="1"/>
      <p:bldP spid="12" grpId="0" animBg="1"/>
      <p:bldP spid="13" grpId="0" animBg="1"/>
      <p:bldP spid="14" grpId="0" build="allAtOnce"/>
      <p:bldP spid="15" grpId="0" build="allAtOnce"/>
      <p:bldP spid="17" grpId="0" build="allAtOnce"/>
      <p:bldP spid="1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Plymouth Colony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752600"/>
            <a:ext cx="5181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Separatists </a:t>
            </a:r>
            <a:r>
              <a:rPr lang="en-US" dirty="0"/>
              <a:t>Persecuted in </a:t>
            </a:r>
            <a:r>
              <a:rPr lang="en-US" dirty="0" smtClean="0"/>
              <a:t>England</a:t>
            </a:r>
          </a:p>
          <a:p>
            <a:pPr lvl="1"/>
            <a:r>
              <a:rPr lang="en-US" dirty="0" smtClean="0"/>
              <a:t>So… go to Holland…</a:t>
            </a:r>
          </a:p>
          <a:p>
            <a:pPr lvl="2"/>
            <a:r>
              <a:rPr lang="en-US" dirty="0" smtClean="0"/>
              <a:t>still persecuted!</a:t>
            </a:r>
          </a:p>
          <a:p>
            <a:pPr lvl="1"/>
            <a:r>
              <a:rPr lang="en-US" dirty="0" smtClean="0"/>
              <a:t>Obtain charter from London Company’s grant in “Virginia”</a:t>
            </a:r>
          </a:p>
          <a:p>
            <a:pPr lvl="1"/>
            <a:r>
              <a:rPr lang="en-US" dirty="0" smtClean="0"/>
              <a:t>Sept. 1620- sail on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Mayflower</a:t>
            </a:r>
            <a:r>
              <a:rPr lang="en-US" dirty="0" smtClean="0"/>
              <a:t> for Virginia</a:t>
            </a:r>
          </a:p>
          <a:p>
            <a:pPr lvl="2"/>
            <a:r>
              <a:rPr lang="en-US" dirty="0" smtClean="0"/>
              <a:t>35 Pilgrims</a:t>
            </a:r>
          </a:p>
          <a:p>
            <a:pPr lvl="2"/>
            <a:r>
              <a:rPr lang="en-US" dirty="0" smtClean="0"/>
              <a:t>67 </a:t>
            </a:r>
            <a:r>
              <a:rPr lang="en-US" b="1" i="1" dirty="0" smtClean="0"/>
              <a:t>“Strangers”</a:t>
            </a:r>
          </a:p>
          <a:p>
            <a:pPr lvl="1"/>
            <a:r>
              <a:rPr lang="en-US" dirty="0" smtClean="0"/>
              <a:t>11/9/1620- sight land BUT… not Virginia!</a:t>
            </a:r>
          </a:p>
          <a:p>
            <a:pPr lvl="2"/>
            <a:r>
              <a:rPr lang="en-US" dirty="0" smtClean="0"/>
              <a:t>b/c winter approaching settle outside of grant and its laws… they named Plymouth</a:t>
            </a:r>
          </a:p>
          <a:p>
            <a:pPr lvl="2"/>
            <a:r>
              <a:rPr lang="en-US" dirty="0" smtClean="0"/>
              <a:t>Draft </a:t>
            </a:r>
            <a:r>
              <a:rPr lang="en-US" b="1" i="1" dirty="0" smtClean="0"/>
              <a:t>“Mayflower Compact” </a:t>
            </a:r>
            <a:r>
              <a:rPr lang="en-US" dirty="0" smtClean="0"/>
              <a:t>to allow them to settle outside of grant and its laws</a:t>
            </a:r>
          </a:p>
          <a:p>
            <a:pPr lvl="3"/>
            <a:r>
              <a:rPr lang="en-US" dirty="0" smtClean="0"/>
              <a:t>Winter and disease wipe out half!!!</a:t>
            </a:r>
          </a:p>
          <a:p>
            <a:pPr lvl="1"/>
            <a:r>
              <a:rPr lang="en-US" dirty="0" smtClean="0"/>
              <a:t>Pilgrims get help following spring</a:t>
            </a:r>
          </a:p>
          <a:p>
            <a:pPr lvl="2"/>
            <a:r>
              <a:rPr lang="en-US" dirty="0" smtClean="0"/>
              <a:t>Natives teach how to survive</a:t>
            </a:r>
          </a:p>
          <a:p>
            <a:pPr lvl="3"/>
            <a:r>
              <a:rPr lang="en-US" dirty="0" smtClean="0"/>
              <a:t>How and when to plant corn</a:t>
            </a:r>
          </a:p>
          <a:p>
            <a:pPr lvl="3"/>
            <a:r>
              <a:rPr lang="en-US" dirty="0" smtClean="0"/>
              <a:t>Where and how to hunt and fish</a:t>
            </a:r>
          </a:p>
          <a:p>
            <a:pPr lvl="3"/>
            <a:r>
              <a:rPr lang="en-US" dirty="0" smtClean="0"/>
              <a:t>Arrange peace treaty with </a:t>
            </a:r>
            <a:r>
              <a:rPr lang="en-US" b="1" i="1" dirty="0" smtClean="0"/>
              <a:t>Wampanoag Tribe</a:t>
            </a:r>
          </a:p>
          <a:p>
            <a:pPr lvl="3"/>
            <a:r>
              <a:rPr lang="en-US" dirty="0" smtClean="0"/>
              <a:t>Celebration of Thanksgiving</a:t>
            </a:r>
            <a:endParaRPr lang="en-US" dirty="0"/>
          </a:p>
        </p:txBody>
      </p:sp>
      <p:pic>
        <p:nvPicPr>
          <p:cNvPr id="1026" name="Picture 2" descr="C:\Users\Wuz\AppData\Local\Microsoft\Windows\Temporary Internet Files\Content.IE5\IW047KUG\MC900133637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4114800" cy="4099565"/>
          </a:xfrm>
          <a:prstGeom prst="rect">
            <a:avLst/>
          </a:prstGeom>
          <a:noFill/>
        </p:spPr>
      </p:pic>
      <p:pic>
        <p:nvPicPr>
          <p:cNvPr id="1027" name="Picture 3" descr="C:\Users\Wuz\AppData\Local\Microsoft\Windows\Temporary Internet Files\Content.IE5\8CY6B0WR\MC9001337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914400"/>
            <a:ext cx="2032951" cy="1534563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4995620" y="4305300"/>
            <a:ext cx="2667000" cy="1447800"/>
            <a:chOff x="6324600" y="381000"/>
            <a:chExt cx="2667000" cy="1447800"/>
          </a:xfrm>
        </p:grpSpPr>
        <p:sp>
          <p:nvSpPr>
            <p:cNvPr id="7" name="Explosion 2 6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781734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Mayflower Compact?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733800" cy="6858000"/>
          </a:xfrm>
          <a:prstGeom prst="rect">
            <a:avLst/>
          </a:prstGeom>
        </p:spPr>
      </p:pic>
      <p:pic>
        <p:nvPicPr>
          <p:cNvPr id="1026" name="Picture 2" descr="https://s-media-cache-ak0.pinimg.com/236x/05/04/eb/0504ebfd9217554f2069a8071f9d0a5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"/>
            <a:ext cx="541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15719" y="4953000"/>
            <a:ext cx="2667000" cy="1447800"/>
            <a:chOff x="6324600" y="381000"/>
            <a:chExt cx="2667000" cy="1447800"/>
          </a:xfrm>
        </p:grpSpPr>
        <p:sp>
          <p:nvSpPr>
            <p:cNvPr id="9" name="Explosion 2 8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42129" y="920234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Video ?’s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1990903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 Question-</a:t>
            </a:r>
            <a:br>
              <a:rPr lang="en-US" dirty="0" smtClean="0"/>
            </a:br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191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Define-</a:t>
            </a:r>
          </a:p>
          <a:p>
            <a:pPr lvl="1"/>
            <a:r>
              <a:rPr lang="en-US" dirty="0" err="1" smtClean="0"/>
              <a:t>PROTESTant</a:t>
            </a:r>
            <a:endParaRPr lang="en-US" dirty="0" smtClean="0"/>
          </a:p>
          <a:p>
            <a:pPr lvl="1"/>
            <a:r>
              <a:rPr lang="en-US" dirty="0" err="1" smtClean="0"/>
              <a:t>PURItan</a:t>
            </a:r>
            <a:endParaRPr lang="en-US" dirty="0" smtClean="0"/>
          </a:p>
          <a:p>
            <a:pPr lvl="1"/>
            <a:r>
              <a:rPr lang="en-US" dirty="0" err="1" smtClean="0"/>
              <a:t>SEPARATist</a:t>
            </a:r>
            <a:endParaRPr lang="en-US" dirty="0"/>
          </a:p>
        </p:txBody>
      </p:sp>
      <p:pic>
        <p:nvPicPr>
          <p:cNvPr id="1026" name="Picture 2" descr="http://image.slidesharecdn.com/2-2-1puritansseparetismandpilgrims-120328091707-phpapp02/95/221-puritans-separetism-and-pilgrims-1-728.jpg?cb=1333534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71600"/>
            <a:ext cx="5384799" cy="5334000"/>
          </a:xfrm>
          <a:prstGeom prst="rect">
            <a:avLst/>
          </a:prstGeom>
          <a:noFill/>
        </p:spPr>
      </p:pic>
      <p:grpSp>
        <p:nvGrpSpPr>
          <p:cNvPr id="5" name="Group 5"/>
          <p:cNvGrpSpPr/>
          <p:nvPr/>
        </p:nvGrpSpPr>
        <p:grpSpPr>
          <a:xfrm>
            <a:off x="6477000" y="260350"/>
            <a:ext cx="2667000" cy="1447800"/>
            <a:chOff x="6324600" y="381000"/>
            <a:chExt cx="2667000" cy="1447800"/>
          </a:xfrm>
        </p:grpSpPr>
        <p:sp>
          <p:nvSpPr>
            <p:cNvPr id="7" name="Explosion 2 6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53200" y="920234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Define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0633344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Puritans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800600" cy="5333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Despite only wanting to reform Anglican church…</a:t>
            </a:r>
          </a:p>
          <a:p>
            <a:pPr lvl="1"/>
            <a:r>
              <a:rPr lang="en-US" dirty="0" smtClean="0"/>
              <a:t>Still heavily persecuted</a:t>
            </a:r>
          </a:p>
          <a:p>
            <a:r>
              <a:rPr lang="en-US" dirty="0" smtClean="0"/>
              <a:t>1629- King Charles I (England) grants them charter in new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Massachusetts Bay Colony</a:t>
            </a:r>
          </a:p>
          <a:p>
            <a:pPr lvl="1"/>
            <a:r>
              <a:rPr lang="en-US" dirty="0" smtClean="0"/>
              <a:t>1630- 17 ship convoy sets sail w/ 1,000 Puritans!!!</a:t>
            </a:r>
          </a:p>
          <a:p>
            <a:r>
              <a:rPr lang="en-US" dirty="0" smtClean="0"/>
              <a:t>New England life different from Virginia</a:t>
            </a:r>
          </a:p>
          <a:p>
            <a:pPr lvl="1"/>
            <a:r>
              <a:rPr lang="en-US" dirty="0" smtClean="0"/>
              <a:t>Winters stop spread of malaria</a:t>
            </a:r>
          </a:p>
          <a:p>
            <a:pPr lvl="1"/>
            <a:r>
              <a:rPr lang="en-US" dirty="0" smtClean="0"/>
              <a:t>Tough 1</a:t>
            </a:r>
            <a:r>
              <a:rPr lang="en-US" baseline="30000" dirty="0" smtClean="0"/>
              <a:t>st</a:t>
            </a:r>
            <a:r>
              <a:rPr lang="en-US" dirty="0" smtClean="0"/>
              <a:t> year but most still outlive people of England or Virginia</a:t>
            </a:r>
          </a:p>
          <a:p>
            <a:pPr lvl="1"/>
            <a:r>
              <a:rPr lang="en-US" dirty="0" smtClean="0"/>
              <a:t>Land very fertile</a:t>
            </a:r>
          </a:p>
          <a:p>
            <a:pPr lvl="2"/>
            <a:r>
              <a:rPr lang="en-US" dirty="0" smtClean="0"/>
              <a:t>Inland people- farmers</a:t>
            </a:r>
          </a:p>
          <a:p>
            <a:pPr lvl="2"/>
            <a:r>
              <a:rPr lang="en-US" dirty="0" smtClean="0"/>
              <a:t>Sea Coast people- merchants, fishermen</a:t>
            </a:r>
          </a:p>
          <a:p>
            <a:r>
              <a:rPr lang="en-US" dirty="0" smtClean="0"/>
              <a:t>Want to spread out</a:t>
            </a:r>
          </a:p>
          <a:p>
            <a:pPr lvl="1"/>
            <a:r>
              <a:rPr lang="en-US" dirty="0" smtClean="0"/>
              <a:t>Receive large tracts from colonial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2"/>
            <a:r>
              <a:rPr lang="en-US" dirty="0" smtClean="0"/>
              <a:t>Settle several all centering around chief town, Boston</a:t>
            </a:r>
          </a:p>
          <a:p>
            <a:r>
              <a:rPr lang="en-US" dirty="0" smtClean="0"/>
              <a:t>By 1640- 20,000 had come to this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“New England”</a:t>
            </a:r>
          </a:p>
          <a:p>
            <a:pPr lvl="1"/>
            <a:r>
              <a:rPr lang="en-US" dirty="0" smtClean="0"/>
              <a:t>Movement called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“Great Migration”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Wuz\AppData\Local\Microsoft\Windows\Temporary Internet Files\Content.IE5\6BPLG7W8\MC900436978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4066842" cy="40386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2057400" y="5327649"/>
            <a:ext cx="2667000" cy="1447800"/>
            <a:chOff x="6324600" y="381000"/>
            <a:chExt cx="2667000" cy="1447800"/>
          </a:xfrm>
        </p:grpSpPr>
        <p:sp>
          <p:nvSpPr>
            <p:cNvPr id="6" name="Explosion 2 5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77000" y="781734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Great 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Migration?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Church and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2578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Puritans believed formed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covenant</a:t>
            </a:r>
            <a:r>
              <a:rPr lang="en-US" dirty="0" smtClean="0"/>
              <a:t> w/ God to build society based on Bible</a:t>
            </a:r>
          </a:p>
          <a:p>
            <a:pPr lvl="1"/>
            <a:r>
              <a:rPr lang="en-US" dirty="0" smtClean="0"/>
              <a:t>Sacred agreement</a:t>
            </a:r>
          </a:p>
          <a:p>
            <a:r>
              <a:rPr lang="en-US" dirty="0" smtClean="0"/>
              <a:t>Church, fam., </a:t>
            </a:r>
            <a:r>
              <a:rPr lang="en-US" dirty="0" err="1" smtClean="0"/>
              <a:t>edu</a:t>
            </a:r>
            <a:r>
              <a:rPr lang="en-US" dirty="0" smtClean="0"/>
              <a:t>., and </a:t>
            </a:r>
            <a:r>
              <a:rPr lang="en-US" dirty="0" err="1" smtClean="0"/>
              <a:t>gov’t</a:t>
            </a:r>
            <a:r>
              <a:rPr lang="en-US" dirty="0" smtClean="0"/>
              <a:t> used to create and sustain “perfect Godly Community”</a:t>
            </a:r>
          </a:p>
          <a:p>
            <a:pPr lvl="1"/>
            <a:r>
              <a:rPr lang="en-US" dirty="0" smtClean="0"/>
              <a:t>Church most important aspect of life</a:t>
            </a:r>
          </a:p>
          <a:p>
            <a:pPr lvl="1"/>
            <a:r>
              <a:rPr lang="en-US" dirty="0" smtClean="0"/>
              <a:t>Encouraged families to emigrate</a:t>
            </a:r>
          </a:p>
          <a:p>
            <a:pPr lvl="2"/>
            <a:r>
              <a:rPr lang="en-US" dirty="0" smtClean="0"/>
              <a:t>Instill Puritan ideals</a:t>
            </a:r>
          </a:p>
          <a:p>
            <a:pPr lvl="1"/>
            <a:r>
              <a:rPr lang="en-US" dirty="0" smtClean="0"/>
              <a:t>Used education to sustain social and religious unity</a:t>
            </a:r>
          </a:p>
          <a:p>
            <a:pPr lvl="2"/>
            <a:r>
              <a:rPr lang="en-US" dirty="0" smtClean="0"/>
              <a:t>Had to be able to read (the Bible) to understand their ways</a:t>
            </a:r>
          </a:p>
          <a:p>
            <a:pPr lvl="2"/>
            <a:r>
              <a:rPr lang="en-US" dirty="0" smtClean="0"/>
              <a:t>Towns w/ 50+ families had to provide school</a:t>
            </a:r>
          </a:p>
          <a:p>
            <a:pPr lvl="2"/>
            <a:r>
              <a:rPr lang="en-US" dirty="0" smtClean="0"/>
              <a:t>1636 founded Harvard </a:t>
            </a:r>
          </a:p>
          <a:p>
            <a:pPr lvl="3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college in English colonies</a:t>
            </a:r>
          </a:p>
          <a:p>
            <a:r>
              <a:rPr lang="en-US" dirty="0" smtClean="0"/>
              <a:t>Discussed comm. issues @ town meetings</a:t>
            </a:r>
          </a:p>
          <a:p>
            <a:pPr lvl="1"/>
            <a:r>
              <a:rPr lang="en-US" dirty="0" smtClean="0"/>
              <a:t>Political power in hands of “General Court”</a:t>
            </a:r>
          </a:p>
          <a:p>
            <a:pPr lvl="1"/>
            <a:r>
              <a:rPr lang="en-US" dirty="0" smtClean="0"/>
              <a:t>Then they gave people right to vote!</a:t>
            </a:r>
          </a:p>
          <a:p>
            <a:pPr lvl="2"/>
            <a:r>
              <a:rPr lang="en-US" dirty="0" smtClean="0"/>
              <a:t>More power than people in England</a:t>
            </a:r>
            <a:endParaRPr lang="en-US" dirty="0"/>
          </a:p>
        </p:txBody>
      </p:sp>
      <p:pic>
        <p:nvPicPr>
          <p:cNvPr id="3076" name="Picture 4" descr="C:\Users\Wuz\AppData\Local\Microsoft\Windows\Temporary Internet Files\Content.IE5\HHKRGIKN\MC900027271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110124"/>
            <a:ext cx="3276600" cy="3190860"/>
          </a:xfrm>
          <a:prstGeom prst="rect">
            <a:avLst/>
          </a:prstGeom>
          <a:noFill/>
        </p:spPr>
      </p:pic>
      <p:sp>
        <p:nvSpPr>
          <p:cNvPr id="9" name="Oval Callout 8"/>
          <p:cNvSpPr/>
          <p:nvPr/>
        </p:nvSpPr>
        <p:spPr>
          <a:xfrm>
            <a:off x="7696200" y="1981200"/>
            <a:ext cx="1447800" cy="1600200"/>
          </a:xfrm>
          <a:prstGeom prst="wedgeEllipseCallout">
            <a:avLst>
              <a:gd name="adj1" fmla="val -61848"/>
              <a:gd name="adj2" fmla="val 120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48600" y="23622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READ ME!!!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53925" y="1329898"/>
            <a:ext cx="2667000" cy="1447800"/>
            <a:chOff x="6324600" y="381000"/>
            <a:chExt cx="2667000" cy="1447800"/>
          </a:xfrm>
        </p:grpSpPr>
        <p:sp>
          <p:nvSpPr>
            <p:cNvPr id="8" name="Explosion 2 7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44067" y="895017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Covenant?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62500" y="5185610"/>
            <a:ext cx="2667000" cy="1447800"/>
            <a:chOff x="6324600" y="381000"/>
            <a:chExt cx="2667000" cy="1447800"/>
          </a:xfrm>
        </p:grpSpPr>
        <p:sp>
          <p:nvSpPr>
            <p:cNvPr id="13" name="Explosion 2 12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15100" y="920234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dirty="0" smtClean="0">
                  <a:solidFill>
                    <a:schemeClr val="bg1"/>
                  </a:solidFill>
                </a:rPr>
                <a:t> University?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</TotalTime>
  <Words>972</Words>
  <Application>Microsoft Office PowerPoint</Application>
  <PresentationFormat>On-screen Show (4:3)</PresentationFormat>
  <Paragraphs>163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Warm- Up</vt:lpstr>
      <vt:lpstr>Colonial America:  1587-1770</vt:lpstr>
      <vt:lpstr>Religion and Colonization (Bkgd.)</vt:lpstr>
      <vt:lpstr>European Religion</vt:lpstr>
      <vt:lpstr>Plymouth Colony</vt:lpstr>
      <vt:lpstr>Slide 6</vt:lpstr>
      <vt:lpstr>Essential Question- Exit Ticket</vt:lpstr>
      <vt:lpstr>Puritans</vt:lpstr>
      <vt:lpstr>Church and Community</vt:lpstr>
      <vt:lpstr>Conflicts in New England</vt:lpstr>
      <vt:lpstr>New Settlements</vt:lpstr>
      <vt:lpstr>Essential Question- Exit Ticket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America:  1587-1770</dc:title>
  <dc:creator>Wuz</dc:creator>
  <cp:lastModifiedBy>kristopher.wazaney</cp:lastModifiedBy>
  <cp:revision>14</cp:revision>
  <dcterms:created xsi:type="dcterms:W3CDTF">2012-10-03T23:16:04Z</dcterms:created>
  <dcterms:modified xsi:type="dcterms:W3CDTF">2015-09-22T12:39:29Z</dcterms:modified>
</cp:coreProperties>
</file>