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handoutMasterIdLst>
    <p:handoutMasterId r:id="rId20"/>
  </p:handoutMasterIdLst>
  <p:sldIdLst>
    <p:sldId id="271" r:id="rId2"/>
    <p:sldId id="256" r:id="rId3"/>
    <p:sldId id="257" r:id="rId4"/>
    <p:sldId id="258" r:id="rId5"/>
    <p:sldId id="259" r:id="rId6"/>
    <p:sldId id="261" r:id="rId7"/>
    <p:sldId id="263" r:id="rId8"/>
    <p:sldId id="272" r:id="rId9"/>
    <p:sldId id="273" r:id="rId10"/>
    <p:sldId id="270" r:id="rId11"/>
    <p:sldId id="264" r:id="rId12"/>
    <p:sldId id="265" r:id="rId13"/>
    <p:sldId id="266" r:id="rId14"/>
    <p:sldId id="267" r:id="rId15"/>
    <p:sldId id="268" r:id="rId16"/>
    <p:sldId id="269" r:id="rId17"/>
    <p:sldId id="274" r:id="rId18"/>
  </p:sldIdLst>
  <p:sldSz cx="9144000" cy="6858000" type="screen4x3"/>
  <p:notesSz cx="9383713" cy="7077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8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0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66276" cy="353854"/>
          </a:xfrm>
          <a:prstGeom prst="rect">
            <a:avLst/>
          </a:prstGeom>
        </p:spPr>
        <p:txBody>
          <a:bodyPr vert="horz" lIns="94055" tIns="47028" rIns="94055" bIns="4702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15267" y="0"/>
            <a:ext cx="4066276" cy="353854"/>
          </a:xfrm>
          <a:prstGeom prst="rect">
            <a:avLst/>
          </a:prstGeom>
        </p:spPr>
        <p:txBody>
          <a:bodyPr vert="horz" lIns="94055" tIns="47028" rIns="94055" bIns="47028" rtlCol="0"/>
          <a:lstStyle>
            <a:lvl1pPr algn="r">
              <a:defRPr sz="1200"/>
            </a:lvl1pPr>
          </a:lstStyle>
          <a:p>
            <a:fld id="{D8A3272D-5C47-492D-937C-DEF66BFAF788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721993"/>
            <a:ext cx="4066276" cy="353854"/>
          </a:xfrm>
          <a:prstGeom prst="rect">
            <a:avLst/>
          </a:prstGeom>
        </p:spPr>
        <p:txBody>
          <a:bodyPr vert="horz" lIns="94055" tIns="47028" rIns="94055" bIns="4702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15267" y="6721993"/>
            <a:ext cx="4066276" cy="353854"/>
          </a:xfrm>
          <a:prstGeom prst="rect">
            <a:avLst/>
          </a:prstGeom>
        </p:spPr>
        <p:txBody>
          <a:bodyPr vert="horz" lIns="94055" tIns="47028" rIns="94055" bIns="47028" rtlCol="0" anchor="b"/>
          <a:lstStyle>
            <a:lvl1pPr algn="r">
              <a:defRPr sz="1200"/>
            </a:lvl1pPr>
          </a:lstStyle>
          <a:p>
            <a:fld id="{DEA702FE-7DBB-4371-B9FF-2C1A1C1927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44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66276" cy="353854"/>
          </a:xfrm>
          <a:prstGeom prst="rect">
            <a:avLst/>
          </a:prstGeom>
        </p:spPr>
        <p:txBody>
          <a:bodyPr vert="horz" lIns="94055" tIns="47028" rIns="94055" bIns="4702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5267" y="0"/>
            <a:ext cx="4066276" cy="353854"/>
          </a:xfrm>
          <a:prstGeom prst="rect">
            <a:avLst/>
          </a:prstGeom>
        </p:spPr>
        <p:txBody>
          <a:bodyPr vert="horz" lIns="94055" tIns="47028" rIns="94055" bIns="47028" rtlCol="0"/>
          <a:lstStyle>
            <a:lvl1pPr algn="r">
              <a:defRPr sz="1200"/>
            </a:lvl1pPr>
          </a:lstStyle>
          <a:p>
            <a:fld id="{95D94295-6856-4465-B57A-8EF9019DFEFA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2588" y="530225"/>
            <a:ext cx="3538537" cy="2654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55" tIns="47028" rIns="94055" bIns="4702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372" y="3361611"/>
            <a:ext cx="7506970" cy="3184684"/>
          </a:xfrm>
          <a:prstGeom prst="rect">
            <a:avLst/>
          </a:prstGeom>
        </p:spPr>
        <p:txBody>
          <a:bodyPr vert="horz" lIns="94055" tIns="47028" rIns="94055" bIns="4702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721993"/>
            <a:ext cx="4066276" cy="353854"/>
          </a:xfrm>
          <a:prstGeom prst="rect">
            <a:avLst/>
          </a:prstGeom>
        </p:spPr>
        <p:txBody>
          <a:bodyPr vert="horz" lIns="94055" tIns="47028" rIns="94055" bIns="4702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5267" y="6721993"/>
            <a:ext cx="4066276" cy="353854"/>
          </a:xfrm>
          <a:prstGeom prst="rect">
            <a:avLst/>
          </a:prstGeom>
        </p:spPr>
        <p:txBody>
          <a:bodyPr vert="horz" lIns="94055" tIns="47028" rIns="94055" bIns="47028" rtlCol="0" anchor="b"/>
          <a:lstStyle>
            <a:lvl1pPr algn="r">
              <a:defRPr sz="1200"/>
            </a:lvl1pPr>
          </a:lstStyle>
          <a:p>
            <a:fld id="{6D16599C-62C3-4222-AC73-5C8412B18E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70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6599C-62C3-4222-AC73-5C8412B18E0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788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6599C-62C3-4222-AC73-5C8412B18E0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9513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6599C-62C3-4222-AC73-5C8412B18E0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610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6599C-62C3-4222-AC73-5C8412B18E0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1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6599C-62C3-4222-AC73-5C8412B18E0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11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6599C-62C3-4222-AC73-5C8412B18E0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052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6599C-62C3-4222-AC73-5C8412B18E0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70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&lt;Triangle&gt; Triangle Trade Basics (1:45) &lt;Map&gt; The </a:t>
            </a:r>
            <a:r>
              <a:rPr lang="en-US" baseline="0" dirty="0" smtClean="0"/>
              <a:t>Story of Us (1:26)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6599C-62C3-4222-AC73-5C8412B18E0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101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6599C-62C3-4222-AC73-5C8412B18E0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7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6599C-62C3-4222-AC73-5C8412B18E0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81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6599C-62C3-4222-AC73-5C8412B18E0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04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6599C-62C3-4222-AC73-5C8412B18E0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151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6599C-62C3-4222-AC73-5C8412B18E0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57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7E312-2689-4DD2-9DC2-00447823DD3B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E768CF-6B6E-4D5A-84E2-47B32B032D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7E312-2689-4DD2-9DC2-00447823DD3B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768CF-6B6E-4D5A-84E2-47B32B032D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7E312-2689-4DD2-9DC2-00447823DD3B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768CF-6B6E-4D5A-84E2-47B32B032D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F7E312-2689-4DD2-9DC2-00447823DD3B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1E768CF-6B6E-4D5A-84E2-47B32B032D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7E312-2689-4DD2-9DC2-00447823DD3B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768CF-6B6E-4D5A-84E2-47B32B032D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7E312-2689-4DD2-9DC2-00447823DD3B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768CF-6B6E-4D5A-84E2-47B32B032D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768CF-6B6E-4D5A-84E2-47B32B032D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7E312-2689-4DD2-9DC2-00447823DD3B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7E312-2689-4DD2-9DC2-00447823DD3B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768CF-6B6E-4D5A-84E2-47B32B032D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7E312-2689-4DD2-9DC2-00447823DD3B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768CF-6B6E-4D5A-84E2-47B32B032D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F7E312-2689-4DD2-9DC2-00447823DD3B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1E768CF-6B6E-4D5A-84E2-47B32B032D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7E312-2689-4DD2-9DC2-00447823DD3B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E768CF-6B6E-4D5A-84E2-47B32B032D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8F7E312-2689-4DD2-9DC2-00447823DD3B}" type="datetimeFigureOut">
              <a:rPr lang="en-US" smtClean="0"/>
              <a:pPr/>
              <a:t>9/27/2015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1E768CF-6B6E-4D5A-84E2-47B32B032D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png"/><Relationship Id="rId7" Type="http://schemas.openxmlformats.org/officeDocument/2006/relationships/image" Target="../media/image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NneCRh2Rs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youtube.com/watch?v=pYfCRRNxX2o" TargetMode="Externa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Warm-Up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3999"/>
            <a:ext cx="3886200" cy="563880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Why were </a:t>
            </a:r>
            <a:r>
              <a:rPr lang="en-US" sz="3600" i="1" dirty="0" smtClean="0"/>
              <a:t>most </a:t>
            </a:r>
            <a:r>
              <a:rPr lang="en-US" sz="3600" dirty="0" smtClean="0"/>
              <a:t>of the Southern </a:t>
            </a:r>
            <a:r>
              <a:rPr lang="en-US" sz="3600" dirty="0"/>
              <a:t>C</a:t>
            </a:r>
            <a:r>
              <a:rPr lang="en-US" sz="3600" dirty="0" smtClean="0"/>
              <a:t>olonies founded?</a:t>
            </a:r>
            <a:endParaRPr lang="en-US" sz="3600" i="1" dirty="0"/>
          </a:p>
        </p:txBody>
      </p:sp>
      <p:sp>
        <p:nvSpPr>
          <p:cNvPr id="7" name="Explosion 1 6"/>
          <p:cNvSpPr/>
          <p:nvPr/>
        </p:nvSpPr>
        <p:spPr>
          <a:xfrm rot="21021507">
            <a:off x="1033386" y="4314676"/>
            <a:ext cx="2609844" cy="188666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Warm-Up</a:t>
            </a:r>
            <a:endParaRPr lang="en-US" dirty="0"/>
          </a:p>
        </p:txBody>
      </p:sp>
      <p:pic>
        <p:nvPicPr>
          <p:cNvPr id="1026" name="Picture 2" descr="http://tabbapush.pbworks.com/f/1344611015/Southern%20Colon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662585"/>
            <a:ext cx="4343400" cy="572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79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3-5 Life </a:t>
            </a:r>
            <a:r>
              <a:rPr lang="en-US" dirty="0" smtClean="0"/>
              <a:t>in the Colonies</a:t>
            </a:r>
          </a:p>
          <a:p>
            <a:r>
              <a:rPr lang="en-US" dirty="0" smtClean="0"/>
              <a:t>Part II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Colonies Grow: </a:t>
            </a:r>
            <a:br>
              <a:rPr lang="en-US" dirty="0" smtClean="0"/>
            </a:br>
            <a:r>
              <a:rPr lang="en-US" dirty="0" smtClean="0"/>
              <a:t>1607-1770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Southern 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136136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Characteristics of the South</a:t>
            </a:r>
          </a:p>
          <a:p>
            <a:pPr lvl="1"/>
            <a:r>
              <a:rPr lang="en-US" dirty="0" smtClean="0"/>
              <a:t>Rich soil</a:t>
            </a:r>
          </a:p>
          <a:p>
            <a:pPr lvl="1"/>
            <a:r>
              <a:rPr lang="en-US" dirty="0" smtClean="0"/>
              <a:t>Warm climate</a:t>
            </a:r>
          </a:p>
          <a:p>
            <a:pPr lvl="1"/>
            <a:r>
              <a:rPr lang="en-US" dirty="0" smtClean="0"/>
              <a:t>Long growing season</a:t>
            </a:r>
          </a:p>
          <a:p>
            <a:pPr lvl="1"/>
            <a:r>
              <a:rPr lang="en-US" dirty="0" smtClean="0"/>
              <a:t>Large plots of land to cultivate</a:t>
            </a:r>
          </a:p>
          <a:p>
            <a:pPr lvl="2"/>
            <a:r>
              <a:rPr lang="en-US" dirty="0" smtClean="0"/>
              <a:t>Add up to…</a:t>
            </a:r>
          </a:p>
          <a:p>
            <a:pPr lvl="3"/>
            <a:r>
              <a:rPr lang="en-US" dirty="0" smtClean="0"/>
              <a:t>“Cash Crop” farming</a:t>
            </a:r>
          </a:p>
          <a:p>
            <a:pPr lvl="3"/>
            <a:r>
              <a:rPr lang="en-US" dirty="0" smtClean="0"/>
              <a:t>Little to 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need for industry</a:t>
            </a:r>
            <a:endParaRPr lang="en-US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2" name="Picture 8" descr="C:\Users\Wuz\AppData\Local\Microsoft\Windows\Temporary Internet Files\Content.IE5\HHKRGIKN\MC900150147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524000"/>
            <a:ext cx="4613036" cy="4419600"/>
          </a:xfrm>
          <a:prstGeom prst="rect">
            <a:avLst/>
          </a:prstGeom>
          <a:noFill/>
        </p:spPr>
      </p:pic>
      <p:sp>
        <p:nvSpPr>
          <p:cNvPr id="5" name="Explosion 1 4"/>
          <p:cNvSpPr/>
          <p:nvPr/>
        </p:nvSpPr>
        <p:spPr>
          <a:xfrm rot="21021507">
            <a:off x="6543815" y="-99571"/>
            <a:ext cx="2609844" cy="188666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Southern Colonies Econ Based On???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Tobacco &amp; Rice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0" y="228600"/>
            <a:ext cx="5486400" cy="6477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Tobacco</a:t>
            </a:r>
          </a:p>
          <a:p>
            <a:pPr lvl="1"/>
            <a:r>
              <a:rPr lang="en-US" dirty="0" smtClean="0"/>
              <a:t>Main cash crop of </a:t>
            </a:r>
            <a:r>
              <a:rPr lang="en-US" dirty="0" smtClean="0"/>
              <a:t>Virginia, North Carolina </a:t>
            </a:r>
            <a:r>
              <a:rPr lang="en-US" dirty="0" smtClean="0"/>
              <a:t>&amp; Maryland</a:t>
            </a:r>
          </a:p>
          <a:p>
            <a:pPr lvl="1"/>
            <a:r>
              <a:rPr lang="en-US" dirty="0" smtClean="0"/>
              <a:t>Most sold in </a:t>
            </a:r>
            <a:r>
              <a:rPr lang="en-US" dirty="0" smtClean="0"/>
              <a:t>Europe</a:t>
            </a:r>
            <a:endParaRPr lang="en-US" dirty="0" smtClean="0"/>
          </a:p>
          <a:p>
            <a:pPr lvl="2"/>
            <a:r>
              <a:rPr lang="en-US" dirty="0" smtClean="0"/>
              <a:t>Demand high</a:t>
            </a:r>
          </a:p>
          <a:p>
            <a:pPr lvl="1"/>
            <a:r>
              <a:rPr lang="en-US" dirty="0" smtClean="0"/>
              <a:t>Required good deal of labor to grow and prepare</a:t>
            </a:r>
          </a:p>
          <a:p>
            <a:pPr lvl="2"/>
            <a:r>
              <a:rPr lang="en-US" dirty="0" smtClean="0"/>
              <a:t>B4 used indentured servants</a:t>
            </a:r>
          </a:p>
          <a:p>
            <a:pPr lvl="3"/>
            <a:r>
              <a:rPr lang="en-US" dirty="0" smtClean="0"/>
              <a:t>Too expensive in long run</a:t>
            </a:r>
          </a:p>
          <a:p>
            <a:pPr lvl="3"/>
            <a:r>
              <a:rPr lang="en-US" dirty="0" smtClean="0"/>
              <a:t>Used enslaved Africans </a:t>
            </a:r>
          </a:p>
          <a:p>
            <a:pPr lvl="1"/>
            <a:r>
              <a:rPr lang="en-US" dirty="0" smtClean="0"/>
              <a:t>slaveholders got rich on tobacco</a:t>
            </a:r>
          </a:p>
          <a:p>
            <a:r>
              <a:rPr lang="en-US" dirty="0" smtClean="0"/>
              <a:t>Rice</a:t>
            </a:r>
          </a:p>
          <a:p>
            <a:pPr lvl="1"/>
            <a:r>
              <a:rPr lang="en-US" dirty="0" smtClean="0"/>
              <a:t>Main cash crop </a:t>
            </a:r>
            <a:r>
              <a:rPr lang="en-US" dirty="0" smtClean="0"/>
              <a:t>in </a:t>
            </a:r>
            <a:r>
              <a:rPr lang="en-US" dirty="0" smtClean="0"/>
              <a:t>Georgia and South Carolina</a:t>
            </a:r>
          </a:p>
          <a:p>
            <a:pPr lvl="1"/>
            <a:r>
              <a:rPr lang="en-US" dirty="0" smtClean="0"/>
              <a:t>Grown along coasts</a:t>
            </a:r>
          </a:p>
          <a:p>
            <a:pPr lvl="2"/>
            <a:r>
              <a:rPr lang="en-US" dirty="0" smtClean="0"/>
              <a:t>Would flood when young</a:t>
            </a:r>
          </a:p>
          <a:p>
            <a:pPr lvl="2"/>
            <a:r>
              <a:rPr lang="en-US" dirty="0" smtClean="0"/>
              <a:t>Drained when time to harvest</a:t>
            </a:r>
          </a:p>
          <a:p>
            <a:pPr lvl="1"/>
            <a:r>
              <a:rPr lang="en-US" dirty="0" smtClean="0"/>
              <a:t>Harvesting hard</a:t>
            </a:r>
          </a:p>
          <a:p>
            <a:pPr lvl="2"/>
            <a:r>
              <a:rPr lang="en-US" dirty="0" smtClean="0"/>
              <a:t>Knee deep mud</a:t>
            </a:r>
          </a:p>
          <a:p>
            <a:pPr lvl="2"/>
            <a:r>
              <a:rPr lang="en-US" dirty="0" smtClean="0"/>
              <a:t>No protection from sun or insects</a:t>
            </a:r>
          </a:p>
          <a:p>
            <a:pPr lvl="2"/>
            <a:r>
              <a:rPr lang="en-US" dirty="0" smtClean="0"/>
              <a:t>Relied on slave labor</a:t>
            </a:r>
          </a:p>
          <a:p>
            <a:pPr lvl="1"/>
            <a:r>
              <a:rPr lang="en-US" dirty="0" smtClean="0"/>
              <a:t>Proved 2B more profitable than tobacco</a:t>
            </a:r>
          </a:p>
          <a:p>
            <a:pPr lvl="1"/>
            <a:r>
              <a:rPr lang="en-US" dirty="0" smtClean="0"/>
              <a:t>By 1750- SC and GA had fastest growing economy in colonies!!!</a:t>
            </a:r>
            <a:endParaRPr lang="en-US" dirty="0"/>
          </a:p>
        </p:txBody>
      </p:sp>
      <p:pic>
        <p:nvPicPr>
          <p:cNvPr id="2050" name="Picture 2" descr="C:\Users\Wuz\AppData\Local\Microsoft\Windows\Temporary Internet Files\Content.IE5\8CY6B0WR\MC900197526[1].wmf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95400"/>
            <a:ext cx="2864353" cy="2648893"/>
          </a:xfrm>
          <a:prstGeom prst="rect">
            <a:avLst/>
          </a:prstGeom>
          <a:noFill/>
        </p:spPr>
      </p:pic>
      <p:pic>
        <p:nvPicPr>
          <p:cNvPr id="2053" name="Picture 5" descr="C:\Users\Wuz\AppData\Local\Microsoft\Windows\Temporary Internet Files\Content.IE5\IW047KUG\MC90018865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075668"/>
            <a:ext cx="3505200" cy="2285204"/>
          </a:xfrm>
          <a:prstGeom prst="rect">
            <a:avLst/>
          </a:prstGeom>
          <a:noFill/>
        </p:spPr>
      </p:pic>
      <p:sp>
        <p:nvSpPr>
          <p:cNvPr id="6" name="Explosion 1 5"/>
          <p:cNvSpPr/>
          <p:nvPr/>
        </p:nvSpPr>
        <p:spPr>
          <a:xfrm rot="21021507">
            <a:off x="444361" y="2825074"/>
            <a:ext cx="2609844" cy="188666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Main Cash Crops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Tidewater and Backcountry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59936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Most plantations located in 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Tidewater</a:t>
            </a:r>
            <a:r>
              <a:rPr lang="en-US" b="1" dirty="0" smtClean="0"/>
              <a:t>, </a:t>
            </a:r>
            <a:r>
              <a:rPr lang="en-US" dirty="0" smtClean="0"/>
              <a:t>or flat, low plains along coasts</a:t>
            </a:r>
          </a:p>
          <a:p>
            <a:pPr lvl="1"/>
            <a:r>
              <a:rPr lang="en-US" dirty="0" smtClean="0"/>
              <a:t>Often located on rivers</a:t>
            </a:r>
          </a:p>
          <a:p>
            <a:pPr lvl="2"/>
            <a:r>
              <a:rPr lang="en-US" dirty="0" smtClean="0"/>
              <a:t>Easy to ship crops to market</a:t>
            </a:r>
          </a:p>
          <a:p>
            <a:r>
              <a:rPr lang="en-US" dirty="0" smtClean="0"/>
              <a:t>Each plantation like own community</a:t>
            </a:r>
          </a:p>
          <a:p>
            <a:pPr lvl="1"/>
            <a:r>
              <a:rPr lang="en-US" dirty="0" smtClean="0"/>
              <a:t>Cluster of buildings and fields</a:t>
            </a:r>
          </a:p>
          <a:p>
            <a:pPr lvl="2"/>
            <a:r>
              <a:rPr lang="en-US" dirty="0" smtClean="0"/>
              <a:t>Main house (wife supervised house slaves)</a:t>
            </a:r>
          </a:p>
          <a:p>
            <a:pPr lvl="2"/>
            <a:r>
              <a:rPr lang="en-US" dirty="0" smtClean="0"/>
              <a:t>Slave cabins</a:t>
            </a:r>
          </a:p>
          <a:p>
            <a:pPr lvl="2"/>
            <a:r>
              <a:rPr lang="en-US" dirty="0" smtClean="0"/>
              <a:t>Barns </a:t>
            </a:r>
          </a:p>
          <a:p>
            <a:pPr lvl="2"/>
            <a:r>
              <a:rPr lang="en-US" dirty="0" smtClean="0"/>
              <a:t>Stables</a:t>
            </a:r>
          </a:p>
          <a:p>
            <a:pPr lvl="2"/>
            <a:r>
              <a:rPr lang="en-US" dirty="0" smtClean="0"/>
              <a:t>Kitchens </a:t>
            </a:r>
          </a:p>
          <a:p>
            <a:pPr lvl="2"/>
            <a:r>
              <a:rPr lang="en-US" dirty="0" smtClean="0"/>
              <a:t>Outbuildings housing blacksmiths, carpenters, etc.</a:t>
            </a:r>
          </a:p>
          <a:p>
            <a:pPr lvl="2"/>
            <a:r>
              <a:rPr lang="en-US" dirty="0" smtClean="0"/>
              <a:t>Lg. plantations may even have school or church!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59936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West of Tidewater, was 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Backcountry</a:t>
            </a:r>
            <a:r>
              <a:rPr lang="en-US" dirty="0" smtClean="0"/>
              <a:t>, region of hills and forests climbing toward App. Mts.</a:t>
            </a:r>
          </a:p>
          <a:p>
            <a:pPr lvl="1"/>
            <a:r>
              <a:rPr lang="en-US" dirty="0" smtClean="0"/>
              <a:t>Settled by newcomers</a:t>
            </a:r>
          </a:p>
          <a:p>
            <a:pPr lvl="2"/>
            <a:r>
              <a:rPr lang="en-US" dirty="0" smtClean="0"/>
              <a:t>Grew corn and tobacco</a:t>
            </a:r>
          </a:p>
          <a:p>
            <a:pPr lvl="1"/>
            <a:r>
              <a:rPr lang="en-US" dirty="0" smtClean="0"/>
              <a:t>Smaller farms that may only have 1 or 2 slaves</a:t>
            </a:r>
          </a:p>
          <a:p>
            <a:pPr lvl="1"/>
            <a:r>
              <a:rPr lang="en-US" dirty="0" smtClean="0"/>
              <a:t>More backcountry farmers than lg. plantation owners, but…</a:t>
            </a:r>
          </a:p>
          <a:p>
            <a:pPr lvl="2"/>
            <a:r>
              <a:rPr lang="en-US" dirty="0" smtClean="0"/>
              <a:t>Plantations had wealth and power</a:t>
            </a:r>
          </a:p>
          <a:p>
            <a:pPr lvl="2"/>
            <a:r>
              <a:rPr lang="en-US" dirty="0" smtClean="0"/>
              <a:t>Controlled economic and political life in south</a:t>
            </a:r>
            <a:endParaRPr lang="en-US" dirty="0"/>
          </a:p>
        </p:txBody>
      </p:sp>
      <p:sp>
        <p:nvSpPr>
          <p:cNvPr id="5" name="Explosion 1 4"/>
          <p:cNvSpPr/>
          <p:nvPr/>
        </p:nvSpPr>
        <p:spPr>
          <a:xfrm rot="21021507">
            <a:off x="4101961" y="5082028"/>
            <a:ext cx="2609844" cy="188666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Tidewater &amp; Backcountry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6482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Most lived on plantations</a:t>
            </a:r>
          </a:p>
          <a:p>
            <a:pPr lvl="1"/>
            <a:r>
              <a:rPr lang="en-US" dirty="0" smtClean="0"/>
              <a:t>Few did housework, but… most worked in fields</a:t>
            </a:r>
          </a:p>
          <a:p>
            <a:pPr lvl="1"/>
            <a:r>
              <a:rPr lang="en-US" dirty="0" smtClean="0"/>
              <a:t>Suffered great cruelty</a:t>
            </a:r>
          </a:p>
          <a:p>
            <a:pPr lvl="1"/>
            <a:r>
              <a:rPr lang="en-US" dirty="0" smtClean="0"/>
              <a:t>Owners hired 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overseers</a:t>
            </a:r>
            <a:r>
              <a:rPr lang="en-US" dirty="0" smtClean="0"/>
              <a:t>, to keep slaves working hard</a:t>
            </a:r>
          </a:p>
          <a:p>
            <a:r>
              <a:rPr lang="en-US" dirty="0" smtClean="0"/>
              <a:t>By 1700’s many colonies had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slave codes</a:t>
            </a:r>
            <a:endParaRPr lang="en-US" dirty="0" smtClean="0"/>
          </a:p>
          <a:p>
            <a:pPr lvl="1"/>
            <a:r>
              <a:rPr lang="en-US" dirty="0" smtClean="0"/>
              <a:t>strict laws about behavior and punishment of </a:t>
            </a:r>
            <a:r>
              <a:rPr lang="en-US" dirty="0" smtClean="0"/>
              <a:t>slaves (Slave Codes)</a:t>
            </a:r>
            <a:endParaRPr lang="en-US" dirty="0" smtClean="0"/>
          </a:p>
          <a:p>
            <a:pPr lvl="2"/>
            <a:r>
              <a:rPr lang="en-US" dirty="0" smtClean="0"/>
              <a:t>Slaves could not leave plantation w/o written permission</a:t>
            </a:r>
          </a:p>
          <a:p>
            <a:pPr lvl="2"/>
            <a:r>
              <a:rPr lang="en-US" dirty="0" smtClean="0"/>
              <a:t>Illegal to teach slaves to read or write</a:t>
            </a:r>
          </a:p>
          <a:p>
            <a:pPr lvl="2"/>
            <a:r>
              <a:rPr lang="en-US" dirty="0" smtClean="0"/>
              <a:t>Allowed slaves to be whipped for minor offenses</a:t>
            </a:r>
          </a:p>
          <a:p>
            <a:pPr lvl="2"/>
            <a:r>
              <a:rPr lang="en-US" dirty="0" smtClean="0"/>
              <a:t>Hung, or burned to death for serious crimes</a:t>
            </a:r>
          </a:p>
          <a:p>
            <a:pPr lvl="2"/>
            <a:r>
              <a:rPr lang="en-US" dirty="0" smtClean="0"/>
              <a:t>Runaways were caught and punished severely</a:t>
            </a:r>
          </a:p>
          <a:p>
            <a:endParaRPr lang="en-US" dirty="0"/>
          </a:p>
        </p:txBody>
      </p:sp>
      <p:pic>
        <p:nvPicPr>
          <p:cNvPr id="9218" name="Picture 2" descr="http://faculty.polytechnic.org/gfeldmeth/sla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676400"/>
            <a:ext cx="3572943" cy="4267200"/>
          </a:xfrm>
          <a:prstGeom prst="rect">
            <a:avLst/>
          </a:prstGeom>
          <a:noFill/>
        </p:spPr>
      </p:pic>
      <p:sp>
        <p:nvSpPr>
          <p:cNvPr id="6" name="Explosion 1 5"/>
          <p:cNvSpPr/>
          <p:nvPr/>
        </p:nvSpPr>
        <p:spPr>
          <a:xfrm rot="21021507">
            <a:off x="4169573" y="78456"/>
            <a:ext cx="3825818" cy="188666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Stop &amp; Jot- </a:t>
            </a:r>
          </a:p>
          <a:p>
            <a:pPr algn="ctr"/>
            <a:r>
              <a:rPr lang="en-US" dirty="0" smtClean="0"/>
              <a:t>Lasting Impression of Slave Codes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African Traditions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8600" y="1524000"/>
            <a:ext cx="4669536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Strong family ties, but…</a:t>
            </a:r>
          </a:p>
          <a:p>
            <a:pPr lvl="1"/>
            <a:r>
              <a:rPr lang="en-US" dirty="0" smtClean="0"/>
              <a:t>Often torn apart and sold to other slaveholders</a:t>
            </a:r>
          </a:p>
          <a:p>
            <a:pPr lvl="2"/>
            <a:r>
              <a:rPr lang="en-US" dirty="0" smtClean="0"/>
              <a:t>Never seen again</a:t>
            </a:r>
          </a:p>
          <a:p>
            <a:r>
              <a:rPr lang="en-US" dirty="0" smtClean="0"/>
              <a:t>Found source of strength in African roots</a:t>
            </a:r>
          </a:p>
          <a:p>
            <a:pPr lvl="1"/>
            <a:r>
              <a:rPr lang="en-US" dirty="0" smtClean="0"/>
              <a:t>Developed culture drew on languages and customs from Africa</a:t>
            </a:r>
          </a:p>
          <a:p>
            <a:r>
              <a:rPr lang="en-US" dirty="0" smtClean="0"/>
              <a:t>Few learned trade like blacksmithing, carpentry, or weaving</a:t>
            </a:r>
          </a:p>
          <a:p>
            <a:pPr lvl="1"/>
            <a:r>
              <a:rPr lang="en-US" dirty="0" smtClean="0"/>
              <a:t>Skilled workers could sometimes set up shops</a:t>
            </a:r>
          </a:p>
          <a:p>
            <a:pPr lvl="2"/>
            <a:r>
              <a:rPr lang="en-US" dirty="0" smtClean="0"/>
              <a:t>Sharing profits w/ masters</a:t>
            </a:r>
          </a:p>
          <a:p>
            <a:pPr lvl="2"/>
            <a:r>
              <a:rPr lang="en-US" dirty="0" smtClean="0"/>
              <a:t>Some lucky enough to buy own freedom </a:t>
            </a:r>
          </a:p>
          <a:p>
            <a:pPr lvl="2"/>
            <a:r>
              <a:rPr lang="en-US" dirty="0" smtClean="0"/>
              <a:t>Become free African Americans</a:t>
            </a:r>
          </a:p>
          <a:p>
            <a:pPr lvl="2"/>
            <a:r>
              <a:rPr lang="en-US" dirty="0" smtClean="0"/>
              <a:t>Extremely rare!!!</a:t>
            </a:r>
          </a:p>
          <a:p>
            <a:endParaRPr lang="en-US" dirty="0"/>
          </a:p>
        </p:txBody>
      </p:sp>
      <p:pic>
        <p:nvPicPr>
          <p:cNvPr id="7170" name="Picture 2" descr="http://oreowriter.files.wordpress.com/2011/07/sl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429000"/>
            <a:ext cx="3512128" cy="2971800"/>
          </a:xfrm>
          <a:prstGeom prst="rect">
            <a:avLst/>
          </a:prstGeom>
          <a:noFill/>
        </p:spPr>
      </p:pic>
      <p:pic>
        <p:nvPicPr>
          <p:cNvPr id="7172" name="Picture 4" descr="http://wpcontent.answcdn.com/wikipedia/commons/thumb/b/b0/Slavezanzibar2.JPG/220px-Slavezanzibar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524000"/>
            <a:ext cx="2152576" cy="2514600"/>
          </a:xfrm>
          <a:prstGeom prst="rect">
            <a:avLst/>
          </a:prstGeom>
          <a:noFill/>
        </p:spPr>
      </p:pic>
      <p:sp>
        <p:nvSpPr>
          <p:cNvPr id="6" name="Explosion 1 5"/>
          <p:cNvSpPr/>
          <p:nvPr/>
        </p:nvSpPr>
        <p:spPr>
          <a:xfrm rot="21021507">
            <a:off x="6616562" y="-99571"/>
            <a:ext cx="2609844" cy="188666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African Families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Criticism of Slavery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Majority of white southerners were not slave owners</a:t>
            </a:r>
          </a:p>
          <a:p>
            <a:pPr lvl="1"/>
            <a:r>
              <a:rPr lang="en-US" dirty="0" smtClean="0"/>
              <a:t>Expensive, not b/c didn’t want</a:t>
            </a:r>
          </a:p>
          <a:p>
            <a:r>
              <a:rPr lang="en-US" dirty="0" smtClean="0"/>
              <a:t>Played huge role in economic success of South</a:t>
            </a:r>
          </a:p>
          <a:p>
            <a:pPr lvl="1"/>
            <a:r>
              <a:rPr lang="en-US" dirty="0" smtClean="0"/>
              <a:t>Success built on idea that one human could own another</a:t>
            </a:r>
          </a:p>
          <a:p>
            <a:r>
              <a:rPr lang="en-US" dirty="0" smtClean="0"/>
              <a:t>Many did not believe in slavery</a:t>
            </a:r>
          </a:p>
          <a:p>
            <a:pPr lvl="1"/>
            <a:r>
              <a:rPr lang="en-US" dirty="0" smtClean="0"/>
              <a:t>Puritans wouldn’t allow it</a:t>
            </a:r>
          </a:p>
          <a:p>
            <a:pPr lvl="1"/>
            <a:r>
              <a:rPr lang="en-US" dirty="0" smtClean="0"/>
              <a:t>Quakers condemned it</a:t>
            </a:r>
          </a:p>
          <a:p>
            <a:r>
              <a:rPr lang="en-US" dirty="0" smtClean="0"/>
              <a:t>Many scared that south could not succeed w/o it though</a:t>
            </a:r>
          </a:p>
          <a:p>
            <a:pPr lvl="1"/>
            <a:r>
              <a:rPr lang="en-US" dirty="0" smtClean="0"/>
              <a:t>So it stayed for another 100+ years</a:t>
            </a:r>
            <a:endParaRPr lang="en-US" dirty="0"/>
          </a:p>
        </p:txBody>
      </p:sp>
      <p:pic>
        <p:nvPicPr>
          <p:cNvPr id="5122" name="Picture 2" descr="http://www.sonofthesouth.net/slavery/slave-ship_Pictur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59868"/>
            <a:ext cx="4038600" cy="4724848"/>
          </a:xfrm>
          <a:prstGeom prst="rect">
            <a:avLst/>
          </a:prstGeom>
          <a:noFill/>
        </p:spPr>
      </p:pic>
      <p:sp>
        <p:nvSpPr>
          <p:cNvPr id="5" name="Explosion 1 4"/>
          <p:cNvSpPr/>
          <p:nvPr/>
        </p:nvSpPr>
        <p:spPr>
          <a:xfrm rot="21021507">
            <a:off x="6540361" y="-181335"/>
            <a:ext cx="2609844" cy="188666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Slavery  Plays Huge Role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37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Essential Question-</a:t>
            </a:r>
            <a:br>
              <a:rPr lang="en-US" dirty="0" smtClean="0"/>
            </a:br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5431"/>
            <a:ext cx="4059936" cy="4572000"/>
          </a:xfrm>
        </p:spPr>
        <p:txBody>
          <a:bodyPr>
            <a:normAutofit fontScale="85000" lnSpcReduction="10000"/>
          </a:bodyPr>
          <a:lstStyle/>
          <a:p>
            <a:r>
              <a:rPr lang="en-US" sz="4000" dirty="0" smtClean="0"/>
              <a:t>NE Colonies’ Economy is based on what and why?</a:t>
            </a:r>
          </a:p>
          <a:p>
            <a:r>
              <a:rPr lang="en-US" sz="4000" dirty="0" smtClean="0"/>
              <a:t>Middle </a:t>
            </a:r>
            <a:r>
              <a:rPr lang="en-US" sz="4000" dirty="0"/>
              <a:t>Colonies’ Economy is based on what and why</a:t>
            </a:r>
            <a:r>
              <a:rPr lang="en-US" sz="4000" dirty="0" smtClean="0"/>
              <a:t>?</a:t>
            </a:r>
          </a:p>
          <a:p>
            <a:r>
              <a:rPr lang="en-US" sz="4000" dirty="0" smtClean="0"/>
              <a:t>Southern </a:t>
            </a:r>
            <a:r>
              <a:rPr lang="en-US" sz="4000" dirty="0"/>
              <a:t>Colonies’ Economy is based on what and why?</a:t>
            </a:r>
          </a:p>
          <a:p>
            <a:endParaRPr lang="en-US" sz="4000" dirty="0"/>
          </a:p>
          <a:p>
            <a:endParaRPr lang="en-US" sz="4000" dirty="0"/>
          </a:p>
        </p:txBody>
      </p:sp>
      <p:pic>
        <p:nvPicPr>
          <p:cNvPr id="2050" name="Picture 2" descr="http://regionsofthethirteencolonies.weebly.com/uploads/1/4/3/7/14376088/3973944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81690"/>
            <a:ext cx="3962400" cy="477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xplosion 1 5"/>
          <p:cNvSpPr/>
          <p:nvPr/>
        </p:nvSpPr>
        <p:spPr>
          <a:xfrm rot="21021507">
            <a:off x="6543815" y="-99571"/>
            <a:ext cx="2609844" cy="188666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Exit Ticket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29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3-4 Life </a:t>
            </a:r>
            <a:r>
              <a:rPr lang="en-US" dirty="0" smtClean="0"/>
              <a:t>in the Colonies</a:t>
            </a:r>
          </a:p>
          <a:p>
            <a:r>
              <a:rPr lang="en-US" dirty="0" smtClean="0"/>
              <a:t>Part I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Colonies Grow: </a:t>
            </a:r>
            <a:br>
              <a:rPr lang="en-US" dirty="0" smtClean="0"/>
            </a:br>
            <a:r>
              <a:rPr lang="en-US" dirty="0" smtClean="0"/>
              <a:t>1607-1770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Population Boom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1700- 250,000 colonists</a:t>
            </a:r>
          </a:p>
          <a:p>
            <a:r>
              <a:rPr lang="en-US" dirty="0" smtClean="0"/>
              <a:t>1770- 2,500,000 colonists</a:t>
            </a:r>
          </a:p>
          <a:p>
            <a:r>
              <a:rPr lang="en-US" dirty="0" smtClean="0"/>
              <a:t>Black Population grew even faster</a:t>
            </a:r>
          </a:p>
          <a:p>
            <a:pPr lvl="1"/>
            <a:r>
              <a:rPr lang="en-US" dirty="0" smtClean="0"/>
              <a:t>28,000 to 500,000!!!</a:t>
            </a:r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Immigration</a:t>
            </a:r>
          </a:p>
          <a:p>
            <a:pPr lvl="1"/>
            <a:r>
              <a:rPr lang="en-US" dirty="0" smtClean="0"/>
              <a:t>Early Marriage &amp; Large Families</a:t>
            </a:r>
          </a:p>
          <a:p>
            <a:pPr lvl="2"/>
            <a:r>
              <a:rPr lang="en-US" dirty="0" smtClean="0"/>
              <a:t>10-12 children!!!</a:t>
            </a:r>
          </a:p>
          <a:p>
            <a:r>
              <a:rPr lang="en-US" dirty="0" smtClean="0"/>
              <a:t>Healthier Place to Live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427510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Lived in organized towns</a:t>
            </a:r>
          </a:p>
          <a:p>
            <a:pPr lvl="1"/>
            <a:r>
              <a:rPr lang="en-US" dirty="0" smtClean="0"/>
              <a:t>Center of town was a Meetinghouse</a:t>
            </a:r>
          </a:p>
          <a:p>
            <a:pPr lvl="2"/>
            <a:r>
              <a:rPr lang="en-US" dirty="0" smtClean="0"/>
              <a:t>Place to meet </a:t>
            </a:r>
          </a:p>
          <a:p>
            <a:pPr lvl="2"/>
            <a:r>
              <a:rPr lang="en-US" dirty="0" smtClean="0"/>
              <a:t>Church</a:t>
            </a:r>
          </a:p>
          <a:p>
            <a:pPr lvl="2"/>
            <a:r>
              <a:rPr lang="en-US" dirty="0" smtClean="0"/>
              <a:t>Faced a piece of land called a Green or Common</a:t>
            </a:r>
          </a:p>
          <a:p>
            <a:pPr lvl="3"/>
            <a:r>
              <a:rPr lang="en-US" dirty="0" smtClean="0"/>
              <a:t>Cows to graze </a:t>
            </a:r>
          </a:p>
          <a:p>
            <a:pPr lvl="3"/>
            <a:r>
              <a:rPr lang="en-US" dirty="0" smtClean="0"/>
              <a:t>Citizen militia to train</a:t>
            </a:r>
          </a:p>
          <a:p>
            <a:r>
              <a:rPr lang="en-US" dirty="0" smtClean="0"/>
              <a:t>Farming main source of economy in all colonies</a:t>
            </a:r>
          </a:p>
          <a:p>
            <a:pPr lvl="1"/>
            <a:r>
              <a:rPr lang="en-US" dirty="0" smtClean="0"/>
              <a:t>But… NE farms small</a:t>
            </a:r>
          </a:p>
          <a:p>
            <a:pPr lvl="2"/>
            <a:r>
              <a:rPr lang="en-US" dirty="0" smtClean="0"/>
              <a:t>Long winters and rocky soil</a:t>
            </a:r>
          </a:p>
          <a:p>
            <a:pPr lvl="3"/>
            <a:r>
              <a:rPr lang="en-US" dirty="0" smtClean="0"/>
              <a:t>Lg. farming impossible</a:t>
            </a:r>
          </a:p>
          <a:p>
            <a:pPr lvl="1"/>
            <a:r>
              <a:rPr lang="en-US" dirty="0" smtClean="0"/>
              <a:t>Most were subsistence farmers, grew only enough to feed the </a:t>
            </a:r>
            <a:r>
              <a:rPr lang="en-US" dirty="0" err="1" smtClean="0"/>
              <a:t>fam</a:t>
            </a:r>
            <a:r>
              <a:rPr lang="en-US" dirty="0" smtClean="0"/>
              <a:t> and pay few taxes</a:t>
            </a:r>
          </a:p>
          <a:p>
            <a:r>
              <a:rPr lang="en-US" dirty="0" smtClean="0"/>
              <a:t>How make $$$ then?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the Numbers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smtClean="0"/>
              <a:t>New England Colonies</a:t>
            </a:r>
            <a:endParaRPr lang="en-US" dirty="0"/>
          </a:p>
        </p:txBody>
      </p:sp>
      <p:sp>
        <p:nvSpPr>
          <p:cNvPr id="12" name="Explosion 1 11"/>
          <p:cNvSpPr/>
          <p:nvPr/>
        </p:nvSpPr>
        <p:spPr>
          <a:xfrm rot="21021507">
            <a:off x="6394594" y="109998"/>
            <a:ext cx="2609844" cy="188666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Subsistence Farmer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 build="p"/>
      <p:bldP spid="10" grpId="0" uiExpand="1" build="p"/>
      <p:bldP spid="4" grpId="0"/>
      <p:bldP spid="9" grpId="0" build="allAtOnce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Commerce In New England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24000"/>
            <a:ext cx="47244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Many small businesses and business owners</a:t>
            </a:r>
          </a:p>
          <a:p>
            <a:pPr lvl="1"/>
            <a:r>
              <a:rPr lang="en-US" dirty="0" smtClean="0"/>
              <a:t>Men</a:t>
            </a:r>
          </a:p>
          <a:p>
            <a:pPr lvl="2"/>
            <a:r>
              <a:rPr lang="en-US" dirty="0" smtClean="0"/>
              <a:t>Grind grain into flour and saw lumber</a:t>
            </a:r>
          </a:p>
          <a:p>
            <a:pPr lvl="1"/>
            <a:r>
              <a:rPr lang="en-US" dirty="0" smtClean="0"/>
              <a:t>Women &amp; children made…</a:t>
            </a:r>
          </a:p>
          <a:p>
            <a:pPr lvl="2"/>
            <a:r>
              <a:rPr lang="en-US" dirty="0" smtClean="0"/>
              <a:t>Cloth / clothing, candles, soap, preserves </a:t>
            </a:r>
          </a:p>
          <a:p>
            <a:r>
              <a:rPr lang="en-US" dirty="0" smtClean="0"/>
              <a:t>Lg. towns attracted skilled workers</a:t>
            </a:r>
          </a:p>
          <a:p>
            <a:pPr lvl="1"/>
            <a:r>
              <a:rPr lang="en-US" dirty="0" smtClean="0"/>
              <a:t>Blacksmiths, shoemakers, furniture makers, gun smiths, metal smiths, printers, etc.</a:t>
            </a:r>
          </a:p>
          <a:p>
            <a:r>
              <a:rPr lang="en-US" dirty="0" smtClean="0"/>
              <a:t>Ship building</a:t>
            </a:r>
          </a:p>
          <a:p>
            <a:pPr lvl="1"/>
            <a:r>
              <a:rPr lang="en-US" dirty="0" smtClean="0"/>
              <a:t>Used lumber from forests, shipped down rivers to coast to shipyards</a:t>
            </a:r>
          </a:p>
          <a:p>
            <a:r>
              <a:rPr lang="en-US" dirty="0" smtClean="0"/>
              <a:t>Fishing</a:t>
            </a:r>
          </a:p>
          <a:p>
            <a:pPr lvl="1"/>
            <a:r>
              <a:rPr lang="en-US" dirty="0" smtClean="0"/>
              <a:t>Made nets, hooks, rope, poles plus actual fish</a:t>
            </a:r>
          </a:p>
          <a:p>
            <a:pPr lvl="2"/>
            <a:r>
              <a:rPr lang="en-US" dirty="0" smtClean="0"/>
              <a:t>Cod, halibut, crabs, oysters, lobsters, whales (oil for lambs and bones)</a:t>
            </a:r>
          </a:p>
          <a:p>
            <a:endParaRPr lang="en-US" dirty="0" smtClean="0"/>
          </a:p>
        </p:txBody>
      </p:sp>
      <p:pic>
        <p:nvPicPr>
          <p:cNvPr id="1026" name="Picture 2" descr="C:\Users\Wuz\AppData\Local\Microsoft\Windows\Temporary Internet Files\Content.IE5\HHKRGIKN\MC90043804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4800600"/>
            <a:ext cx="2743200" cy="2743200"/>
          </a:xfrm>
          <a:prstGeom prst="rect">
            <a:avLst/>
          </a:prstGeom>
          <a:noFill/>
        </p:spPr>
      </p:pic>
      <p:pic>
        <p:nvPicPr>
          <p:cNvPr id="1028" name="Picture 4" descr="C:\Users\Wuz\AppData\Local\Microsoft\Windows\Temporary Internet Files\Content.IE5\HHKRGIKN\MC90023366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876800"/>
            <a:ext cx="2844297" cy="1712614"/>
          </a:xfrm>
          <a:prstGeom prst="rect">
            <a:avLst/>
          </a:prstGeom>
          <a:noFill/>
        </p:spPr>
      </p:pic>
      <p:pic>
        <p:nvPicPr>
          <p:cNvPr id="1029" name="Picture 5" descr="C:\Users\Wuz\AppData\Local\Microsoft\Windows\Temporary Internet Files\Content.IE5\HHKRGIKN\MC900136907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724400"/>
            <a:ext cx="1668228" cy="1828800"/>
          </a:xfrm>
          <a:prstGeom prst="rect">
            <a:avLst/>
          </a:prstGeom>
          <a:noFill/>
        </p:spPr>
      </p:pic>
      <p:pic>
        <p:nvPicPr>
          <p:cNvPr id="1032" name="Picture 8" descr="C:\Users\Wuz\AppData\Local\Microsoft\Windows\Temporary Internet Files\Content.IE5\6BPLG7W8\MC900198189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1371600"/>
            <a:ext cx="1987236" cy="2272420"/>
          </a:xfrm>
          <a:prstGeom prst="rect">
            <a:avLst/>
          </a:prstGeom>
          <a:noFill/>
        </p:spPr>
      </p:pic>
      <p:pic>
        <p:nvPicPr>
          <p:cNvPr id="1030" name="Picture 6" descr="C:\Users\Wuz\AppData\Local\Microsoft\Windows\Temporary Internet Files\Content.IE5\IW047KUG\MC90044044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2133600"/>
            <a:ext cx="2472859" cy="2743200"/>
          </a:xfrm>
          <a:prstGeom prst="rect">
            <a:avLst/>
          </a:prstGeom>
          <a:noFill/>
        </p:spPr>
      </p:pic>
      <p:pic>
        <p:nvPicPr>
          <p:cNvPr id="1031" name="Picture 7" descr="C:\Users\Wuz\AppData\Local\Microsoft\Windows\Temporary Internet Files\Content.IE5\6BPLG7W8\MC900281081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2590800"/>
            <a:ext cx="2696424" cy="2367481"/>
          </a:xfrm>
          <a:prstGeom prst="rect">
            <a:avLst/>
          </a:prstGeom>
          <a:noFill/>
        </p:spPr>
      </p:pic>
      <p:sp>
        <p:nvSpPr>
          <p:cNvPr id="10" name="Explosion 1 9"/>
          <p:cNvSpPr/>
          <p:nvPr/>
        </p:nvSpPr>
        <p:spPr>
          <a:xfrm rot="21021507">
            <a:off x="6543815" y="-99571"/>
            <a:ext cx="2609844" cy="188666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 Econ Based On???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219200"/>
          </a:xfrm>
        </p:spPr>
        <p:txBody>
          <a:bodyPr/>
          <a:lstStyle/>
          <a:p>
            <a:r>
              <a:rPr lang="en-US" dirty="0" smtClean="0"/>
              <a:t>Colonial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648200" cy="556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NE was center for shipping in America</a:t>
            </a:r>
          </a:p>
          <a:p>
            <a:pPr lvl="1"/>
            <a:r>
              <a:rPr lang="en-US" dirty="0" smtClean="0"/>
              <a:t>Linked northern &amp; southern colonies</a:t>
            </a:r>
          </a:p>
          <a:p>
            <a:pPr lvl="1"/>
            <a:r>
              <a:rPr lang="en-US" dirty="0" smtClean="0"/>
              <a:t>Linked America to world</a:t>
            </a:r>
          </a:p>
          <a:p>
            <a:r>
              <a:rPr lang="en-US" dirty="0" smtClean="0"/>
              <a:t>Traded colonies w/ West Indies (Caribbean Is.), Europe and Africa</a:t>
            </a:r>
          </a:p>
          <a:p>
            <a:pPr lvl="1"/>
            <a:r>
              <a:rPr lang="en-US" dirty="0" smtClean="0"/>
              <a:t>Some directly to Europe and back</a:t>
            </a:r>
          </a:p>
          <a:p>
            <a:pPr lvl="1"/>
            <a:r>
              <a:rPr lang="en-US" dirty="0" smtClean="0"/>
              <a:t>Others travelled on 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Triangular Trade</a:t>
            </a:r>
            <a:r>
              <a:rPr lang="en-US" dirty="0" smtClean="0"/>
              <a:t> Routes</a:t>
            </a:r>
          </a:p>
          <a:p>
            <a:pPr lvl="2"/>
            <a:r>
              <a:rPr lang="en-US" dirty="0" smtClean="0"/>
              <a:t>Took molasses and sugar from Caribbean to Colonies</a:t>
            </a:r>
          </a:p>
          <a:p>
            <a:pPr lvl="3"/>
            <a:r>
              <a:rPr lang="en-US" dirty="0" smtClean="0"/>
              <a:t>Made into rum in colonies</a:t>
            </a:r>
          </a:p>
          <a:p>
            <a:pPr lvl="2"/>
            <a:r>
              <a:rPr lang="en-US" dirty="0" smtClean="0"/>
              <a:t>Took rum and other goods from colonies to W. Africa</a:t>
            </a:r>
          </a:p>
          <a:p>
            <a:pPr lvl="2"/>
            <a:r>
              <a:rPr lang="en-US" dirty="0" smtClean="0"/>
              <a:t>Took slaves from Africa to Caribbean (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Middle Passage)</a:t>
            </a:r>
          </a:p>
          <a:p>
            <a:pPr lvl="1"/>
            <a:r>
              <a:rPr lang="en-US" dirty="0" smtClean="0"/>
              <a:t>Cycle starts over now adding slaves into mix to colonies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5602" name="Picture 2" descr="http://lhs.loswego.k12.or.us/z-foxc/WH%20Lessons/WH%20Quarter%20One/Columbian%20Exchange/Columbian%20Exchange%20Mercantilism_files/slide0009_image025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4378" y="1295400"/>
            <a:ext cx="3614821" cy="4648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8305801" y="6096000"/>
            <a:ext cx="38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4" name="Isosceles Triangle 3">
            <a:hlinkClick r:id="rId5"/>
          </p:cNvPr>
          <p:cNvSpPr/>
          <p:nvPr/>
        </p:nvSpPr>
        <p:spPr>
          <a:xfrm>
            <a:off x="4555289" y="3619500"/>
            <a:ext cx="533400" cy="457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xplosion 1 6"/>
          <p:cNvSpPr/>
          <p:nvPr/>
        </p:nvSpPr>
        <p:spPr>
          <a:xfrm rot="21021507">
            <a:off x="6543815" y="-99571"/>
            <a:ext cx="2609844" cy="188666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Steps of </a:t>
            </a:r>
            <a:r>
              <a:rPr lang="en-US" dirty="0"/>
              <a:t>2</a:t>
            </a:r>
            <a:r>
              <a:rPr lang="en-US" dirty="0" smtClean="0"/>
              <a:t> Triangles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219200"/>
          </a:xfrm>
        </p:spPr>
        <p:txBody>
          <a:bodyPr/>
          <a:lstStyle/>
          <a:p>
            <a:r>
              <a:rPr lang="en-US" dirty="0" smtClean="0"/>
              <a:t>The Middle 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343400" cy="5486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Enjoyed milder climate &amp; much better soil than NE</a:t>
            </a:r>
          </a:p>
          <a:p>
            <a:pPr lvl="1"/>
            <a:r>
              <a:rPr lang="en-US" dirty="0" smtClean="0"/>
              <a:t>Larger farms</a:t>
            </a:r>
          </a:p>
          <a:p>
            <a:pPr lvl="1"/>
            <a:r>
              <a:rPr lang="en-US" dirty="0" smtClean="0"/>
              <a:t>Bigger harvests</a:t>
            </a:r>
          </a:p>
          <a:p>
            <a:pPr lvl="1"/>
            <a:r>
              <a:rPr lang="en-US" dirty="0" smtClean="0"/>
              <a:t>More $$$ farming</a:t>
            </a:r>
          </a:p>
          <a:p>
            <a:r>
              <a:rPr lang="en-US" dirty="0" smtClean="0"/>
              <a:t>Fewer subsistence farmers and more 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Cash Crop</a:t>
            </a:r>
            <a:r>
              <a:rPr lang="en-US" dirty="0" smtClean="0"/>
              <a:t> farmers</a:t>
            </a:r>
          </a:p>
          <a:p>
            <a:pPr lvl="1"/>
            <a:r>
              <a:rPr lang="en-US" dirty="0" smtClean="0"/>
              <a:t>Crops sold on world market</a:t>
            </a:r>
          </a:p>
          <a:p>
            <a:r>
              <a:rPr lang="en-US" dirty="0" smtClean="0"/>
              <a:t>Port cities like NYC and Philadelphia boom with shipping these goods</a:t>
            </a:r>
          </a:p>
          <a:p>
            <a:pPr lvl="1"/>
            <a:r>
              <a:rPr lang="en-US" dirty="0" smtClean="0"/>
              <a:t>By 1760… 2 largest cities in America!!!</a:t>
            </a:r>
          </a:p>
          <a:p>
            <a:r>
              <a:rPr lang="en-US" dirty="0" smtClean="0"/>
              <a:t>Like NE, lots of industry</a:t>
            </a:r>
          </a:p>
          <a:p>
            <a:pPr lvl="1"/>
            <a:r>
              <a:rPr lang="en-US" dirty="0" smtClean="0"/>
              <a:t>Some home-based and crafts</a:t>
            </a:r>
          </a:p>
          <a:p>
            <a:pPr lvl="1"/>
            <a:r>
              <a:rPr lang="en-US" dirty="0" smtClean="0"/>
              <a:t>Mostly larger businesses</a:t>
            </a:r>
          </a:p>
          <a:p>
            <a:pPr lvl="2"/>
            <a:r>
              <a:rPr lang="en-US" dirty="0" smtClean="0"/>
              <a:t>Lumbering</a:t>
            </a:r>
          </a:p>
          <a:p>
            <a:pPr lvl="2"/>
            <a:r>
              <a:rPr lang="en-US" dirty="0" smtClean="0"/>
              <a:t>Mining</a:t>
            </a:r>
          </a:p>
          <a:p>
            <a:pPr lvl="2"/>
            <a:r>
              <a:rPr lang="en-US" dirty="0" smtClean="0"/>
              <a:t>Manufacturing </a:t>
            </a:r>
          </a:p>
          <a:p>
            <a:pPr lvl="2"/>
            <a:r>
              <a:rPr lang="en-US" dirty="0" smtClean="0"/>
              <a:t>Iron Mills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1506" name="Picture 2" descr="http://im.glogster.com/media/4/24/19/17/2419172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600200"/>
            <a:ext cx="4343400" cy="4592241"/>
          </a:xfrm>
          <a:prstGeom prst="rect">
            <a:avLst/>
          </a:prstGeom>
          <a:noFill/>
        </p:spPr>
      </p:pic>
      <p:sp>
        <p:nvSpPr>
          <p:cNvPr id="5" name="Explosion 1 4"/>
          <p:cNvSpPr/>
          <p:nvPr/>
        </p:nvSpPr>
        <p:spPr>
          <a:xfrm rot="21021507">
            <a:off x="6543815" y="-99571"/>
            <a:ext cx="2609844" cy="188666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Middle Colonies Econ Based On???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German Immigrants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371600"/>
            <a:ext cx="46482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Most of 100,000 German immigrants settled in Pennsylvania</a:t>
            </a:r>
          </a:p>
          <a:p>
            <a:pPr lvl="1"/>
            <a:r>
              <a:rPr lang="en-US" dirty="0" smtClean="0"/>
              <a:t>Using methods from home, become successful farmers</a:t>
            </a:r>
          </a:p>
          <a:p>
            <a:pPr lvl="1"/>
            <a:r>
              <a:rPr lang="en-US" dirty="0" smtClean="0"/>
              <a:t>Belonged to lots of Protestant groups</a:t>
            </a:r>
          </a:p>
          <a:p>
            <a:r>
              <a:rPr lang="en-US" dirty="0" smtClean="0"/>
              <a:t>Together w/ Dutch in NY &amp; Delaware, Swedish, and non-English</a:t>
            </a:r>
          </a:p>
          <a:p>
            <a:pPr lvl="1"/>
            <a:r>
              <a:rPr lang="en-US" dirty="0" smtClean="0"/>
              <a:t>Gave cultural diversity not found in NE</a:t>
            </a:r>
          </a:p>
          <a:p>
            <a:pPr lvl="1"/>
            <a:r>
              <a:rPr lang="en-US" dirty="0" smtClean="0"/>
              <a:t>w/ diversity came tolerance for religious and cultural differences </a:t>
            </a:r>
            <a:endParaRPr lang="en-US" dirty="0"/>
          </a:p>
        </p:txBody>
      </p:sp>
      <p:pic>
        <p:nvPicPr>
          <p:cNvPr id="17410" name="Picture 2" descr="C:\Users\Wuz\AppData\Local\Microsoft\Windows\Temporary Internet Files\Content.IE5\HHKRGIKN\MC90044460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524000"/>
            <a:ext cx="3581400" cy="4631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37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Essential Question-</a:t>
            </a:r>
            <a:br>
              <a:rPr lang="en-US" dirty="0" smtClean="0"/>
            </a:br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5431"/>
            <a:ext cx="4059936" cy="4572000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NE Colonies’ Economy is based on what and why?</a:t>
            </a:r>
          </a:p>
          <a:p>
            <a:r>
              <a:rPr lang="en-US" sz="4000" dirty="0" smtClean="0"/>
              <a:t>Middle </a:t>
            </a:r>
            <a:r>
              <a:rPr lang="en-US" sz="4000" dirty="0"/>
              <a:t>Colonies’ Economy is based on what and why?</a:t>
            </a:r>
          </a:p>
          <a:p>
            <a:endParaRPr lang="en-US" sz="4000" dirty="0"/>
          </a:p>
        </p:txBody>
      </p:sp>
      <p:pic>
        <p:nvPicPr>
          <p:cNvPr id="2050" name="Picture 2" descr="http://regionsofthethirteencolonies.weebly.com/uploads/1/4/3/7/14376088/3973944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81690"/>
            <a:ext cx="3962400" cy="477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xplosion 1 5"/>
          <p:cNvSpPr/>
          <p:nvPr/>
        </p:nvSpPr>
        <p:spPr>
          <a:xfrm rot="21021507">
            <a:off x="6543815" y="-99571"/>
            <a:ext cx="2609844" cy="188666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Exit Ticket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34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Warm-Up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NE Colonies’ Economy is based on what and why?</a:t>
            </a:r>
          </a:p>
          <a:p>
            <a:r>
              <a:rPr lang="en-US" sz="4000" dirty="0" smtClean="0"/>
              <a:t>Middle </a:t>
            </a:r>
            <a:r>
              <a:rPr lang="en-US" sz="4000" dirty="0"/>
              <a:t>Colonies’ Economy is based on what and why?</a:t>
            </a:r>
          </a:p>
          <a:p>
            <a:endParaRPr lang="en-US" sz="4000" dirty="0"/>
          </a:p>
        </p:txBody>
      </p:sp>
      <p:pic>
        <p:nvPicPr>
          <p:cNvPr id="2050" name="Picture 2" descr="http://regionsofthethirteencolonies.weebly.com/uploads/1/4/3/7/14376088/3973944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81690"/>
            <a:ext cx="3962400" cy="477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xplosion 1 5"/>
          <p:cNvSpPr/>
          <p:nvPr/>
        </p:nvSpPr>
        <p:spPr>
          <a:xfrm rot="21021507">
            <a:off x="6543815" y="-99571"/>
            <a:ext cx="2609844" cy="188666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Warm-Up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29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340</TotalTime>
  <Words>1100</Words>
  <Application>Microsoft Office PowerPoint</Application>
  <PresentationFormat>On-screen Show (4:3)</PresentationFormat>
  <Paragraphs>204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Constantia</vt:lpstr>
      <vt:lpstr>Wingdings 2</vt:lpstr>
      <vt:lpstr>Paper</vt:lpstr>
      <vt:lpstr>Warm-Up</vt:lpstr>
      <vt:lpstr>The Colonies Grow:  1607-1770</vt:lpstr>
      <vt:lpstr>By the Numbers</vt:lpstr>
      <vt:lpstr>Commerce In New England</vt:lpstr>
      <vt:lpstr>Colonial Trade</vt:lpstr>
      <vt:lpstr>The Middle Colonies</vt:lpstr>
      <vt:lpstr>German Immigrants</vt:lpstr>
      <vt:lpstr>Essential Question- Exit Ticket</vt:lpstr>
      <vt:lpstr>Warm-Up</vt:lpstr>
      <vt:lpstr>The Colonies Grow:  1607-1770</vt:lpstr>
      <vt:lpstr>The Southern Colonies</vt:lpstr>
      <vt:lpstr>Tobacco &amp; Rice</vt:lpstr>
      <vt:lpstr>Tidewater and Backcountry</vt:lpstr>
      <vt:lpstr>Slavery</vt:lpstr>
      <vt:lpstr>African Traditions</vt:lpstr>
      <vt:lpstr>Criticism of Slavery</vt:lpstr>
      <vt:lpstr>Essential Question- Exit Ticket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Colonies Grow:  1607-1770</dc:title>
  <dc:creator>Wuz</dc:creator>
  <cp:lastModifiedBy>Wazaney, Kristopher J.</cp:lastModifiedBy>
  <cp:revision>13</cp:revision>
  <dcterms:created xsi:type="dcterms:W3CDTF">2012-10-10T23:05:13Z</dcterms:created>
  <dcterms:modified xsi:type="dcterms:W3CDTF">2015-09-27T21:33:15Z</dcterms:modified>
</cp:coreProperties>
</file>