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handoutMasterIdLst>
    <p:handoutMasterId r:id="rId13"/>
  </p:handout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93837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0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66697" cy="354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14912" y="0"/>
            <a:ext cx="4066697" cy="354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FC4E8-18DC-417B-BB05-A7708C66B647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485"/>
            <a:ext cx="4066697" cy="354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14912" y="6721485"/>
            <a:ext cx="4066697" cy="354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7BC6C5-4CA6-41DD-9277-53B7D688C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92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6276" cy="353854"/>
          </a:xfrm>
          <a:prstGeom prst="rect">
            <a:avLst/>
          </a:prstGeom>
        </p:spPr>
        <p:txBody>
          <a:bodyPr vert="horz" lIns="94055" tIns="47028" rIns="94055" bIns="470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5267" y="0"/>
            <a:ext cx="4066276" cy="353854"/>
          </a:xfrm>
          <a:prstGeom prst="rect">
            <a:avLst/>
          </a:prstGeom>
        </p:spPr>
        <p:txBody>
          <a:bodyPr vert="horz" lIns="94055" tIns="47028" rIns="94055" bIns="47028" rtlCol="0"/>
          <a:lstStyle>
            <a:lvl1pPr algn="r">
              <a:defRPr sz="1200"/>
            </a:lvl1pPr>
          </a:lstStyle>
          <a:p>
            <a:fld id="{EF90C8C4-820B-40C4-938A-7D1A0ABAF582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2588" y="530225"/>
            <a:ext cx="3538537" cy="2654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55" tIns="47028" rIns="94055" bIns="470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372" y="3361611"/>
            <a:ext cx="7506970" cy="3184684"/>
          </a:xfrm>
          <a:prstGeom prst="rect">
            <a:avLst/>
          </a:prstGeom>
        </p:spPr>
        <p:txBody>
          <a:bodyPr vert="horz" lIns="94055" tIns="47028" rIns="94055" bIns="4702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21993"/>
            <a:ext cx="4066276" cy="353854"/>
          </a:xfrm>
          <a:prstGeom prst="rect">
            <a:avLst/>
          </a:prstGeom>
        </p:spPr>
        <p:txBody>
          <a:bodyPr vert="horz" lIns="94055" tIns="47028" rIns="94055" bIns="470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5267" y="6721993"/>
            <a:ext cx="4066276" cy="353854"/>
          </a:xfrm>
          <a:prstGeom prst="rect">
            <a:avLst/>
          </a:prstGeom>
        </p:spPr>
        <p:txBody>
          <a:bodyPr vert="horz" lIns="94055" tIns="47028" rIns="94055" bIns="47028" rtlCol="0" anchor="b"/>
          <a:lstStyle>
            <a:lvl1pPr algn="r">
              <a:defRPr sz="1200"/>
            </a:lvl1pPr>
          </a:lstStyle>
          <a:p>
            <a:fld id="{846270EE-C2D1-4C1F-A837-017853F30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41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270EE-C2D1-4C1F-A837-017853F30C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63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270EE-C2D1-4C1F-A837-017853F30C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95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270EE-C2D1-4C1F-A837-017853F30C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85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270EE-C2D1-4C1F-A837-017853F30C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665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270EE-C2D1-4C1F-A837-017853F30C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57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270EE-C2D1-4C1F-A837-017853F30C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545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270EE-C2D1-4C1F-A837-017853F30C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470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270EE-C2D1-4C1F-A837-017853F30C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645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270EE-C2D1-4C1F-A837-017853F30C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31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A6BA-3343-4006-A02B-5E3F8314187F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E5A4B8-4B65-4BDA-A8CE-F543DE2CB0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A6BA-3343-4006-A02B-5E3F8314187F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A4B8-4B65-4BDA-A8CE-F543DE2CB0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AE5A4B8-4B65-4BDA-A8CE-F543DE2CB02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A6BA-3343-4006-A02B-5E3F8314187F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A6BA-3343-4006-A02B-5E3F8314187F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AE5A4B8-4B65-4BDA-A8CE-F543DE2CB0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A6BA-3343-4006-A02B-5E3F8314187F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E5A4B8-4B65-4BDA-A8CE-F543DE2CB02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665A6BA-3343-4006-A02B-5E3F8314187F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A4B8-4B65-4BDA-A8CE-F543DE2CB0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A6BA-3343-4006-A02B-5E3F8314187F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AE5A4B8-4B65-4BDA-A8CE-F543DE2CB02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A6BA-3343-4006-A02B-5E3F8314187F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AE5A4B8-4B65-4BDA-A8CE-F543DE2CB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A6BA-3343-4006-A02B-5E3F8314187F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E5A4B8-4B65-4BDA-A8CE-F543DE2CB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E5A4B8-4B65-4BDA-A8CE-F543DE2CB02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A6BA-3343-4006-A02B-5E3F8314187F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AE5A4B8-4B65-4BDA-A8CE-F543DE2CB02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665A6BA-3343-4006-A02B-5E3F8314187F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665A6BA-3343-4006-A02B-5E3F8314187F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E5A4B8-4B65-4BDA-A8CE-F543DE2CB02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newsflash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37"/>
            <a:ext cx="8229600" cy="781063"/>
          </a:xfrm>
        </p:spPr>
        <p:txBody>
          <a:bodyPr>
            <a:normAutofit/>
          </a:bodyPr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95431"/>
            <a:ext cx="4059936" cy="4572000"/>
          </a:xfrm>
        </p:spPr>
        <p:txBody>
          <a:bodyPr>
            <a:normAutofit fontScale="85000" lnSpcReduction="20000"/>
          </a:bodyPr>
          <a:lstStyle/>
          <a:p>
            <a:r>
              <a:rPr lang="en-US" sz="4000" dirty="0" smtClean="0"/>
              <a:t>NE Colonies’ Economy is based on what and why?</a:t>
            </a:r>
          </a:p>
          <a:p>
            <a:r>
              <a:rPr lang="en-US" sz="4000" dirty="0" smtClean="0"/>
              <a:t>Middle </a:t>
            </a:r>
            <a:r>
              <a:rPr lang="en-US" sz="4000" dirty="0"/>
              <a:t>Colonies’ Economy is based on what and why</a:t>
            </a:r>
            <a:r>
              <a:rPr lang="en-US" sz="4000" dirty="0" smtClean="0"/>
              <a:t>?</a:t>
            </a:r>
          </a:p>
          <a:p>
            <a:r>
              <a:rPr lang="en-US" sz="4000" dirty="0" smtClean="0"/>
              <a:t>Southern </a:t>
            </a:r>
            <a:r>
              <a:rPr lang="en-US" sz="4000" dirty="0"/>
              <a:t>Colonies’ Economy is based on what and why?</a:t>
            </a:r>
          </a:p>
          <a:p>
            <a:endParaRPr lang="en-US" sz="4000" dirty="0"/>
          </a:p>
          <a:p>
            <a:endParaRPr lang="en-US" sz="4000" dirty="0"/>
          </a:p>
        </p:txBody>
      </p:sp>
      <p:pic>
        <p:nvPicPr>
          <p:cNvPr id="2050" name="Picture 2" descr="http://regionsofthethirteencolonies.weebly.com/uploads/1/4/3/7/14376088/3973944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481690"/>
            <a:ext cx="3962400" cy="4776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xplosion 1 5"/>
          <p:cNvSpPr/>
          <p:nvPr/>
        </p:nvSpPr>
        <p:spPr>
          <a:xfrm rot="21021507">
            <a:off x="6543815" y="-99571"/>
            <a:ext cx="2609844" cy="1886669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Warm-Up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701159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Freedom of the Press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194048" cy="495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1735</a:t>
            </a:r>
          </a:p>
          <a:p>
            <a:pPr lvl="1"/>
            <a:r>
              <a:rPr lang="en-US" dirty="0" smtClean="0"/>
              <a:t>John Peter Zenger, writer of NY Weekly Journal</a:t>
            </a:r>
          </a:p>
          <a:p>
            <a:pPr lvl="2"/>
            <a:r>
              <a:rPr lang="en-US" dirty="0" smtClean="0"/>
              <a:t>Charged w/ libel and slander</a:t>
            </a:r>
          </a:p>
          <a:p>
            <a:pPr lvl="2"/>
            <a:r>
              <a:rPr lang="en-US" dirty="0" smtClean="0"/>
              <a:t>Printed critical report on Royal NY Governor</a:t>
            </a:r>
          </a:p>
          <a:p>
            <a:pPr lvl="1"/>
            <a:r>
              <a:rPr lang="en-US" dirty="0" smtClean="0"/>
              <a:t>Andrew Hamilton defends him in trial</a:t>
            </a:r>
          </a:p>
          <a:p>
            <a:pPr lvl="2"/>
            <a:r>
              <a:rPr lang="en-US" dirty="0" smtClean="0"/>
              <a:t>Asks jury to look at whether it was truthful; not if it offended governor</a:t>
            </a:r>
          </a:p>
          <a:p>
            <a:pPr lvl="1"/>
            <a:r>
              <a:rPr lang="en-US" dirty="0" smtClean="0"/>
              <a:t>Looked at as no big deal then</a:t>
            </a:r>
          </a:p>
          <a:p>
            <a:pPr lvl="1"/>
            <a:r>
              <a:rPr lang="en-US" dirty="0" smtClean="0"/>
              <a:t>Now… </a:t>
            </a:r>
          </a:p>
          <a:p>
            <a:pPr lvl="2"/>
            <a:r>
              <a:rPr lang="en-US" dirty="0" smtClean="0"/>
              <a:t>basis for </a:t>
            </a:r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Freedom of Press</a:t>
            </a:r>
          </a:p>
          <a:p>
            <a:endParaRPr lang="en-US" dirty="0"/>
          </a:p>
        </p:txBody>
      </p:sp>
      <p:pic>
        <p:nvPicPr>
          <p:cNvPr id="2050" name="Picture 2" descr="C:\Users\Wuz\AppData\Local\Microsoft\Windows\Temporary Internet Files\Content.IE5\8CY6B0WR\MC900231547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981200"/>
            <a:ext cx="4104755" cy="3657600"/>
          </a:xfrm>
          <a:prstGeom prst="rect">
            <a:avLst/>
          </a:prstGeom>
          <a:noFill/>
        </p:spPr>
      </p:pic>
      <p:sp>
        <p:nvSpPr>
          <p:cNvPr id="5" name="Explosion 1 4"/>
          <p:cNvSpPr/>
          <p:nvPr/>
        </p:nvSpPr>
        <p:spPr>
          <a:xfrm rot="21021507">
            <a:off x="4328995" y="4695464"/>
            <a:ext cx="2831613" cy="1886669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Amendment?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Government, Religion, and Culture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Colonies Grow: </a:t>
            </a:r>
            <a:br>
              <a:rPr lang="en-US" dirty="0" smtClean="0"/>
            </a:br>
            <a:r>
              <a:rPr lang="en-US" dirty="0" smtClean="0"/>
              <a:t>1607-1770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Colonial Rule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672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Bkgd.</a:t>
            </a:r>
          </a:p>
          <a:p>
            <a:pPr lvl="1"/>
            <a:r>
              <a:rPr lang="en-US" dirty="0" smtClean="0"/>
              <a:t>English Civil War- creates Parliament, takes power from throne</a:t>
            </a:r>
          </a:p>
          <a:p>
            <a:pPr lvl="1"/>
            <a:r>
              <a:rPr lang="en-US" dirty="0" smtClean="0"/>
              <a:t>Charles II restores power to throne</a:t>
            </a:r>
          </a:p>
          <a:p>
            <a:pPr lvl="1"/>
            <a:r>
              <a:rPr lang="en-US" dirty="0" smtClean="0"/>
              <a:t>James II takes over</a:t>
            </a:r>
          </a:p>
          <a:p>
            <a:pPr lvl="2"/>
            <a:r>
              <a:rPr lang="en-US" dirty="0" smtClean="0"/>
              <a:t>Tries to take back Parliament’s power</a:t>
            </a:r>
          </a:p>
          <a:p>
            <a:pPr lvl="2"/>
            <a:r>
              <a:rPr lang="en-US" dirty="0" smtClean="0"/>
              <a:t>Tighten control of colonies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1688</a:t>
            </a:r>
            <a:r>
              <a:rPr lang="en-US" dirty="0" smtClean="0"/>
              <a:t>- Parliament removes James</a:t>
            </a:r>
          </a:p>
          <a:p>
            <a:pPr lvl="2"/>
            <a:r>
              <a:rPr lang="en-US" dirty="0" smtClean="0"/>
              <a:t>Places daughter Mary as Queen and her Dutch husband William of Orange as King</a:t>
            </a:r>
          </a:p>
          <a:p>
            <a:pPr lvl="3"/>
            <a:r>
              <a:rPr lang="en-US" dirty="0" smtClean="0"/>
              <a:t>Change showed power of elected representatives over a monarch, called the </a:t>
            </a:r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Glorious Revolution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1689- </a:t>
            </a:r>
            <a:r>
              <a:rPr lang="en-US" dirty="0" smtClean="0"/>
              <a:t>William &amp;  Mary signed </a:t>
            </a:r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 Bill of Rights</a:t>
            </a:r>
          </a:p>
          <a:p>
            <a:pPr lvl="2"/>
            <a:r>
              <a:rPr lang="en-US" dirty="0" smtClean="0"/>
              <a:t>Guarantees basic rights to all citizens</a:t>
            </a:r>
          </a:p>
          <a:p>
            <a:pPr lvl="2"/>
            <a:r>
              <a:rPr lang="en-US" dirty="0" smtClean="0"/>
              <a:t>Later inspired creation of </a:t>
            </a:r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American Bill of Rights</a:t>
            </a:r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England colonies as economic resource</a:t>
            </a:r>
          </a:p>
          <a:p>
            <a:pPr lvl="1"/>
            <a:r>
              <a:rPr lang="en-US" dirty="0" smtClean="0"/>
              <a:t>Colonies provided raw materials to England</a:t>
            </a:r>
          </a:p>
          <a:p>
            <a:pPr lvl="1"/>
            <a:r>
              <a:rPr lang="en-US" dirty="0" smtClean="0"/>
              <a:t>England used materials to create  final products</a:t>
            </a:r>
          </a:p>
          <a:p>
            <a:pPr lvl="1"/>
            <a:r>
              <a:rPr lang="en-US" dirty="0" smtClean="0"/>
              <a:t>They sold back to colonies, &amp; rest of world</a:t>
            </a:r>
          </a:p>
          <a:p>
            <a:r>
              <a:rPr lang="en-US" dirty="0" smtClean="0"/>
              <a:t>Make sure only England benefitted from colonial trade, passed the </a:t>
            </a:r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Navigation Acts </a:t>
            </a:r>
            <a:r>
              <a:rPr lang="en-US" dirty="0" smtClean="0"/>
              <a:t>b/t 1651-1673</a:t>
            </a:r>
          </a:p>
          <a:p>
            <a:pPr lvl="1"/>
            <a:r>
              <a:rPr lang="en-US" dirty="0" smtClean="0"/>
              <a:t>Laws that said colonial goods only sent to England</a:t>
            </a:r>
          </a:p>
          <a:p>
            <a:pPr lvl="1"/>
            <a:r>
              <a:rPr lang="en-US" dirty="0" smtClean="0"/>
              <a:t>Goods sent to England only use English ships to send</a:t>
            </a:r>
          </a:p>
          <a:p>
            <a:pPr lvl="2"/>
            <a:r>
              <a:rPr lang="en-US" dirty="0" smtClean="0"/>
              <a:t>Some colonists ignored these laws and began </a:t>
            </a:r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smuggling</a:t>
            </a:r>
            <a:r>
              <a:rPr lang="en-US" dirty="0" smtClean="0"/>
              <a:t>, or trading illegally w/ other nations</a:t>
            </a:r>
          </a:p>
          <a:p>
            <a:pPr lvl="2"/>
            <a:r>
              <a:rPr lang="en-US" dirty="0" smtClean="0"/>
              <a:t>Begins to strain relationship b/t England and Colonies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Explosion 1 6"/>
          <p:cNvSpPr/>
          <p:nvPr/>
        </p:nvSpPr>
        <p:spPr>
          <a:xfrm rot="21021507">
            <a:off x="6398206" y="-87291"/>
            <a:ext cx="2756489" cy="1886669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GoFormative</a:t>
            </a:r>
            <a:r>
              <a:rPr lang="en-US" dirty="0" smtClean="0"/>
              <a:t> (?’s 2-5)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Colonial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194048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By 1600’s the English people had won certain civil liberties</a:t>
            </a:r>
          </a:p>
          <a:p>
            <a:pPr lvl="1"/>
            <a:r>
              <a:rPr lang="en-US" dirty="0" smtClean="0"/>
              <a:t>Rest of world had not known these ideas</a:t>
            </a:r>
          </a:p>
          <a:p>
            <a:pPr lvl="2"/>
            <a:r>
              <a:rPr lang="en-US" dirty="0" smtClean="0"/>
              <a:t>B4 Monarchy rules all</a:t>
            </a:r>
          </a:p>
          <a:p>
            <a:pPr lvl="1"/>
            <a:r>
              <a:rPr lang="en-US" dirty="0" smtClean="0"/>
              <a:t>Now believe people should have say</a:t>
            </a:r>
          </a:p>
          <a:p>
            <a:r>
              <a:rPr lang="en-US" dirty="0" smtClean="0"/>
              <a:t>Teachings of the Magna </a:t>
            </a:r>
            <a:r>
              <a:rPr lang="en-US" dirty="0" err="1" smtClean="0"/>
              <a:t>Carta</a:t>
            </a:r>
            <a:r>
              <a:rPr lang="en-US" dirty="0" smtClean="0"/>
              <a:t> (1215), John Locke, and Montesquieu (Fr.) become basis of people’s rights</a:t>
            </a:r>
          </a:p>
          <a:p>
            <a:pPr lvl="1"/>
            <a:r>
              <a:rPr lang="en-US" dirty="0" smtClean="0"/>
              <a:t>As colonies grew, relied more on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own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gov’ts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and local laws than throne </a:t>
            </a:r>
          </a:p>
          <a:p>
            <a:pPr lvl="1"/>
            <a:r>
              <a:rPr lang="en-US" dirty="0" smtClean="0"/>
              <a:t>Colonies were then reclassified</a:t>
            </a:r>
          </a:p>
        </p:txBody>
      </p:sp>
      <p:pic>
        <p:nvPicPr>
          <p:cNvPr id="14338" name="Picture 2" descr="http://www.clipartguide.com/_named_clipart_images/0511-1105-1615-3711_Colonial_Era_Judge_Wearing_a_Powdered_Wig_clipart_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524000"/>
            <a:ext cx="2990850" cy="463184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Charter </a:t>
            </a:r>
            <a:r>
              <a:rPr lang="en-US" dirty="0" smtClean="0"/>
              <a:t>Colonies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Proprietary Colonies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301752" y="2471382"/>
            <a:ext cx="4041648" cy="3929418"/>
          </a:xfrm>
        </p:spPr>
        <p:txBody>
          <a:bodyPr/>
          <a:lstStyle/>
          <a:p>
            <a:r>
              <a:rPr lang="en-US" dirty="0" smtClean="0"/>
              <a:t>Connecticut &amp; Rhode Island</a:t>
            </a:r>
          </a:p>
          <a:p>
            <a:r>
              <a:rPr lang="en-US" dirty="0" smtClean="0"/>
              <a:t>Elected own governors, and legislatures</a:t>
            </a:r>
          </a:p>
          <a:p>
            <a:pPr lvl="1"/>
            <a:r>
              <a:rPr lang="en-US" dirty="0" smtClean="0"/>
              <a:t>England had right to approve governor</a:t>
            </a:r>
          </a:p>
          <a:p>
            <a:pPr lvl="1"/>
            <a:r>
              <a:rPr lang="en-US" dirty="0" smtClean="0"/>
              <a:t>Acts of legislature were upmost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Delaware, Maryland, &amp; Pennsylvania</a:t>
            </a:r>
          </a:p>
          <a:p>
            <a:r>
              <a:rPr lang="en-US" dirty="0" smtClean="0"/>
              <a:t>Ruled by proprietors (single owners)</a:t>
            </a:r>
          </a:p>
          <a:p>
            <a:pPr lvl="1"/>
            <a:r>
              <a:rPr lang="en-US" dirty="0" smtClean="0"/>
              <a:t>Proprietors were free to rule as they wished</a:t>
            </a:r>
          </a:p>
          <a:p>
            <a:pPr lvl="1"/>
            <a:r>
              <a:rPr lang="en-US" dirty="0" smtClean="0"/>
              <a:t>Appointed governor, and most of legislature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Colonial Government</a:t>
            </a:r>
            <a:endParaRPr lang="en-US" dirty="0"/>
          </a:p>
        </p:txBody>
      </p:sp>
      <p:sp>
        <p:nvSpPr>
          <p:cNvPr id="9" name="Explosion 1 8"/>
          <p:cNvSpPr/>
          <p:nvPr/>
        </p:nvSpPr>
        <p:spPr>
          <a:xfrm rot="21021507">
            <a:off x="6543815" y="-99571"/>
            <a:ext cx="2609844" cy="1886669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Define</a:t>
            </a:r>
            <a:endParaRPr lang="en-US" dirty="0"/>
          </a:p>
        </p:txBody>
      </p:sp>
      <p:sp>
        <p:nvSpPr>
          <p:cNvPr id="10" name="Explosion 1 9"/>
          <p:cNvSpPr/>
          <p:nvPr/>
        </p:nvSpPr>
        <p:spPr>
          <a:xfrm rot="21021507">
            <a:off x="155060" y="44217"/>
            <a:ext cx="2609844" cy="1886669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Define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allAtOnce"/>
      <p:bldP spid="6" grpId="0" build="p"/>
      <p:bldP spid="8" grpId="0" build="p"/>
      <p:bldP spid="2" grpId="0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Royal Colonies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 Voting Rights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Georgia, Massachusetts, New Hampshire, New Jersey, New York, Carolinas, &amp; Virginia</a:t>
            </a:r>
          </a:p>
          <a:p>
            <a:r>
              <a:rPr lang="en-US" dirty="0" smtClean="0"/>
              <a:t>King controlled directly</a:t>
            </a:r>
          </a:p>
          <a:p>
            <a:pPr lvl="1"/>
            <a:r>
              <a:rPr lang="en-US" dirty="0" smtClean="0"/>
              <a:t>King appointed governor, and council</a:t>
            </a:r>
          </a:p>
          <a:p>
            <a:pPr lvl="1"/>
            <a:r>
              <a:rPr lang="en-US" dirty="0" smtClean="0"/>
              <a:t>Governor and council did what they were told by King</a:t>
            </a:r>
          </a:p>
          <a:p>
            <a:pPr lvl="2"/>
            <a:r>
              <a:rPr lang="en-US" dirty="0" smtClean="0"/>
              <a:t>Often led to conflicts w/ colonist</a:t>
            </a:r>
          </a:p>
          <a:p>
            <a:pPr lvl="2"/>
            <a:r>
              <a:rPr lang="en-US" dirty="0" smtClean="0"/>
              <a:t>Especially when trying to implement taxes and trade restrictions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Colonial Legislatures only gave some people a voice</a:t>
            </a:r>
          </a:p>
          <a:p>
            <a:pPr lvl="1"/>
            <a:r>
              <a:rPr lang="en-US" dirty="0" smtClean="0"/>
              <a:t>Could Vote</a:t>
            </a:r>
          </a:p>
          <a:p>
            <a:pPr lvl="2"/>
            <a:r>
              <a:rPr lang="en-US" dirty="0" smtClean="0"/>
              <a:t>White, land-owning, men</a:t>
            </a:r>
          </a:p>
          <a:p>
            <a:pPr lvl="1"/>
            <a:r>
              <a:rPr lang="en-US" dirty="0" smtClean="0"/>
              <a:t>Could NOT Vote</a:t>
            </a:r>
          </a:p>
          <a:p>
            <a:pPr lvl="2"/>
            <a:r>
              <a:rPr lang="en-US" dirty="0" smtClean="0"/>
              <a:t>Women, indentured servants, landless, poor, &amp; black</a:t>
            </a:r>
          </a:p>
          <a:p>
            <a:pPr lvl="1"/>
            <a:r>
              <a:rPr lang="en-US" dirty="0" smtClean="0"/>
              <a:t>Still better than rest of European world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Colonial Government</a:t>
            </a:r>
            <a:endParaRPr lang="en-US" dirty="0"/>
          </a:p>
        </p:txBody>
      </p:sp>
      <p:sp>
        <p:nvSpPr>
          <p:cNvPr id="10" name="Explosion 1 9"/>
          <p:cNvSpPr/>
          <p:nvPr/>
        </p:nvSpPr>
        <p:spPr>
          <a:xfrm rot="21021507">
            <a:off x="143436" y="-88098"/>
            <a:ext cx="2609844" cy="1886669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Define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8" grpId="0" build="allAtOnce"/>
      <p:bldP spid="7" grpId="0" build="p"/>
      <p:bldP spid="9" grpId="0" build="p"/>
      <p:bldP spid="5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Emerging Culture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5029200"/>
          </a:xfrm>
        </p:spPr>
        <p:txBody>
          <a:bodyPr/>
          <a:lstStyle/>
          <a:p>
            <a:r>
              <a:rPr lang="en-US" dirty="0" smtClean="0"/>
              <a:t>B/T 1720’s-1740’s: </a:t>
            </a:r>
          </a:p>
          <a:p>
            <a:pPr lvl="1"/>
            <a:r>
              <a:rPr lang="en-US" dirty="0" smtClean="0"/>
              <a:t>religious revival sweeps through colonies</a:t>
            </a:r>
          </a:p>
          <a:p>
            <a:pPr lvl="2"/>
            <a:r>
              <a:rPr lang="en-US" dirty="0" smtClean="0"/>
              <a:t>Called the </a:t>
            </a:r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 Awakening</a:t>
            </a:r>
          </a:p>
          <a:p>
            <a:pPr lvl="1"/>
            <a:r>
              <a:rPr lang="en-US" dirty="0" smtClean="0"/>
              <a:t>Called for return to strong faith of earlier days</a:t>
            </a:r>
          </a:p>
          <a:p>
            <a:pPr lvl="2"/>
            <a:r>
              <a:rPr lang="en-US" dirty="0" smtClean="0"/>
              <a:t>Jonathan Edwards &amp; George Whitefield</a:t>
            </a:r>
          </a:p>
          <a:p>
            <a:pPr lvl="1"/>
            <a:r>
              <a:rPr lang="en-US" dirty="0" smtClean="0"/>
              <a:t>Led to formations of many new churches</a:t>
            </a:r>
          </a:p>
          <a:p>
            <a:pPr lvl="1"/>
            <a:r>
              <a:rPr lang="en-US" dirty="0" smtClean="0"/>
              <a:t>From New England to Georgia </a:t>
            </a:r>
            <a:endParaRPr lang="en-US" dirty="0"/>
          </a:p>
        </p:txBody>
      </p:sp>
      <p:pic>
        <p:nvPicPr>
          <p:cNvPr id="8194" name="Picture 2" descr="C:\Program Files\Microsoft Office\MEDIA\CAGCAT10\j014940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0"/>
            <a:ext cx="4038600" cy="4717285"/>
          </a:xfrm>
          <a:prstGeom prst="rect">
            <a:avLst/>
          </a:prstGeom>
          <a:noFill/>
        </p:spPr>
      </p:pic>
      <p:sp>
        <p:nvSpPr>
          <p:cNvPr id="5" name="Explosion 1 4"/>
          <p:cNvSpPr/>
          <p:nvPr/>
        </p:nvSpPr>
        <p:spPr>
          <a:xfrm rot="21021507">
            <a:off x="2436539" y="1957828"/>
            <a:ext cx="2609844" cy="1886669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Great Awakening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419600" cy="5410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Throughout colonies…</a:t>
            </a:r>
          </a:p>
          <a:p>
            <a:pPr lvl="1"/>
            <a:r>
              <a:rPr lang="en-US" dirty="0" smtClean="0"/>
              <a:t>Began to blend their traditions to new conditions in America</a:t>
            </a:r>
          </a:p>
          <a:p>
            <a:pPr lvl="1"/>
            <a:r>
              <a:rPr lang="en-US" dirty="0" smtClean="0"/>
              <a:t>Religion, education, and arts contributed to new </a:t>
            </a:r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American</a:t>
            </a:r>
            <a:r>
              <a:rPr lang="en-US" dirty="0" smtClean="0"/>
              <a:t> culture</a:t>
            </a:r>
          </a:p>
          <a:p>
            <a:r>
              <a:rPr lang="en-US" dirty="0" smtClean="0"/>
              <a:t>Colonial farm</a:t>
            </a:r>
          </a:p>
          <a:p>
            <a:pPr lvl="1"/>
            <a:r>
              <a:rPr lang="en-US" dirty="0" smtClean="0"/>
              <a:t>Both home and workplace</a:t>
            </a:r>
          </a:p>
          <a:p>
            <a:pPr lvl="1"/>
            <a:r>
              <a:rPr lang="en-US" dirty="0" smtClean="0"/>
              <a:t>Both cared for children</a:t>
            </a:r>
          </a:p>
          <a:p>
            <a:pPr lvl="1"/>
            <a:r>
              <a:rPr lang="en-US" dirty="0" smtClean="0"/>
              <a:t>Women</a:t>
            </a:r>
          </a:p>
          <a:p>
            <a:pPr lvl="2"/>
            <a:r>
              <a:rPr lang="en-US" dirty="0" smtClean="0"/>
              <a:t>Cooked, made butter, cheese, preserved food, spun yarn, made clothes, tended to chickens, and cows</a:t>
            </a:r>
          </a:p>
          <a:p>
            <a:pPr lvl="2"/>
            <a:r>
              <a:rPr lang="en-US" dirty="0" smtClean="0"/>
              <a:t>Women could not speak, or vote in mtgs.</a:t>
            </a:r>
          </a:p>
          <a:p>
            <a:pPr lvl="2"/>
            <a:r>
              <a:rPr lang="en-US" dirty="0" smtClean="0"/>
              <a:t>Married women under husband’s authority</a:t>
            </a:r>
          </a:p>
          <a:p>
            <a:pPr lvl="2"/>
            <a:r>
              <a:rPr lang="en-US" dirty="0" smtClean="0"/>
              <a:t>Young, unmarried women held jobs until marriage</a:t>
            </a:r>
          </a:p>
          <a:p>
            <a:pPr lvl="2"/>
            <a:r>
              <a:rPr lang="en-US" dirty="0" smtClean="0"/>
              <a:t>Widows and women who never married worked as teachers, nurses, or seamstresses</a:t>
            </a:r>
          </a:p>
          <a:p>
            <a:pPr lvl="3"/>
            <a:r>
              <a:rPr lang="en-US" dirty="0" smtClean="0"/>
              <a:t>Could own businesses and own land</a:t>
            </a:r>
          </a:p>
          <a:p>
            <a:pPr lvl="1"/>
            <a:r>
              <a:rPr lang="en-US" dirty="0" smtClean="0"/>
              <a:t>Men</a:t>
            </a:r>
          </a:p>
          <a:p>
            <a:pPr lvl="2"/>
            <a:r>
              <a:rPr lang="en-US" dirty="0" smtClean="0"/>
              <a:t>Worked fields, built barns, houses, and fences</a:t>
            </a:r>
          </a:p>
          <a:p>
            <a:pPr lvl="2"/>
            <a:r>
              <a:rPr lang="en-US" dirty="0" smtClean="0"/>
              <a:t>Were formal heads of household</a:t>
            </a:r>
          </a:p>
          <a:p>
            <a:pPr lvl="2"/>
            <a:r>
              <a:rPr lang="en-US" dirty="0" smtClean="0"/>
              <a:t>Managed farm</a:t>
            </a:r>
          </a:p>
          <a:p>
            <a:pPr lvl="2"/>
            <a:r>
              <a:rPr lang="en-US" dirty="0" smtClean="0"/>
              <a:t>Represented family in community affairs</a:t>
            </a:r>
          </a:p>
          <a:p>
            <a:pPr lvl="2"/>
            <a:r>
              <a:rPr lang="en-US" dirty="0" smtClean="0"/>
              <a:t>Families arranged for sons to be </a:t>
            </a:r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apprentices</a:t>
            </a:r>
          </a:p>
          <a:p>
            <a:pPr lvl="2"/>
            <a:r>
              <a:rPr lang="en-US" dirty="0" smtClean="0"/>
              <a:t>There to learn a trade</a:t>
            </a:r>
          </a:p>
          <a:p>
            <a:endParaRPr lang="en-US" dirty="0"/>
          </a:p>
        </p:txBody>
      </p:sp>
      <p:pic>
        <p:nvPicPr>
          <p:cNvPr id="6151" name="Picture 7" descr="C:\Users\Wuz\AppData\Local\Microsoft\Windows\Temporary Internet Files\Content.IE5\HHKRGIKN\MC900231548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39400" y="2057400"/>
            <a:ext cx="4101371" cy="3200399"/>
          </a:xfrm>
          <a:prstGeom prst="rect">
            <a:avLst/>
          </a:prstGeom>
          <a:noFill/>
        </p:spPr>
      </p:pic>
      <p:sp>
        <p:nvSpPr>
          <p:cNvPr id="5" name="Explosion 1 4"/>
          <p:cNvSpPr/>
          <p:nvPr/>
        </p:nvSpPr>
        <p:spPr>
          <a:xfrm rot="21021507">
            <a:off x="4787762" y="4921551"/>
            <a:ext cx="2609844" cy="1886669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Apprentice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and The Enlightenment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3434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Most colonists valued education</a:t>
            </a:r>
          </a:p>
          <a:p>
            <a:pPr lvl="1"/>
            <a:r>
              <a:rPr lang="en-US" dirty="0" smtClean="0"/>
              <a:t>Children often taught to read and write at home</a:t>
            </a:r>
          </a:p>
          <a:p>
            <a:pPr lvl="1"/>
            <a:r>
              <a:rPr lang="en-US" dirty="0" smtClean="0"/>
              <a:t>NE and PA created school systems</a:t>
            </a:r>
          </a:p>
          <a:p>
            <a:pPr lvl="1"/>
            <a:r>
              <a:rPr lang="en-US" dirty="0" smtClean="0"/>
              <a:t>Massachusetts Puritans passed public education laws</a:t>
            </a:r>
          </a:p>
          <a:p>
            <a:r>
              <a:rPr lang="en-US" dirty="0" smtClean="0"/>
              <a:t>By 1750- NE had very high level of literacy</a:t>
            </a:r>
          </a:p>
          <a:p>
            <a:pPr lvl="1"/>
            <a:r>
              <a:rPr lang="en-US" dirty="0" smtClean="0"/>
              <a:t>85% of men</a:t>
            </a:r>
          </a:p>
          <a:p>
            <a:pPr lvl="1"/>
            <a:r>
              <a:rPr lang="en-US" dirty="0" smtClean="0"/>
              <a:t>50% of women</a:t>
            </a:r>
          </a:p>
          <a:p>
            <a:r>
              <a:rPr lang="en-US" dirty="0" smtClean="0"/>
              <a:t>Early colleges</a:t>
            </a:r>
          </a:p>
          <a:p>
            <a:pPr lvl="1"/>
            <a:r>
              <a:rPr lang="en-US" dirty="0" smtClean="0"/>
              <a:t>Founded to teach future ministers</a:t>
            </a:r>
          </a:p>
          <a:p>
            <a:pPr lvl="2"/>
            <a:r>
              <a:rPr lang="en-US" dirty="0" smtClean="0"/>
              <a:t>Harvard (1636)</a:t>
            </a:r>
          </a:p>
          <a:p>
            <a:pPr lvl="2"/>
            <a:r>
              <a:rPr lang="en-US" dirty="0" smtClean="0"/>
              <a:t>William &amp; Mary (1693)</a:t>
            </a:r>
          </a:p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Enlightenment</a:t>
            </a:r>
          </a:p>
          <a:p>
            <a:pPr lvl="1"/>
            <a:r>
              <a:rPr lang="en-US" dirty="0" err="1" smtClean="0"/>
              <a:t>mvmt</a:t>
            </a:r>
            <a:r>
              <a:rPr lang="en-US" dirty="0" smtClean="0"/>
              <a:t>. in Europe</a:t>
            </a:r>
          </a:p>
          <a:p>
            <a:pPr lvl="1"/>
            <a:r>
              <a:rPr lang="en-US" dirty="0" smtClean="0"/>
              <a:t>Spread idea that knowledge, reason, and science, could improve society</a:t>
            </a:r>
          </a:p>
          <a:p>
            <a:pPr lvl="2"/>
            <a:r>
              <a:rPr lang="en-US" dirty="0" smtClean="0"/>
              <a:t>In colonies… increased interest in science</a:t>
            </a:r>
          </a:p>
          <a:p>
            <a:pPr lvl="2"/>
            <a:r>
              <a:rPr lang="en-US" dirty="0" smtClean="0"/>
              <a:t>Best known American scientist… Ben Franklin</a:t>
            </a:r>
            <a:endParaRPr lang="en-US" dirty="0"/>
          </a:p>
        </p:txBody>
      </p:sp>
      <p:pic>
        <p:nvPicPr>
          <p:cNvPr id="4097" name="Picture 1" descr="C:\Users\Wuz\AppData\Local\Microsoft\Windows\Temporary Internet Files\Content.IE5\HHKRGIKN\MC900150051[1]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95400"/>
            <a:ext cx="3124200" cy="4991005"/>
          </a:xfrm>
          <a:prstGeom prst="rect">
            <a:avLst/>
          </a:prstGeom>
          <a:noFill/>
        </p:spPr>
      </p:pic>
      <p:pic>
        <p:nvPicPr>
          <p:cNvPr id="4098" name="Picture 2" descr="C:\Users\Wuz\AppData\Local\Microsoft\Windows\Temporary Internet Files\Content.IE5\IW047KUG\MC90037907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2590800"/>
            <a:ext cx="1891589" cy="2807700"/>
          </a:xfrm>
          <a:prstGeom prst="rect">
            <a:avLst/>
          </a:prstGeom>
          <a:noFill/>
        </p:spPr>
      </p:pic>
      <p:sp>
        <p:nvSpPr>
          <p:cNvPr id="6" name="Explosion 1 5"/>
          <p:cNvSpPr/>
          <p:nvPr/>
        </p:nvSpPr>
        <p:spPr>
          <a:xfrm rot="21021507">
            <a:off x="2930228" y="5001149"/>
            <a:ext cx="2609844" cy="1886669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Who???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265</TotalTime>
  <Words>800</Words>
  <Application>Microsoft Office PowerPoint</Application>
  <PresentationFormat>On-screen Show (4:3)</PresentationFormat>
  <Paragraphs>136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Georgia</vt:lpstr>
      <vt:lpstr>Wingdings</vt:lpstr>
      <vt:lpstr>Wingdings 2</vt:lpstr>
      <vt:lpstr>Civic</vt:lpstr>
      <vt:lpstr>Warm-Up</vt:lpstr>
      <vt:lpstr>The Colonies Grow:  1607-1770</vt:lpstr>
      <vt:lpstr>English Colonial Rule</vt:lpstr>
      <vt:lpstr>Colonial Government</vt:lpstr>
      <vt:lpstr>Colonial Government</vt:lpstr>
      <vt:lpstr>Colonial Government</vt:lpstr>
      <vt:lpstr>An Emerging Culture</vt:lpstr>
      <vt:lpstr>Family Roles</vt:lpstr>
      <vt:lpstr>Education and The Enlightenment</vt:lpstr>
      <vt:lpstr>Freedom of the Press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Colonies Grow:  1607-1770</dc:title>
  <dc:creator>Wuz</dc:creator>
  <cp:lastModifiedBy>Wazaney, Kristopher J.</cp:lastModifiedBy>
  <cp:revision>4</cp:revision>
  <dcterms:created xsi:type="dcterms:W3CDTF">2012-10-14T15:47:29Z</dcterms:created>
  <dcterms:modified xsi:type="dcterms:W3CDTF">2015-09-27T23:26:09Z</dcterms:modified>
</cp:coreProperties>
</file>