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6" d="100"/>
          <a:sy n="66" d="100"/>
        </p:scale>
        <p:origin x="1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10/27/2015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pPr/>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pPr/>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pPr/>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10/27/2015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10/27/2015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pPr/>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10/27/2015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archives.gov/exhibits/charters/declaration_join_the_signers.html" TargetMode="External"/><Relationship Id="rId3" Type="http://schemas.openxmlformats.org/officeDocument/2006/relationships/hyperlink" Target="http://bensguide.gpo.gov/3-5/documents/declaration/index.html" TargetMode="External"/><Relationship Id="rId7" Type="http://schemas.openxmlformats.org/officeDocument/2006/relationships/hyperlink" Target="http://www.youtube.com/watch?v=eccgj5u_Ydc" TargetMode="External"/><Relationship Id="rId2" Type="http://schemas.openxmlformats.org/officeDocument/2006/relationships/hyperlink" Target="http://www.youtube.com/watch?v=A_56cZGRMx4&amp;feature=fvwrel" TargetMode="External"/><Relationship Id="rId1" Type="http://schemas.openxmlformats.org/officeDocument/2006/relationships/slideLayout" Target="../slideLayouts/slideLayout4.xml"/><Relationship Id="rId6" Type="http://schemas.openxmlformats.org/officeDocument/2006/relationships/hyperlink" Target="http://www.loc.gov/teachers/classroommaterials/presentationsandactivities/activities/rough-draft/" TargetMode="External"/><Relationship Id="rId11" Type="http://schemas.openxmlformats.org/officeDocument/2006/relationships/image" Target="../media/image5.png"/><Relationship Id="rId5" Type="http://schemas.openxmlformats.org/officeDocument/2006/relationships/hyperlink" Target="http://www.loc.gov/exhibits/creating-the-united-states/creating-the-declaration-of-independence.html" TargetMode="External"/><Relationship Id="rId10" Type="http://schemas.openxmlformats.org/officeDocument/2006/relationships/hyperlink" Target="http://www.congressforkids.net/Independence_declaration_1.htm" TargetMode="External"/><Relationship Id="rId4" Type="http://schemas.openxmlformats.org/officeDocument/2006/relationships/hyperlink" Target="https://www.youtube.com/watch?v=jYyttEu_NLU" TargetMode="External"/><Relationship Id="rId9" Type="http://schemas.openxmlformats.org/officeDocument/2006/relationships/hyperlink" Target="http://www.history.com/this-day-in-history/king-speaks-for-first-time-since-independence-decla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Declaration of Independence</a:t>
            </a:r>
            <a:endParaRPr lang="en-US" dirty="0"/>
          </a:p>
        </p:txBody>
      </p:sp>
      <p:sp>
        <p:nvSpPr>
          <p:cNvPr id="3" name="Subtitle 2"/>
          <p:cNvSpPr>
            <a:spLocks noGrp="1"/>
          </p:cNvSpPr>
          <p:nvPr>
            <p:ph type="subTitle" idx="1"/>
          </p:nvPr>
        </p:nvSpPr>
        <p:spPr/>
        <p:txBody>
          <a:bodyPr/>
          <a:lstStyle/>
          <a:p>
            <a:r>
              <a:rPr lang="en-US" dirty="0" smtClean="0"/>
              <a:t>4-7 </a:t>
            </a:r>
            <a:r>
              <a:rPr lang="en-US" dirty="0" smtClean="0"/>
              <a:t>Web Quest Activities</a:t>
            </a:r>
            <a:endParaRPr lang="en-US" dirty="0"/>
          </a:p>
        </p:txBody>
      </p:sp>
    </p:spTree>
    <p:extLst>
      <p:ext uri="{BB962C8B-B14F-4D97-AF65-F5344CB8AC3E}">
        <p14:creationId xmlns:p14="http://schemas.microsoft.com/office/powerpoint/2010/main" val="163587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 reading</a:t>
            </a:r>
            <a:endParaRPr lang="en-US" dirty="0"/>
          </a:p>
        </p:txBody>
      </p:sp>
      <p:sp>
        <p:nvSpPr>
          <p:cNvPr id="3" name="Content Placeholder 2"/>
          <p:cNvSpPr>
            <a:spLocks noGrp="1"/>
          </p:cNvSpPr>
          <p:nvPr>
            <p:ph sz="quarter" idx="13"/>
          </p:nvPr>
        </p:nvSpPr>
        <p:spPr>
          <a:xfrm>
            <a:off x="685801" y="1596572"/>
            <a:ext cx="3987800" cy="3778014"/>
          </a:xfrm>
        </p:spPr>
        <p:txBody>
          <a:bodyPr/>
          <a:lstStyle/>
          <a:p>
            <a:r>
              <a:rPr lang="en-US" dirty="0" smtClean="0"/>
              <a:t>You will use the worksheet you picked up on the way in the door to complete a group/individual reading an analysis of the Preamble of the Declaration of Independence.</a:t>
            </a:r>
          </a:p>
          <a:p>
            <a:pPr marL="0" indent="0">
              <a:buNone/>
            </a:pPr>
            <a:endParaRPr lang="en-US" dirty="0"/>
          </a:p>
        </p:txBody>
      </p:sp>
      <p:pic>
        <p:nvPicPr>
          <p:cNvPr id="1026" name="Picture 2" descr="http://www.founding.com/repository/imgLib/20071018_decla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286" y="781624"/>
            <a:ext cx="3873953" cy="455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6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Preamble</a:t>
            </a:r>
            <a:endParaRPr lang="en-US" dirty="0"/>
          </a:p>
        </p:txBody>
      </p:sp>
      <p:sp>
        <p:nvSpPr>
          <p:cNvPr id="3" name="Content Placeholder 2"/>
          <p:cNvSpPr>
            <a:spLocks noGrp="1"/>
          </p:cNvSpPr>
          <p:nvPr>
            <p:ph sz="quarter" idx="13"/>
          </p:nvPr>
        </p:nvSpPr>
        <p:spPr>
          <a:xfrm>
            <a:off x="685800" y="1727200"/>
            <a:ext cx="10394707" cy="3647385"/>
          </a:xfrm>
        </p:spPr>
        <p:txBody>
          <a:bodyPr>
            <a:noAutofit/>
          </a:bodyPr>
          <a:lstStyle/>
          <a:p>
            <a:r>
              <a:rPr lang="en-US" sz="2800"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p:txBody>
      </p:sp>
    </p:spTree>
    <p:extLst>
      <p:ext uri="{BB962C8B-B14F-4D97-AF65-F5344CB8AC3E}">
        <p14:creationId xmlns:p14="http://schemas.microsoft.com/office/powerpoint/2010/main" val="351264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002306" y="2069789"/>
            <a:ext cx="5162752" cy="1158140"/>
          </a:xfrm>
        </p:spPr>
        <p:txBody>
          <a:bodyPr>
            <a:normAutofit fontScale="90000"/>
          </a:bodyPr>
          <a:lstStyle/>
          <a:p>
            <a:r>
              <a:rPr lang="en-US" sz="4400" dirty="0" smtClean="0"/>
              <a:t>Web Quest Activities</a:t>
            </a:r>
            <a:endParaRPr lang="en-US" sz="4400" dirty="0"/>
          </a:p>
        </p:txBody>
      </p:sp>
      <p:sp>
        <p:nvSpPr>
          <p:cNvPr id="5" name="Content Placeholder 4"/>
          <p:cNvSpPr>
            <a:spLocks noGrp="1"/>
          </p:cNvSpPr>
          <p:nvPr>
            <p:ph sz="quarter" idx="13"/>
          </p:nvPr>
        </p:nvSpPr>
        <p:spPr>
          <a:xfrm>
            <a:off x="967385" y="420914"/>
            <a:ext cx="6957415" cy="5167086"/>
          </a:xfrm>
        </p:spPr>
        <p:txBody>
          <a:bodyPr>
            <a:normAutofit fontScale="55000" lnSpcReduction="20000"/>
          </a:bodyPr>
          <a:lstStyle/>
          <a:p>
            <a:r>
              <a:rPr lang="en-US" dirty="0" smtClean="0"/>
              <a:t>Watch this first!!! Follow the lyrics!!!</a:t>
            </a:r>
          </a:p>
          <a:p>
            <a:pPr lvl="1"/>
            <a:r>
              <a:rPr lang="en-US" dirty="0" smtClean="0">
                <a:hlinkClick r:id="rId2"/>
              </a:rPr>
              <a:t>http</a:t>
            </a:r>
            <a:r>
              <a:rPr lang="en-US" dirty="0">
                <a:hlinkClick r:id="rId2"/>
              </a:rPr>
              <a:t>://</a:t>
            </a:r>
            <a:r>
              <a:rPr lang="en-US" dirty="0" smtClean="0">
                <a:hlinkClick r:id="rId2"/>
              </a:rPr>
              <a:t>www.youtube.com/watch?v=A_56cZGRMx4&amp;feature=fvwrel</a:t>
            </a:r>
            <a:endParaRPr lang="en-US" dirty="0" smtClean="0"/>
          </a:p>
          <a:p>
            <a:r>
              <a:rPr lang="en-US" dirty="0" smtClean="0"/>
              <a:t>The Declaration- What it says…</a:t>
            </a:r>
          </a:p>
          <a:p>
            <a:pPr lvl="1"/>
            <a:r>
              <a:rPr lang="en-US" dirty="0">
                <a:hlinkClick r:id="rId3"/>
              </a:rPr>
              <a:t>http://</a:t>
            </a:r>
            <a:r>
              <a:rPr lang="en-US" dirty="0" smtClean="0">
                <a:hlinkClick r:id="rId3"/>
              </a:rPr>
              <a:t>bensguide.gpo.gov/3-5/documents/declaration/index.html</a:t>
            </a:r>
            <a:endParaRPr lang="en-US" dirty="0"/>
          </a:p>
          <a:p>
            <a:r>
              <a:rPr lang="en-US" dirty="0" smtClean="0"/>
              <a:t>Reading of the Declaration- Celebrities</a:t>
            </a:r>
          </a:p>
          <a:p>
            <a:pPr lvl="1"/>
            <a:r>
              <a:rPr lang="en-US" dirty="0" smtClean="0">
                <a:hlinkClick r:id="rId4"/>
              </a:rPr>
              <a:t>https://www.youtube.com/watch?v=jYyttEu_NLU</a:t>
            </a:r>
            <a:endParaRPr lang="en-US" dirty="0" smtClean="0"/>
          </a:p>
          <a:p>
            <a:r>
              <a:rPr lang="en-US" dirty="0" smtClean="0"/>
              <a:t>Creating the Declaration- click the links under “sections”</a:t>
            </a:r>
          </a:p>
          <a:p>
            <a:pPr lvl="1"/>
            <a:r>
              <a:rPr lang="en-US" dirty="0" smtClean="0">
                <a:hlinkClick r:id="rId5"/>
              </a:rPr>
              <a:t>http://www.loc.gov/exhibits/creating-the-united-states/creating-the-declaration-of-independence.html</a:t>
            </a:r>
            <a:endParaRPr lang="en-US" dirty="0" smtClean="0"/>
          </a:p>
          <a:p>
            <a:r>
              <a:rPr lang="en-US" dirty="0" smtClean="0"/>
              <a:t>Editing the Declaration</a:t>
            </a:r>
          </a:p>
          <a:p>
            <a:pPr lvl="1"/>
            <a:r>
              <a:rPr lang="en-US" dirty="0" smtClean="0">
                <a:hlinkClick r:id="rId6"/>
              </a:rPr>
              <a:t>http://www.loc.gov/teachers/classroommaterials/presentationsandactivities/activities/rough-draft/</a:t>
            </a:r>
            <a:endParaRPr lang="en-US" dirty="0" smtClean="0"/>
          </a:p>
          <a:p>
            <a:r>
              <a:rPr lang="en-US" dirty="0" smtClean="0"/>
              <a:t>Liberty’s Kids- the 1</a:t>
            </a:r>
            <a:r>
              <a:rPr lang="en-US" baseline="30000" dirty="0" smtClean="0"/>
              <a:t>st</a:t>
            </a:r>
            <a:r>
              <a:rPr lang="en-US" dirty="0" smtClean="0"/>
              <a:t> Fourth of July (video)</a:t>
            </a:r>
          </a:p>
          <a:p>
            <a:pPr lvl="1"/>
            <a:r>
              <a:rPr lang="en-US" dirty="0">
                <a:hlinkClick r:id="rId7"/>
              </a:rPr>
              <a:t>http://</a:t>
            </a:r>
            <a:r>
              <a:rPr lang="en-US" dirty="0" smtClean="0">
                <a:hlinkClick r:id="rId7"/>
              </a:rPr>
              <a:t>www.youtube.com/watch?v=eccgj5u_Ydc</a:t>
            </a:r>
            <a:endParaRPr lang="en-US" dirty="0" smtClean="0"/>
          </a:p>
          <a:p>
            <a:r>
              <a:rPr lang="en-US" dirty="0" smtClean="0"/>
              <a:t>Signing the Declaration</a:t>
            </a:r>
          </a:p>
          <a:p>
            <a:pPr lvl="1"/>
            <a:r>
              <a:rPr lang="en-US" dirty="0">
                <a:hlinkClick r:id="rId8"/>
              </a:rPr>
              <a:t>http://</a:t>
            </a:r>
            <a:r>
              <a:rPr lang="en-US" dirty="0" smtClean="0">
                <a:hlinkClick r:id="rId8"/>
              </a:rPr>
              <a:t>www.archives.gov/exhibits/charters/declaration_join_the_signers.html</a:t>
            </a:r>
            <a:endParaRPr lang="en-US" dirty="0"/>
          </a:p>
          <a:p>
            <a:r>
              <a:rPr lang="en-US" dirty="0" smtClean="0"/>
              <a:t>King George III speaks to parliament after independence declared</a:t>
            </a:r>
          </a:p>
          <a:p>
            <a:pPr lvl="1"/>
            <a:r>
              <a:rPr lang="en-US" dirty="0">
                <a:hlinkClick r:id="rId9"/>
              </a:rPr>
              <a:t>http://</a:t>
            </a:r>
            <a:r>
              <a:rPr lang="en-US" dirty="0" smtClean="0">
                <a:hlinkClick r:id="rId9"/>
              </a:rPr>
              <a:t>www.history.com/this-day-in-history/king-speaks-for-first-time-since-independence-declared</a:t>
            </a:r>
            <a:endParaRPr lang="en-US" dirty="0" smtClean="0"/>
          </a:p>
          <a:p>
            <a:r>
              <a:rPr lang="en-US" dirty="0" smtClean="0"/>
              <a:t>Learn About Independence- Read then play games</a:t>
            </a:r>
          </a:p>
          <a:p>
            <a:pPr lvl="1"/>
            <a:r>
              <a:rPr lang="en-US" dirty="0">
                <a:hlinkClick r:id="rId10"/>
              </a:rPr>
              <a:t>http://</a:t>
            </a:r>
            <a:r>
              <a:rPr lang="en-US" dirty="0" smtClean="0">
                <a:hlinkClick r:id="rId10"/>
              </a:rPr>
              <a:t>www.congressforkids.net/Independence_declaration_1.htm</a:t>
            </a:r>
            <a:endParaRPr lang="en-US" dirty="0"/>
          </a:p>
          <a:p>
            <a:pPr lvl="2"/>
            <a:r>
              <a:rPr lang="en-US" dirty="0" smtClean="0"/>
              <a:t>Complete games by clicking on “show what you know”</a:t>
            </a:r>
          </a:p>
          <a:p>
            <a:pPr lvl="2"/>
            <a:r>
              <a:rPr lang="en-US" dirty="0" smtClean="0"/>
              <a:t>Then go on the next activity and complete its’ game</a:t>
            </a:r>
            <a:endParaRPr lang="en-US" dirty="0"/>
          </a:p>
        </p:txBody>
      </p:sp>
      <p:pic>
        <p:nvPicPr>
          <p:cNvPr id="7" name="Picture 6"/>
          <p:cNvPicPr>
            <a:picLocks noChangeAspect="1"/>
          </p:cNvPicPr>
          <p:nvPr/>
        </p:nvPicPr>
        <p:blipFill>
          <a:blip r:embed="rId11"/>
          <a:stretch>
            <a:fillRect/>
          </a:stretch>
        </p:blipFill>
        <p:spPr>
          <a:xfrm>
            <a:off x="7924800" y="1225348"/>
            <a:ext cx="3369113" cy="3137303"/>
          </a:xfrm>
          <a:prstGeom prst="rect">
            <a:avLst/>
          </a:prstGeom>
        </p:spPr>
      </p:pic>
    </p:spTree>
    <p:extLst>
      <p:ext uri="{BB962C8B-B14F-4D97-AF65-F5344CB8AC3E}">
        <p14:creationId xmlns:p14="http://schemas.microsoft.com/office/powerpoint/2010/main" val="383914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 calcmode="lin" valueType="num">
                                      <p:cBhvr additive="base">
                                        <p:cTn id="5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xEl>
                                              <p:pRg st="8" end="8"/>
                                            </p:txEl>
                                          </p:spTgt>
                                        </p:tgtEl>
                                        <p:attrNameLst>
                                          <p:attrName>style.visibility</p:attrName>
                                        </p:attrNameLst>
                                      </p:cBhvr>
                                      <p:to>
                                        <p:strVal val="visible"/>
                                      </p:to>
                                    </p:set>
                                    <p:anim calcmode="lin" valueType="num">
                                      <p:cBhvr additive="base">
                                        <p:cTn id="5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8" end="8"/>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 calcmode="lin" valueType="num">
                                      <p:cBhvr additive="base">
                                        <p:cTn id="6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
                                            <p:txEl>
                                              <p:pRg st="10" end="10"/>
                                            </p:txEl>
                                          </p:spTgt>
                                        </p:tgtEl>
                                        <p:attrNameLst>
                                          <p:attrName>style.visibility</p:attrName>
                                        </p:attrNameLst>
                                      </p:cBhvr>
                                      <p:to>
                                        <p:strVal val="visible"/>
                                      </p:to>
                                    </p:set>
                                    <p:anim calcmode="lin" valueType="num">
                                      <p:cBhvr additive="base">
                                        <p:cTn id="68"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
                                            <p:txEl>
                                              <p:pRg st="11" end="11"/>
                                            </p:txEl>
                                          </p:spTgt>
                                        </p:tgtEl>
                                        <p:attrNameLst>
                                          <p:attrName>style.visibility</p:attrName>
                                        </p:attrNameLst>
                                      </p:cBhvr>
                                      <p:to>
                                        <p:strVal val="visible"/>
                                      </p:to>
                                    </p:set>
                                    <p:anim calcmode="lin" valueType="num">
                                      <p:cBhvr additive="base">
                                        <p:cTn id="7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
                                            <p:txEl>
                                              <p:pRg st="12" end="12"/>
                                            </p:txEl>
                                          </p:spTgt>
                                        </p:tgtEl>
                                        <p:attrNameLst>
                                          <p:attrName>style.visibility</p:attrName>
                                        </p:attrNameLst>
                                      </p:cBhvr>
                                      <p:to>
                                        <p:strVal val="visible"/>
                                      </p:to>
                                    </p:set>
                                    <p:anim calcmode="lin" valueType="num">
                                      <p:cBhvr additive="base">
                                        <p:cTn id="78"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
                                            <p:txEl>
                                              <p:pRg st="13" end="13"/>
                                            </p:txEl>
                                          </p:spTgt>
                                        </p:tgtEl>
                                        <p:attrNameLst>
                                          <p:attrName>style.visibility</p:attrName>
                                        </p:attrNameLst>
                                      </p:cBhvr>
                                      <p:to>
                                        <p:strVal val="visible"/>
                                      </p:to>
                                    </p:set>
                                    <p:anim calcmode="lin" valueType="num">
                                      <p:cBhvr additive="base">
                                        <p:cTn id="8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5">
                                            <p:txEl>
                                              <p:pRg st="14" end="14"/>
                                            </p:txEl>
                                          </p:spTgt>
                                        </p:tgtEl>
                                        <p:attrNameLst>
                                          <p:attrName>style.visibility</p:attrName>
                                        </p:attrNameLst>
                                      </p:cBhvr>
                                      <p:to>
                                        <p:strVal val="visible"/>
                                      </p:to>
                                    </p:set>
                                    <p:anim calcmode="lin" valueType="num">
                                      <p:cBhvr additive="base">
                                        <p:cTn id="88"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5">
                                            <p:txEl>
                                              <p:pRg st="15" end="15"/>
                                            </p:txEl>
                                          </p:spTgt>
                                        </p:tgtEl>
                                        <p:attrNameLst>
                                          <p:attrName>style.visibility</p:attrName>
                                        </p:attrNameLst>
                                      </p:cBhvr>
                                      <p:to>
                                        <p:strVal val="visible"/>
                                      </p:to>
                                    </p:set>
                                    <p:anim calcmode="lin" valueType="num">
                                      <p:cBhvr additive="base">
                                        <p:cTn id="92"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
                                            <p:txEl>
                                              <p:pRg st="16" end="16"/>
                                            </p:txEl>
                                          </p:spTgt>
                                        </p:tgtEl>
                                        <p:attrNameLst>
                                          <p:attrName>style.visibility</p:attrName>
                                        </p:attrNameLst>
                                      </p:cBhvr>
                                      <p:to>
                                        <p:strVal val="visible"/>
                                      </p:to>
                                    </p:set>
                                    <p:anim calcmode="lin" valueType="num">
                                      <p:cBhvr additive="base">
                                        <p:cTn id="98"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5">
                                            <p:txEl>
                                              <p:pRg st="17" end="17"/>
                                            </p:txEl>
                                          </p:spTgt>
                                        </p:tgtEl>
                                        <p:attrNameLst>
                                          <p:attrName>style.visibility</p:attrName>
                                        </p:attrNameLst>
                                      </p:cBhvr>
                                      <p:to>
                                        <p:strVal val="visible"/>
                                      </p:to>
                                    </p:set>
                                    <p:anim calcmode="lin" valueType="num">
                                      <p:cBhvr additive="base">
                                        <p:cTn id="102"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
                                            <p:txEl>
                                              <p:pRg st="17" end="17"/>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5">
                                            <p:txEl>
                                              <p:pRg st="18" end="18"/>
                                            </p:txEl>
                                          </p:spTgt>
                                        </p:tgtEl>
                                        <p:attrNameLst>
                                          <p:attrName>style.visibility</p:attrName>
                                        </p:attrNameLst>
                                      </p:cBhvr>
                                      <p:to>
                                        <p:strVal val="visible"/>
                                      </p:to>
                                    </p:set>
                                    <p:anim calcmode="lin" valueType="num">
                                      <p:cBhvr additive="base">
                                        <p:cTn id="106"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5">
                                            <p:txEl>
                                              <p:pRg st="18" end="18"/>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5">
                                            <p:txEl>
                                              <p:pRg st="19" end="19"/>
                                            </p:txEl>
                                          </p:spTgt>
                                        </p:tgtEl>
                                        <p:attrNameLst>
                                          <p:attrName>style.visibility</p:attrName>
                                        </p:attrNameLst>
                                      </p:cBhvr>
                                      <p:to>
                                        <p:strVal val="visible"/>
                                      </p:to>
                                    </p:set>
                                    <p:anim calcmode="lin" valueType="num">
                                      <p:cBhvr additive="base">
                                        <p:cTn id="110"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5">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TC104033927[[fn=Main Event]]</Template>
  <TotalTime>219</TotalTime>
  <Words>232</Words>
  <Application>Microsoft Office PowerPoint</Application>
  <PresentationFormat>Widescreen</PresentationFormat>
  <Paragraphs>27</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Impact</vt:lpstr>
      <vt:lpstr>Main Event</vt:lpstr>
      <vt:lpstr>The Declaration of Independence</vt:lpstr>
      <vt:lpstr>Preamble reading</vt:lpstr>
      <vt:lpstr>The Preamble</vt:lpstr>
      <vt:lpstr>Web Quest Activities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Declaration of Independence</dc:title>
  <dc:creator>Wazaney, Kristopher J.</dc:creator>
  <cp:lastModifiedBy>Wazaney, Kristopher J.</cp:lastModifiedBy>
  <cp:revision>11</cp:revision>
  <dcterms:created xsi:type="dcterms:W3CDTF">2013-11-12T01:01:12Z</dcterms:created>
  <dcterms:modified xsi:type="dcterms:W3CDTF">2015-10-27T12:40:35Z</dcterms:modified>
</cp:coreProperties>
</file>