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305" r:id="rId2"/>
    <p:sldId id="256" r:id="rId3"/>
    <p:sldId id="30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6" r:id="rId13"/>
    <p:sldId id="267" r:id="rId14"/>
    <p:sldId id="268" r:id="rId15"/>
    <p:sldId id="269" r:id="rId16"/>
    <p:sldId id="271" r:id="rId17"/>
    <p:sldId id="306" r:id="rId18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849" y="0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F65D5-95D9-4872-9DAB-12DC146AEF2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555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849" y="6658555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23FAC-69A1-4AE2-A1D8-690395F51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6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98D1898-6189-4C48-9CF2-46458ACBC5FC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52D3F75-2C1F-46F0-AB38-C352AA745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9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4CD9-E88C-4BE0-A64C-AEA8842CB4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9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6E3C835-000E-4C7B-A4A4-1CEF5273502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4ED17E-1A19-48C9-8EAA-C08CBEA70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C835-000E-4C7B-A4A4-1CEF5273502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D17E-1A19-48C9-8EAA-C08CBEA70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6E3C835-000E-4C7B-A4A4-1CEF5273502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E4ED17E-1A19-48C9-8EAA-C08CBEA70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C835-000E-4C7B-A4A4-1CEF5273502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4ED17E-1A19-48C9-8EAA-C08CBEA70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C835-000E-4C7B-A4A4-1CEF5273502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E4ED17E-1A19-48C9-8EAA-C08CBEA70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E3C835-000E-4C7B-A4A4-1CEF5273502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E4ED17E-1A19-48C9-8EAA-C08CBEA70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E3C835-000E-4C7B-A4A4-1CEF5273502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E4ED17E-1A19-48C9-8EAA-C08CBEA70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C835-000E-4C7B-A4A4-1CEF5273502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4ED17E-1A19-48C9-8EAA-C08CBEA70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C835-000E-4C7B-A4A4-1CEF5273502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4ED17E-1A19-48C9-8EAA-C08CBEA70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C835-000E-4C7B-A4A4-1CEF5273502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4ED17E-1A19-48C9-8EAA-C08CBEA70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6E3C835-000E-4C7B-A4A4-1CEF5273502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E4ED17E-1A19-48C9-8EAA-C08CBEA70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E3C835-000E-4C7B-A4A4-1CEF52735020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4ED17E-1A19-48C9-8EAA-C08CBEA70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  <p:sndAc>
      <p:stSnd>
        <p:snd r:embed="rId13" name="bomb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TUsDukkGro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://www.youtube.com/watch?v=mTaMvO2j7Y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Up- </a:t>
            </a:r>
            <a:r>
              <a:rPr lang="en-US" smtClean="0"/>
              <a:t>Spiral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3440" y="2514600"/>
            <a:ext cx="8271815" cy="4495800"/>
          </a:xfrm>
        </p:spPr>
        <p:txBody>
          <a:bodyPr/>
          <a:lstStyle/>
          <a:p>
            <a:r>
              <a:rPr lang="en-US" dirty="0" smtClean="0"/>
              <a:t>What was voted on and adopted on July 4</a:t>
            </a:r>
            <a:r>
              <a:rPr lang="en-US" baseline="30000" dirty="0" smtClean="0"/>
              <a:t>th</a:t>
            </a:r>
            <a:r>
              <a:rPr lang="en-US" dirty="0" smtClean="0"/>
              <a:t> 1776? Describe the events leading up to this adoption.</a:t>
            </a:r>
            <a:endParaRPr lang="en-US" dirty="0"/>
          </a:p>
        </p:txBody>
      </p:sp>
      <p:sp>
        <p:nvSpPr>
          <p:cNvPr id="5" name="AutoShape 2" descr="Image result for washington painting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xplosion 1 3"/>
          <p:cNvSpPr/>
          <p:nvPr/>
        </p:nvSpPr>
        <p:spPr>
          <a:xfrm rot="366827">
            <a:off x="6435612" y="4169129"/>
            <a:ext cx="2593848" cy="2362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15082"/>
      </p:ext>
    </p:extLst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Low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6"/>
            <a:ext cx="4114800" cy="52684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loss at Long Island</a:t>
            </a:r>
          </a:p>
          <a:p>
            <a:pPr lvl="1"/>
            <a:r>
              <a:rPr lang="en-US" dirty="0" smtClean="0"/>
              <a:t>G-Dub retreats to Manhattan</a:t>
            </a:r>
          </a:p>
          <a:p>
            <a:pPr lvl="1"/>
            <a:r>
              <a:rPr lang="en-US" dirty="0" smtClean="0"/>
              <a:t>By late-Nov. retreat across NJ then into PA</a:t>
            </a:r>
          </a:p>
          <a:p>
            <a:r>
              <a:rPr lang="en-US" dirty="0" smtClean="0"/>
              <a:t>By winter of 1776-</a:t>
            </a:r>
          </a:p>
          <a:p>
            <a:pPr lvl="1"/>
            <a:r>
              <a:rPr lang="en-US" dirty="0" smtClean="0"/>
              <a:t>Cause near collapse</a:t>
            </a:r>
          </a:p>
          <a:p>
            <a:pPr lvl="2"/>
            <a:r>
              <a:rPr lang="en-US" dirty="0" smtClean="0"/>
              <a:t>Size of Continental Army shrinking fast</a:t>
            </a:r>
          </a:p>
          <a:p>
            <a:pPr lvl="3"/>
            <a:r>
              <a:rPr lang="en-US" dirty="0" smtClean="0"/>
              <a:t>Some terms of service up- went home</a:t>
            </a:r>
          </a:p>
          <a:p>
            <a:pPr lvl="3"/>
            <a:r>
              <a:rPr lang="en-US" dirty="0" smtClean="0"/>
              <a:t>Others ran away</a:t>
            </a:r>
          </a:p>
          <a:p>
            <a:r>
              <a:rPr lang="en-US" dirty="0" smtClean="0"/>
              <a:t>W/O new soldiers cause would surely crumble!</a:t>
            </a:r>
            <a:endParaRPr lang="en-US" dirty="0"/>
          </a:p>
        </p:txBody>
      </p:sp>
      <p:pic>
        <p:nvPicPr>
          <p:cNvPr id="56321" name="Picture 1" descr="C:\Documents and Settings\kristopher.wazaney\Local Settings\Temporary Internet Files\Content.IE5\CKJQ1PUJ\MC900019354[1]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45050" y="2186808"/>
            <a:ext cx="3886200" cy="33765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African Americans Join the Fight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24000"/>
            <a:ext cx="4451499" cy="549703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Patriots Gain</a:t>
            </a:r>
          </a:p>
          <a:p>
            <a:pPr lvl="1"/>
            <a:r>
              <a:rPr lang="en-US" dirty="0" smtClean="0"/>
              <a:t>G-Dub begs Congress to enlist freed men</a:t>
            </a:r>
          </a:p>
          <a:p>
            <a:r>
              <a:rPr lang="en-US" dirty="0" smtClean="0"/>
              <a:t>Early on…</a:t>
            </a:r>
          </a:p>
          <a:p>
            <a:pPr lvl="1"/>
            <a:r>
              <a:rPr lang="en-US" dirty="0" smtClean="0"/>
              <a:t>South convinces Congress not to</a:t>
            </a:r>
          </a:p>
          <a:p>
            <a:pPr lvl="2"/>
            <a:r>
              <a:rPr lang="en-US" dirty="0" smtClean="0"/>
              <a:t>Many scared of handing blacks guns!?!</a:t>
            </a:r>
          </a:p>
          <a:p>
            <a:pPr lvl="2"/>
            <a:r>
              <a:rPr lang="en-US" dirty="0" smtClean="0"/>
              <a:t>Southern states feared revolts</a:t>
            </a:r>
          </a:p>
          <a:p>
            <a:r>
              <a:rPr lang="en-US" dirty="0" smtClean="0"/>
              <a:t>As need grew, some states ignored ban</a:t>
            </a:r>
          </a:p>
          <a:p>
            <a:pPr lvl="1"/>
            <a:r>
              <a:rPr lang="en-US" dirty="0" smtClean="0"/>
              <a:t>Some fought as early as Concord and Lexington!!!</a:t>
            </a:r>
          </a:p>
          <a:p>
            <a:pPr lvl="1"/>
            <a:r>
              <a:rPr lang="en-US" dirty="0" smtClean="0"/>
              <a:t>RI raises all-black regiment in 1778</a:t>
            </a:r>
          </a:p>
          <a:p>
            <a:r>
              <a:rPr lang="en-US" dirty="0" smtClean="0"/>
              <a:t>By end, every state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 SC </a:t>
            </a:r>
            <a:r>
              <a:rPr lang="en-US" dirty="0" smtClean="0"/>
              <a:t>has black soldiers</a:t>
            </a:r>
          </a:p>
          <a:p>
            <a:pPr lvl="1"/>
            <a:r>
              <a:rPr lang="en-US" dirty="0" smtClean="0"/>
              <a:t>Estimates of 5,000+ black soldiers for Patriots</a:t>
            </a:r>
          </a:p>
          <a:p>
            <a:pPr lvl="2"/>
            <a:r>
              <a:rPr lang="en-US" dirty="0" smtClean="0"/>
              <a:t>Fought for same reasons, and same cause</a:t>
            </a:r>
          </a:p>
          <a:p>
            <a:pPr lvl="2"/>
            <a:r>
              <a:rPr lang="en-US" dirty="0" smtClean="0"/>
              <a:t>Some runaway slaves too, or those fighting in exchange for freedom</a:t>
            </a:r>
          </a:p>
          <a:p>
            <a:pPr lvl="2"/>
            <a:r>
              <a:rPr lang="en-US" dirty="0" smtClean="0"/>
              <a:t>Don’t know that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 men created equal,” </a:t>
            </a:r>
            <a:r>
              <a:rPr lang="en-US" dirty="0" smtClean="0"/>
              <a:t>doesn’t mean them!</a:t>
            </a:r>
            <a:endParaRPr lang="en-US" dirty="0"/>
          </a:p>
        </p:txBody>
      </p:sp>
      <p:pic>
        <p:nvPicPr>
          <p:cNvPr id="50178" name="Picture 2" descr="http://www.nedhector.com/images/Lemuel_Hay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3962400" cy="3124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524000"/>
            <a:ext cx="39624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80" name="Picture 4" descr="http://www.nedhector.com/images/Peter_Sal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733800"/>
            <a:ext cx="4016057" cy="3124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38200" y="3733800"/>
            <a:ext cx="40386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 rot="20906047">
            <a:off x="553817" y="2697656"/>
            <a:ext cx="2593848" cy="2362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8) Why not SC?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 Victories in New Jersey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648200" cy="52684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Brits settled in NY for winter of 1776</a:t>
            </a:r>
          </a:p>
          <a:p>
            <a:pPr lvl="1"/>
            <a:r>
              <a:rPr lang="en-US" dirty="0" smtClean="0"/>
              <a:t>Didn’t fight in winter; at least, did not expect to fight</a:t>
            </a:r>
          </a:p>
          <a:p>
            <a:r>
              <a:rPr lang="en-US" dirty="0" smtClean="0"/>
              <a:t>Left some troops in Trenton &amp; Princeton, NJ</a:t>
            </a:r>
          </a:p>
          <a:p>
            <a:r>
              <a:rPr lang="en-US" dirty="0" smtClean="0"/>
              <a:t>Stationed across the Delaware River from the Brits, G-Dub sees his chance! </a:t>
            </a:r>
          </a:p>
          <a:p>
            <a:pPr lvl="1"/>
            <a:r>
              <a:rPr lang="en-US" dirty="0" smtClean="0"/>
              <a:t>Christmas night 1776, 2,400 Patriots sneak across river</a:t>
            </a:r>
          </a:p>
          <a:p>
            <a:pPr lvl="1"/>
            <a:r>
              <a:rPr lang="en-US" dirty="0" smtClean="0"/>
              <a:t>Attack at dawn</a:t>
            </a:r>
          </a:p>
          <a:p>
            <a:pPr lvl="2"/>
            <a:r>
              <a:rPr lang="en-US" dirty="0" smtClean="0"/>
              <a:t>Capture 900+ Hessians</a:t>
            </a:r>
          </a:p>
          <a:p>
            <a:pPr lvl="2"/>
            <a:r>
              <a:rPr lang="en-US" dirty="0" smtClean="0"/>
              <a:t>Even more important were supplies needed</a:t>
            </a:r>
          </a:p>
          <a:p>
            <a:r>
              <a:rPr lang="en-US" dirty="0" smtClean="0"/>
              <a:t>Leads them toward Princeton, NJ and wins there too!!!</a:t>
            </a:r>
          </a:p>
          <a:p>
            <a:pPr lvl="1"/>
            <a:r>
              <a:rPr lang="en-US" dirty="0" smtClean="0">
                <a:hlinkClick r:id="rId3"/>
              </a:rPr>
              <a:t>http://www.youtube.com/watch?v=NTUsDukkGro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http://www.youtube.com/watch?v=mTaMvO2j7Y0</a:t>
            </a:r>
            <a:endParaRPr lang="en-US" dirty="0" smtClean="0"/>
          </a:p>
          <a:p>
            <a:pPr lvl="2"/>
            <a:r>
              <a:rPr lang="en-US" dirty="0" smtClean="0"/>
              <a:t>5:05-5:30, 7:15-8:30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870773" y="1981200"/>
            <a:ext cx="4009292" cy="3886200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 rot="620502">
            <a:off x="5897411" y="4442053"/>
            <a:ext cx="3039509" cy="258211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r>
              <a:rPr lang="en-US" dirty="0" smtClean="0"/>
              <a:t>) How did they defeat them in Trenton?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British Plan for Victory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299099" cy="52684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British battle plan for 1777</a:t>
            </a:r>
          </a:p>
          <a:p>
            <a:pPr lvl="1"/>
            <a:r>
              <a:rPr lang="en-US" dirty="0" smtClean="0"/>
              <a:t>Gain control of the Hudson River; cutting off NE from rest of colonies</a:t>
            </a:r>
          </a:p>
          <a:p>
            <a:pPr lvl="1"/>
            <a:r>
              <a:rPr lang="en-US" dirty="0" smtClean="0"/>
              <a:t>3-pronged attack</a:t>
            </a:r>
          </a:p>
          <a:p>
            <a:pPr lvl="2"/>
            <a:r>
              <a:rPr lang="en-US" dirty="0" smtClean="0"/>
              <a:t>Gen. John Burgoyne-8,000 troops south from Canada</a:t>
            </a:r>
          </a:p>
          <a:p>
            <a:pPr lvl="2"/>
            <a:r>
              <a:rPr lang="en-US" dirty="0" smtClean="0"/>
              <a:t>Lt. Col. Barry St. Leger east from Lake Ontario</a:t>
            </a:r>
          </a:p>
          <a:p>
            <a:pPr lvl="2"/>
            <a:r>
              <a:rPr lang="en-US" dirty="0" smtClean="0"/>
              <a:t>Gen. William Howe north from NYC</a:t>
            </a:r>
          </a:p>
          <a:p>
            <a:pPr lvl="1"/>
            <a:r>
              <a:rPr lang="en-US" dirty="0" smtClean="0"/>
              <a:t>Meet @ Albany and destroy Patriot force</a:t>
            </a:r>
          </a:p>
          <a:p>
            <a:endParaRPr lang="en-US" dirty="0"/>
          </a:p>
        </p:txBody>
      </p:sp>
      <p:pic>
        <p:nvPicPr>
          <p:cNvPr id="53253" name="Picture 5" descr="http://www.personal.psu.edu/cjm402/New%20England%20Colonies_files/image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4724400" cy="51054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rot="16200000" flipV="1">
            <a:off x="1371600" y="3733800"/>
            <a:ext cx="4953000" cy="838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rot="3293750">
            <a:off x="2744493" y="2248695"/>
            <a:ext cx="1143000" cy="22428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388324">
            <a:off x="2749426" y="2921083"/>
            <a:ext cx="835261" cy="228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683018">
            <a:off x="3460156" y="3220383"/>
            <a:ext cx="528822" cy="2094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 rot="20906047">
            <a:off x="155223" y="2971801"/>
            <a:ext cx="2593848" cy="2362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10) Main goal of 3 prong plan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http://images1.wikia.nocookie.net/__cb20100901035729/deadliestfiction/images/c/c4/Imxs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2092" y="4572000"/>
            <a:ext cx="2631908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British Capture Philadelphia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419600" cy="52684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Howe planned to take Philly B4 marching to Albany</a:t>
            </a:r>
          </a:p>
          <a:p>
            <a:pPr lvl="1"/>
            <a:r>
              <a:rPr lang="en-US" dirty="0" smtClean="0"/>
              <a:t>American Capital</a:t>
            </a:r>
          </a:p>
          <a:p>
            <a:r>
              <a:rPr lang="en-US" dirty="0" smtClean="0"/>
              <a:t>Sept. 1777- win 2 battles near capital</a:t>
            </a:r>
          </a:p>
          <a:p>
            <a:r>
              <a:rPr lang="en-US" dirty="0" smtClean="0"/>
              <a:t>Then takes Philadelphia</a:t>
            </a:r>
          </a:p>
          <a:p>
            <a:pPr lvl="1"/>
            <a:r>
              <a:rPr lang="en-US" dirty="0" smtClean="0"/>
              <a:t>Forcing Congress to flee</a:t>
            </a:r>
          </a:p>
          <a:p>
            <a:r>
              <a:rPr lang="en-US" dirty="0" smtClean="0"/>
              <a:t>Washington attacks the Brits @ nearby Germantown in response</a:t>
            </a:r>
          </a:p>
          <a:p>
            <a:pPr lvl="1"/>
            <a:r>
              <a:rPr lang="en-US" dirty="0" smtClean="0"/>
              <a:t>G-Dub is forced to withdraw but… </a:t>
            </a:r>
          </a:p>
          <a:p>
            <a:pPr lvl="2"/>
            <a:r>
              <a:rPr lang="en-US" dirty="0" smtClean="0"/>
              <a:t>delays Howe enough that he can’t meet up w/ Burgoyne and St. Leger @ Albany… yet!</a:t>
            </a:r>
          </a:p>
          <a:p>
            <a:pPr lvl="3"/>
            <a:r>
              <a:rPr lang="en-US" dirty="0" smtClean="0"/>
              <a:t>Decides to spend winter in Philly</a:t>
            </a:r>
            <a:endParaRPr lang="en-US" dirty="0"/>
          </a:p>
        </p:txBody>
      </p:sp>
      <p:pic>
        <p:nvPicPr>
          <p:cNvPr id="52225" name="Picture 1" descr="C:\Documents and Settings\kristopher.wazaney\Local Settings\Temporary Internet Files\Content.IE5\CKJQ1PUJ\MC900149338[1]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24399" y="1600200"/>
            <a:ext cx="2440299" cy="36576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6172200" y="2209800"/>
            <a:ext cx="2971800" cy="1981200"/>
          </a:xfrm>
          <a:prstGeom prst="cloudCallout">
            <a:avLst>
              <a:gd name="adj1" fmla="val 25529"/>
              <a:gd name="adj2" fmla="val 1295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5600" y="25146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Alright Philadelphia, we got ‘</a:t>
            </a:r>
            <a:r>
              <a:rPr lang="en-US" dirty="0" err="1" smtClean="0"/>
              <a:t>ya</a:t>
            </a:r>
            <a:r>
              <a:rPr lang="en-US" dirty="0" smtClean="0"/>
              <a:t> surrounded! Come out w/ your cheese steaks in the air!!!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Patriots Slow the British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86200" y="1447800"/>
            <a:ext cx="5257799" cy="5410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Problems delay Brit plans on Albany</a:t>
            </a:r>
          </a:p>
          <a:p>
            <a:pPr lvl="1"/>
            <a:r>
              <a:rPr lang="en-US" dirty="0" smtClean="0"/>
              <a:t>August 1777- St. Leger’s advance halted by Benedict Arnold</a:t>
            </a:r>
          </a:p>
          <a:p>
            <a:pPr lvl="2"/>
            <a:r>
              <a:rPr lang="en-US" dirty="0" smtClean="0"/>
              <a:t>Forced to retreat</a:t>
            </a:r>
          </a:p>
          <a:p>
            <a:pPr lvl="1"/>
            <a:r>
              <a:rPr lang="en-US" dirty="0" smtClean="0"/>
              <a:t>Gen. Burgoyne not doing well either</a:t>
            </a:r>
          </a:p>
          <a:p>
            <a:pPr lvl="2"/>
            <a:r>
              <a:rPr lang="en-US" dirty="0" smtClean="0"/>
              <a:t>July 1777- Burgoyne takes Fort Ticonderoga</a:t>
            </a:r>
          </a:p>
          <a:p>
            <a:pPr lvl="3"/>
            <a:r>
              <a:rPr lang="en-US" dirty="0" smtClean="0"/>
              <a:t>But…</a:t>
            </a:r>
          </a:p>
          <a:p>
            <a:pPr lvl="3"/>
            <a:r>
              <a:rPr lang="en-US" dirty="0" smtClean="0"/>
              <a:t>He’s a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fancy </a:t>
            </a:r>
            <a:r>
              <a:rPr lang="en-US" dirty="0" smtClean="0"/>
              <a:t>General</a:t>
            </a:r>
          </a:p>
          <a:p>
            <a:pPr lvl="4"/>
            <a:r>
              <a:rPr lang="en-US" dirty="0" smtClean="0"/>
              <a:t>Likes good food, and fine clothing</a:t>
            </a:r>
          </a:p>
          <a:p>
            <a:pPr lvl="4"/>
            <a:r>
              <a:rPr lang="en-US" dirty="0" smtClean="0"/>
              <a:t>Travels w/ 30 wagons of luxury goods</a:t>
            </a:r>
          </a:p>
          <a:p>
            <a:pPr lvl="3"/>
            <a:r>
              <a:rPr lang="en-US" dirty="0" smtClean="0"/>
              <a:t>Extra baggage </a:t>
            </a:r>
          </a:p>
          <a:p>
            <a:pPr lvl="3"/>
            <a:r>
              <a:rPr lang="en-US" dirty="0" smtClean="0"/>
              <a:t>+ Dense forests </a:t>
            </a:r>
          </a:p>
          <a:p>
            <a:pPr lvl="3"/>
            <a:r>
              <a:rPr lang="en-US" smtClean="0"/>
              <a:t>+ Patriots </a:t>
            </a:r>
            <a:r>
              <a:rPr lang="en-US" dirty="0" smtClean="0"/>
              <a:t>chopping down trees to block paths </a:t>
            </a:r>
          </a:p>
          <a:p>
            <a:pPr lvl="3"/>
            <a:r>
              <a:rPr lang="en-US" dirty="0" smtClean="0"/>
              <a:t>=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SLOW MOVEMENT</a:t>
            </a:r>
          </a:p>
          <a:p>
            <a:pPr lvl="2"/>
            <a:r>
              <a:rPr lang="en-US" dirty="0" smtClean="0"/>
              <a:t>In need of food and supplies he sends 800 men to take supplies from nearby Bennington, VT</a:t>
            </a:r>
          </a:p>
          <a:p>
            <a:pPr lvl="3"/>
            <a:r>
              <a:rPr lang="en-US" dirty="0" smtClean="0"/>
              <a:t>Brits bright red jackets make easy targets for Green Mountain Boys</a:t>
            </a:r>
          </a:p>
          <a:p>
            <a:pPr lvl="4"/>
            <a:r>
              <a:rPr lang="en-US" dirty="0" smtClean="0"/>
              <a:t>VT militia</a:t>
            </a:r>
          </a:p>
          <a:p>
            <a:pPr lvl="2"/>
            <a:r>
              <a:rPr lang="en-US" dirty="0" smtClean="0"/>
              <a:t>Having lost lg. part of army and now desperate for supplies</a:t>
            </a:r>
          </a:p>
          <a:p>
            <a:pPr lvl="2"/>
            <a:r>
              <a:rPr lang="en-US" dirty="0" smtClean="0"/>
              <a:t>Burgoyne retreats to town of Saratoga, NY in October</a:t>
            </a:r>
            <a:endParaRPr lang="en-US" dirty="0"/>
          </a:p>
        </p:txBody>
      </p:sp>
      <p:pic>
        <p:nvPicPr>
          <p:cNvPr id="51202" name="Picture 2" descr="http://upload.wikimedia.org/wikipedia/commons/thumb/0/0f/GreenMtBoys.jpg/280px-GreenMtBo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2667000" cy="2438400"/>
          </a:xfrm>
          <a:prstGeom prst="rect">
            <a:avLst/>
          </a:prstGeom>
          <a:noFill/>
        </p:spPr>
      </p:pic>
      <p:pic>
        <p:nvPicPr>
          <p:cNvPr id="51204" name="Picture 4" descr="http://images.virtualology.com/images/104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7057" y="3429000"/>
            <a:ext cx="2197817" cy="3244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4038600"/>
            <a:ext cx="25908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‘Green Mountain Boys’ </a:t>
            </a:r>
            <a:r>
              <a:rPr lang="en-US" dirty="0" smtClean="0"/>
              <a:t>flag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Saratoga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572000" cy="52684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@ Saratoga, Burgoyne expected Brit forces from West and South to join</a:t>
            </a:r>
          </a:p>
          <a:p>
            <a:pPr lvl="1"/>
            <a:r>
              <a:rPr lang="en-US" dirty="0" smtClean="0"/>
              <a:t>But…</a:t>
            </a:r>
          </a:p>
          <a:p>
            <a:pPr lvl="2"/>
            <a:r>
              <a:rPr lang="en-US" dirty="0" smtClean="0"/>
              <a:t>St. Leger was stopped @ Fort </a:t>
            </a:r>
            <a:r>
              <a:rPr lang="en-US" dirty="0" err="1" smtClean="0"/>
              <a:t>Stanwix</a:t>
            </a:r>
            <a:r>
              <a:rPr lang="en-US" dirty="0" smtClean="0"/>
              <a:t>, NY</a:t>
            </a:r>
          </a:p>
          <a:p>
            <a:pPr lvl="2"/>
            <a:r>
              <a:rPr lang="en-US" dirty="0" smtClean="0"/>
              <a:t>Howe still in Philly</a:t>
            </a:r>
          </a:p>
          <a:p>
            <a:pPr lvl="1"/>
            <a:r>
              <a:rPr lang="en-US" dirty="0" smtClean="0"/>
              <a:t>Plus…</a:t>
            </a:r>
          </a:p>
          <a:p>
            <a:pPr lvl="2"/>
            <a:r>
              <a:rPr lang="en-US" dirty="0" smtClean="0"/>
              <a:t>Patriot troops under Gen. Horatio Gates blocked Burgoyne’s path to south</a:t>
            </a:r>
          </a:p>
          <a:p>
            <a:pPr lvl="2"/>
            <a:r>
              <a:rPr lang="en-US" dirty="0" smtClean="0"/>
              <a:t>Burgoyne surrounded by army of Patriots 3x the size of his!!!</a:t>
            </a:r>
          </a:p>
          <a:p>
            <a:r>
              <a:rPr lang="en-US" dirty="0" smtClean="0"/>
              <a:t>17 October 1777- Butt </a:t>
            </a:r>
            <a:r>
              <a:rPr lang="en-US" dirty="0" err="1" smtClean="0"/>
              <a:t>Kickin</a:t>
            </a:r>
            <a:r>
              <a:rPr lang="en-US" dirty="0" smtClean="0"/>
              <a:t>’ Time!!!</a:t>
            </a:r>
          </a:p>
          <a:p>
            <a:pPr lvl="1"/>
            <a:r>
              <a:rPr lang="en-US" dirty="0" smtClean="0"/>
              <a:t>Burgoyne surrenders!</a:t>
            </a:r>
          </a:p>
          <a:p>
            <a:pPr lvl="2"/>
            <a:r>
              <a:rPr lang="en-US" dirty="0" smtClean="0"/>
              <a:t>5,700 Brits hand over weapons to Patriots</a:t>
            </a:r>
          </a:p>
          <a:p>
            <a:pPr lvl="2"/>
            <a:r>
              <a:rPr lang="en-US" dirty="0" smtClean="0"/>
              <a:t>While band plays “Yankee Doodle!”</a:t>
            </a:r>
          </a:p>
          <a:p>
            <a:r>
              <a:rPr lang="en-US" dirty="0" smtClean="0"/>
              <a:t>British plan to separate NE from rest of colonies fails</a:t>
            </a:r>
          </a:p>
          <a:p>
            <a:pPr lvl="1"/>
            <a:r>
              <a:rPr lang="en-US" dirty="0" smtClean="0"/>
              <a:t>Turning Point in the War!!!</a:t>
            </a:r>
          </a:p>
          <a:p>
            <a:r>
              <a:rPr lang="en-US" dirty="0" smtClean="0"/>
              <a:t>Soon after, General William Howe resigns as Commander of British Troops</a:t>
            </a:r>
          </a:p>
          <a:p>
            <a:pPr lvl="1"/>
            <a:r>
              <a:rPr lang="en-US" dirty="0" smtClean="0"/>
              <a:t>Replaced by General Henry Clinton</a:t>
            </a:r>
          </a:p>
          <a:p>
            <a:endParaRPr lang="en-US" dirty="0"/>
          </a:p>
        </p:txBody>
      </p:sp>
      <p:pic>
        <p:nvPicPr>
          <p:cNvPr id="49154" name="Picture 2" descr="http://www.worthingtongames.com/images/games/tpcomp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5534"/>
            <a:ext cx="3886200" cy="5071491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876800" y="2514600"/>
            <a:ext cx="2362200" cy="1524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 rot="437604">
            <a:off x="6197347" y="-126464"/>
            <a:ext cx="2593848" cy="2362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11) 3 prong failed… why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 rot="239455">
            <a:off x="4452871" y="4324337"/>
            <a:ext cx="2967337" cy="22316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12) Significant because…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09800"/>
            <a:ext cx="3806952" cy="4495800"/>
          </a:xfrm>
        </p:spPr>
        <p:txBody>
          <a:bodyPr/>
          <a:lstStyle/>
          <a:p>
            <a:r>
              <a:rPr lang="en-US" dirty="0" smtClean="0"/>
              <a:t>The Patriots now have swung the momentum of the war in their favor. What are several contributions that got them there?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86" y="2209800"/>
            <a:ext cx="4647262" cy="3081337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 rot="527145">
            <a:off x="5805121" y="213522"/>
            <a:ext cx="2967337" cy="22316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13) Exit Ticket!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00128"/>
      </p:ext>
    </p:extLst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American Revolution: 1776-1783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4-8 </a:t>
            </a:r>
            <a:r>
              <a:rPr lang="en-US" dirty="0" smtClean="0"/>
              <a:t>The Early Years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Opposing Sides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038599" y="1600200"/>
            <a:ext cx="5105401" cy="542083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After D of I, war for independence was unavoidable</a:t>
            </a:r>
          </a:p>
          <a:p>
            <a:r>
              <a:rPr lang="en-US" dirty="0" smtClean="0"/>
              <a:t>Both sides thought war would be short</a:t>
            </a:r>
          </a:p>
          <a:p>
            <a:pPr lvl="1"/>
            <a:r>
              <a:rPr lang="en-US" dirty="0" smtClean="0"/>
              <a:t>Brits thought would crush Patriots</a:t>
            </a:r>
          </a:p>
          <a:p>
            <a:pPr lvl="1"/>
            <a:r>
              <a:rPr lang="en-US" dirty="0" smtClean="0"/>
              <a:t>Patriots thought Brits would give up after few losses</a:t>
            </a:r>
          </a:p>
          <a:p>
            <a:r>
              <a:rPr lang="en-US" dirty="0" smtClean="0"/>
              <a:t>First glance…</a:t>
            </a:r>
          </a:p>
          <a:p>
            <a:pPr lvl="1"/>
            <a:r>
              <a:rPr lang="en-US" dirty="0" smtClean="0"/>
              <a:t>Brits overwhelming advantage</a:t>
            </a:r>
          </a:p>
          <a:p>
            <a:pPr lvl="2"/>
            <a:r>
              <a:rPr lang="en-US" dirty="0" smtClean="0"/>
              <a:t>Best navy in world</a:t>
            </a:r>
          </a:p>
          <a:p>
            <a:pPr lvl="2"/>
            <a:r>
              <a:rPr lang="en-US" dirty="0" smtClean="0"/>
              <a:t>Experienced, well-trained army</a:t>
            </a:r>
          </a:p>
          <a:p>
            <a:pPr lvl="2"/>
            <a:r>
              <a:rPr lang="en-US" dirty="0" smtClean="0"/>
              <a:t>Much larger population</a:t>
            </a:r>
          </a:p>
          <a:p>
            <a:pPr lvl="3"/>
            <a:r>
              <a:rPr lang="en-US" dirty="0" smtClean="0"/>
              <a:t>Brits: 8+ million</a:t>
            </a:r>
          </a:p>
          <a:p>
            <a:pPr lvl="3"/>
            <a:r>
              <a:rPr lang="en-US" dirty="0" smtClean="0"/>
              <a:t>Colonists: 2.5 million</a:t>
            </a:r>
          </a:p>
          <a:p>
            <a:pPr lvl="2"/>
            <a:r>
              <a:rPr lang="en-US" dirty="0" smtClean="0"/>
              <a:t>Wealth of a worldwide empire</a:t>
            </a:r>
          </a:p>
          <a:p>
            <a:pPr lvl="1"/>
            <a:r>
              <a:rPr lang="en-US" dirty="0" smtClean="0"/>
              <a:t>Patriot Disadvantages</a:t>
            </a:r>
          </a:p>
          <a:p>
            <a:pPr lvl="2"/>
            <a:r>
              <a:rPr lang="en-US" dirty="0" smtClean="0"/>
              <a:t>Lacked regular army</a:t>
            </a:r>
          </a:p>
          <a:p>
            <a:pPr lvl="2"/>
            <a:r>
              <a:rPr lang="en-US" dirty="0" smtClean="0"/>
              <a:t>Most militia (volunteers)</a:t>
            </a:r>
          </a:p>
          <a:p>
            <a:pPr lvl="2"/>
            <a:r>
              <a:rPr lang="en-US" dirty="0" smtClean="0"/>
              <a:t>No navy</a:t>
            </a:r>
          </a:p>
          <a:p>
            <a:pPr lvl="2"/>
            <a:r>
              <a:rPr lang="en-US" dirty="0" smtClean="0"/>
              <a:t>Lacked experience, guns, and ammo</a:t>
            </a:r>
          </a:p>
          <a:p>
            <a:pPr lvl="2"/>
            <a:r>
              <a:rPr lang="en-US" dirty="0" smtClean="0"/>
              <a:t>Not all colonists supported the cause</a:t>
            </a:r>
          </a:p>
          <a:p>
            <a:pPr lvl="3"/>
            <a:r>
              <a:rPr lang="en-US" dirty="0" smtClean="0"/>
              <a:t>Some were neutral</a:t>
            </a:r>
          </a:p>
          <a:p>
            <a:pPr lvl="3"/>
            <a:r>
              <a:rPr lang="en-US" dirty="0" smtClean="0"/>
              <a:t>Some were Loyalists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74" y="1828800"/>
            <a:ext cx="3871913" cy="3045497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 rot="21036501">
            <a:off x="784950" y="4299996"/>
            <a:ext cx="2593848" cy="2362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First thoughts of war were…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Loyalists (or “Tories”)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648200" cy="52684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Those who remained loyal to the crown</a:t>
            </a:r>
          </a:p>
          <a:p>
            <a:pPr lvl="1"/>
            <a:r>
              <a:rPr lang="en-US" dirty="0" smtClean="0"/>
              <a:t>As many as 20-33% of colonists</a:t>
            </a:r>
          </a:p>
          <a:p>
            <a:pPr lvl="1"/>
            <a:r>
              <a:rPr lang="en-US" dirty="0" smtClean="0"/>
              <a:t>Some changed sides during war (whoever was closest)</a:t>
            </a:r>
          </a:p>
          <a:p>
            <a:r>
              <a:rPr lang="en-US" dirty="0" smtClean="0"/>
              <a:t>Loyalist strength varied by region</a:t>
            </a:r>
          </a:p>
          <a:p>
            <a:pPr lvl="1"/>
            <a:r>
              <a:rPr lang="en-US" dirty="0" smtClean="0"/>
              <a:t>Strongest in the South</a:t>
            </a:r>
          </a:p>
          <a:p>
            <a:pPr lvl="1"/>
            <a:r>
              <a:rPr lang="en-US" dirty="0" smtClean="0"/>
              <a:t>Weakest in NE</a:t>
            </a:r>
          </a:p>
          <a:p>
            <a:r>
              <a:rPr lang="en-US" dirty="0" smtClean="0"/>
              <a:t>Why…</a:t>
            </a:r>
          </a:p>
          <a:p>
            <a:pPr lvl="1"/>
            <a:r>
              <a:rPr lang="en-US" dirty="0" smtClean="0"/>
              <a:t>Some remained members of Anglican Church (king is leader)</a:t>
            </a:r>
          </a:p>
          <a:p>
            <a:pPr lvl="1"/>
            <a:r>
              <a:rPr lang="en-US" dirty="0" smtClean="0"/>
              <a:t>Jobs depended on the crown</a:t>
            </a:r>
          </a:p>
          <a:p>
            <a:pPr lvl="1"/>
            <a:r>
              <a:rPr lang="en-US" dirty="0" smtClean="0"/>
              <a:t>Many feared the disorder</a:t>
            </a:r>
          </a:p>
          <a:p>
            <a:pPr lvl="2"/>
            <a:r>
              <a:rPr lang="en-US" dirty="0" smtClean="0"/>
              <a:t>Son vs. father, brother vs. brother, family vs. friends</a:t>
            </a:r>
          </a:p>
          <a:p>
            <a:pPr lvl="1"/>
            <a:r>
              <a:rPr lang="en-US" dirty="0" smtClean="0"/>
              <a:t>Thought problems w/ crown were trivial</a:t>
            </a:r>
          </a:p>
          <a:p>
            <a:pPr lvl="1"/>
            <a:r>
              <a:rPr lang="en-US" dirty="0" smtClean="0"/>
              <a:t>Others couldn’t understand what the problem was (communication?)</a:t>
            </a:r>
          </a:p>
          <a:p>
            <a:endParaRPr lang="en-US" dirty="0"/>
          </a:p>
        </p:txBody>
      </p:sp>
      <p:pic>
        <p:nvPicPr>
          <p:cNvPr id="62466" name="Picture 2" descr="http://upload.wikimedia.org/wikipedia/commons/thumb/b/b1/British_Loyalism.svg/250px-British_Loyalism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867" y="1828800"/>
            <a:ext cx="4030133" cy="4062374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366827">
            <a:off x="6456276" y="-249592"/>
            <a:ext cx="2593848" cy="2362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 Loyalists.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 in the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299099" cy="51160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blacks sided w/ loyalists too!</a:t>
            </a:r>
          </a:p>
          <a:p>
            <a:r>
              <a:rPr lang="en-US" dirty="0" smtClean="0"/>
              <a:t>At beginning Brits promised all enslaved Africans that fought for the crown would become free!</a:t>
            </a:r>
          </a:p>
          <a:p>
            <a:pPr lvl="1"/>
            <a:r>
              <a:rPr lang="en-US" dirty="0" smtClean="0"/>
              <a:t>Many answered the call</a:t>
            </a:r>
          </a:p>
          <a:p>
            <a:pPr lvl="1"/>
            <a:r>
              <a:rPr lang="en-US" dirty="0" smtClean="0"/>
              <a:t>In time some ended up freed in Canada</a:t>
            </a:r>
          </a:p>
          <a:p>
            <a:pPr lvl="1"/>
            <a:r>
              <a:rPr lang="en-US" dirty="0" smtClean="0"/>
              <a:t>Others freed and sent back to Africa </a:t>
            </a:r>
          </a:p>
          <a:p>
            <a:pPr lvl="2"/>
            <a:r>
              <a:rPr lang="en-US" dirty="0" smtClean="0"/>
              <a:t>Colony of Sierra Leone </a:t>
            </a:r>
          </a:p>
          <a:p>
            <a:pPr lvl="3"/>
            <a:r>
              <a:rPr lang="en-US" dirty="0" smtClean="0"/>
              <a:t>West coast of Africa</a:t>
            </a:r>
            <a:endParaRPr lang="en-US" dirty="0"/>
          </a:p>
        </p:txBody>
      </p:sp>
      <p:pic>
        <p:nvPicPr>
          <p:cNvPr id="61442" name="Picture 2" descr="http://images.fineartamerica.com/images-medium-large/the-black-loyalist-kurt-mil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4491043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Patriot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5029200" cy="52684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Possessed some advantages too!</a:t>
            </a:r>
          </a:p>
          <a:p>
            <a:pPr lvl="1"/>
            <a:r>
              <a:rPr lang="en-US" dirty="0" smtClean="0"/>
              <a:t>Fought on own ground</a:t>
            </a:r>
          </a:p>
          <a:p>
            <a:pPr lvl="1"/>
            <a:r>
              <a:rPr lang="en-US" dirty="0" smtClean="0"/>
              <a:t>Knew the terrain</a:t>
            </a:r>
          </a:p>
          <a:p>
            <a:pPr lvl="2"/>
            <a:r>
              <a:rPr lang="en-US" dirty="0" smtClean="0"/>
              <a:t>It was theirs!</a:t>
            </a:r>
          </a:p>
          <a:p>
            <a:pPr lvl="1"/>
            <a:r>
              <a:rPr lang="en-US" dirty="0" smtClean="0"/>
              <a:t>Great determination; personal stake in the result</a:t>
            </a:r>
          </a:p>
          <a:p>
            <a:pPr lvl="1"/>
            <a:r>
              <a:rPr lang="en-US" dirty="0" smtClean="0"/>
              <a:t>Greatest advantage was their leader…     G-Dub!</a:t>
            </a:r>
          </a:p>
          <a:p>
            <a:pPr lvl="2"/>
            <a:r>
              <a:rPr lang="en-US" dirty="0" smtClean="0"/>
              <a:t>Few could match his courage, honesty, and determination</a:t>
            </a:r>
          </a:p>
          <a:p>
            <a:r>
              <a:rPr lang="en-US" dirty="0" smtClean="0"/>
              <a:t>British disadvantages</a:t>
            </a:r>
          </a:p>
          <a:p>
            <a:pPr lvl="1"/>
            <a:r>
              <a:rPr lang="en-US" dirty="0" smtClean="0"/>
              <a:t>Brits mostly hired army, and mercenaries… </a:t>
            </a:r>
          </a:p>
          <a:p>
            <a:pPr lvl="2"/>
            <a:r>
              <a:rPr lang="en-US" dirty="0" smtClean="0"/>
              <a:t>Hessian Mercenaries </a:t>
            </a:r>
          </a:p>
          <a:p>
            <a:pPr lvl="3"/>
            <a:r>
              <a:rPr lang="en-US" dirty="0" smtClean="0"/>
              <a:t>German soldiers for hire</a:t>
            </a:r>
          </a:p>
          <a:p>
            <a:pPr lvl="1"/>
            <a:r>
              <a:rPr lang="en-US" dirty="0" smtClean="0"/>
              <a:t>They don’t really care about cause; just money</a:t>
            </a:r>
          </a:p>
          <a:p>
            <a:pPr lvl="1"/>
            <a:r>
              <a:rPr lang="en-US" dirty="0" smtClean="0"/>
              <a:t>Forced to fight in far away land</a:t>
            </a:r>
          </a:p>
          <a:p>
            <a:pPr lvl="1"/>
            <a:r>
              <a:rPr lang="en-US" dirty="0" smtClean="0"/>
              <a:t>Forced to ship soldiers and supplies 1,000’s of miles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0421" name="Picture 5" descr="C:\Documents and Settings\kristopher.wazaney\Local Settings\Temporary Internet Files\Content.IE5\ZIPTOZAY\MC900150053[1]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55978"/>
            <a:ext cx="3448302" cy="5012455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366827">
            <a:off x="6172200" y="228600"/>
            <a:ext cx="2593848" cy="2362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Patriot Advantages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21273055">
            <a:off x="5368788" y="4833193"/>
            <a:ext cx="2803979" cy="2362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) British Disadvantages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an Army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33800" y="1600200"/>
            <a:ext cx="5410200" cy="572563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These new Americans used liberty and freedom as basis of argument to throw off England</a:t>
            </a:r>
          </a:p>
          <a:p>
            <a:pPr lvl="1"/>
            <a:r>
              <a:rPr lang="en-US" dirty="0" smtClean="0"/>
              <a:t>Result…</a:t>
            </a:r>
          </a:p>
          <a:p>
            <a:pPr lvl="2"/>
            <a:r>
              <a:rPr lang="en-US" dirty="0" smtClean="0"/>
              <a:t>Unwilling to grant full power to Congress</a:t>
            </a:r>
          </a:p>
          <a:p>
            <a:pPr lvl="2"/>
            <a:r>
              <a:rPr lang="en-US" dirty="0" smtClean="0"/>
              <a:t>Makes it difficult to enlist soldiers and raise money for war effort</a:t>
            </a:r>
          </a:p>
          <a:p>
            <a:r>
              <a:rPr lang="en-US" dirty="0" smtClean="0"/>
              <a:t>Militia played important role but…</a:t>
            </a:r>
          </a:p>
          <a:p>
            <a:pPr lvl="1"/>
            <a:r>
              <a:rPr lang="en-US" dirty="0" smtClean="0"/>
              <a:t>Still huge need for well trained army who could fight anywhere</a:t>
            </a:r>
          </a:p>
          <a:p>
            <a:pPr lvl="1"/>
            <a:r>
              <a:rPr lang="en-US" dirty="0" smtClean="0"/>
              <a:t>States had to recruit</a:t>
            </a:r>
          </a:p>
          <a:p>
            <a:pPr lvl="1"/>
            <a:r>
              <a:rPr lang="en-US" dirty="0" smtClean="0"/>
              <a:t>At first…</a:t>
            </a:r>
          </a:p>
          <a:p>
            <a:pPr lvl="2"/>
            <a:r>
              <a:rPr lang="en-US" dirty="0" smtClean="0"/>
              <a:t>Soldiers signed 1-year contracts</a:t>
            </a:r>
          </a:p>
          <a:p>
            <a:pPr lvl="3"/>
            <a:r>
              <a:rPr lang="en-US" dirty="0" smtClean="0"/>
              <a:t>Washington appealed for longer terms</a:t>
            </a:r>
          </a:p>
          <a:p>
            <a:pPr lvl="2"/>
            <a:r>
              <a:rPr lang="en-US" dirty="0" smtClean="0"/>
              <a:t>Some did sign longer, but most signed 1-year contracts</a:t>
            </a:r>
          </a:p>
          <a:p>
            <a:pPr lvl="2"/>
            <a:r>
              <a:rPr lang="en-US" dirty="0" smtClean="0"/>
              <a:t>Why problem… constantly have to retrain</a:t>
            </a:r>
          </a:p>
          <a:p>
            <a:r>
              <a:rPr lang="en-US" dirty="0" smtClean="0"/>
              <a:t>Some women even fought</a:t>
            </a:r>
          </a:p>
          <a:p>
            <a:pPr lvl="1"/>
            <a:r>
              <a:rPr lang="en-US" dirty="0" smtClean="0"/>
              <a:t>Margaret Corbin of PA</a:t>
            </a:r>
          </a:p>
          <a:p>
            <a:pPr lvl="2"/>
            <a:r>
              <a:rPr lang="en-US" dirty="0" smtClean="0"/>
              <a:t>Went w/ husband when he signed up</a:t>
            </a:r>
          </a:p>
          <a:p>
            <a:pPr lvl="2"/>
            <a:r>
              <a:rPr lang="en-US" dirty="0" smtClean="0"/>
              <a:t>When he died, she took his place</a:t>
            </a:r>
          </a:p>
          <a:p>
            <a:r>
              <a:rPr lang="en-US" dirty="0" smtClean="0"/>
              <a:t>Mary Ludwig Hayes McCauley also went w/ husband</a:t>
            </a:r>
          </a:p>
          <a:p>
            <a:pPr lvl="1"/>
            <a:r>
              <a:rPr lang="en-US" dirty="0" smtClean="0"/>
              <a:t>Soldiers called her “Molly Pitcher” b/c  she would bring pitchers of water to the battle</a:t>
            </a:r>
          </a:p>
          <a:p>
            <a:r>
              <a:rPr lang="en-US" dirty="0" smtClean="0"/>
              <a:t>Deborah Sampson disguised herself as a man and enlisted </a:t>
            </a:r>
            <a:endParaRPr lang="en-US" dirty="0"/>
          </a:p>
        </p:txBody>
      </p:sp>
      <p:pic>
        <p:nvPicPr>
          <p:cNvPr id="59396" name="Picture 4" descr="http://upload.wikimedia.org/wikipedia/commons/4/40/MOLLY_PITCHER._(Ten_American_Girls_from_History_19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1752600"/>
            <a:ext cx="3505201" cy="4895849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0982970">
            <a:off x="-186385" y="1369983"/>
            <a:ext cx="2593848" cy="2362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Why was it so hard </a:t>
            </a:r>
            <a:r>
              <a:rPr lang="en-US" dirty="0"/>
              <a:t>f</a:t>
            </a:r>
            <a:r>
              <a:rPr lang="en-US" dirty="0" smtClean="0"/>
              <a:t>or G-Dub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in 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89566"/>
            <a:ext cx="4572000" cy="52684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early battles involved few troops</a:t>
            </a:r>
          </a:p>
          <a:p>
            <a:pPr lvl="1"/>
            <a:r>
              <a:rPr lang="en-US" dirty="0" smtClean="0"/>
              <a:t>Bunker Hill</a:t>
            </a:r>
          </a:p>
          <a:p>
            <a:pPr lvl="2"/>
            <a:r>
              <a:rPr lang="en-US" dirty="0" smtClean="0"/>
              <a:t>Brits- 2,200 men</a:t>
            </a:r>
          </a:p>
          <a:p>
            <a:pPr lvl="2"/>
            <a:r>
              <a:rPr lang="en-US" dirty="0" smtClean="0"/>
              <a:t>Patriots- 1,200 men</a:t>
            </a:r>
          </a:p>
          <a:p>
            <a:r>
              <a:rPr lang="en-US" dirty="0" smtClean="0"/>
              <a:t>Brits knew need more troops to win quickly</a:t>
            </a:r>
          </a:p>
          <a:p>
            <a:pPr lvl="1"/>
            <a:r>
              <a:rPr lang="en-US" dirty="0" smtClean="0"/>
              <a:t>During summer of 1776</a:t>
            </a:r>
          </a:p>
          <a:p>
            <a:pPr lvl="2"/>
            <a:r>
              <a:rPr lang="en-US" dirty="0" smtClean="0"/>
              <a:t>Brits sent 32,000 troops across to NY</a:t>
            </a:r>
          </a:p>
          <a:p>
            <a:r>
              <a:rPr lang="en-US" dirty="0" smtClean="0"/>
              <a:t>British commander General William Howe </a:t>
            </a:r>
          </a:p>
          <a:p>
            <a:pPr lvl="1"/>
            <a:r>
              <a:rPr lang="en-US" dirty="0" smtClean="0"/>
              <a:t>Hoped sheer size would scare Patriots enough to win</a:t>
            </a:r>
          </a:p>
          <a:p>
            <a:pPr lvl="1"/>
            <a:r>
              <a:rPr lang="en-US" dirty="0" smtClean="0"/>
              <a:t>Sadly mistaken</a:t>
            </a:r>
            <a:endParaRPr lang="en-US" dirty="0"/>
          </a:p>
        </p:txBody>
      </p:sp>
      <p:pic>
        <p:nvPicPr>
          <p:cNvPr id="58370" name="Picture 2" descr="http://images.virtualology.com/ac/3/i/ency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828800"/>
            <a:ext cx="3505200" cy="46803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Defeat on Long Island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146699" cy="51160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Although Washington and Patriots had fewer than 20,000 men </a:t>
            </a:r>
          </a:p>
          <a:p>
            <a:pPr lvl="1"/>
            <a:r>
              <a:rPr lang="en-US" dirty="0" smtClean="0"/>
              <a:t>Determined to fight</a:t>
            </a:r>
          </a:p>
          <a:p>
            <a:r>
              <a:rPr lang="en-US" dirty="0" smtClean="0"/>
              <a:t>Aug. 1776- Battle of Long Island</a:t>
            </a:r>
          </a:p>
          <a:p>
            <a:pPr lvl="1"/>
            <a:r>
              <a:rPr lang="en-US" dirty="0" smtClean="0"/>
              <a:t>Outnumbered and outmaneuvered Patriots suffer serious defeat</a:t>
            </a:r>
          </a:p>
          <a:p>
            <a:pPr lvl="1"/>
            <a:r>
              <a:rPr lang="en-US" dirty="0" smtClean="0"/>
              <a:t>Although Patriots brave…</a:t>
            </a:r>
          </a:p>
          <a:p>
            <a:pPr lvl="2"/>
            <a:r>
              <a:rPr lang="en-US" dirty="0" smtClean="0"/>
              <a:t>Very few supplies</a:t>
            </a:r>
          </a:p>
          <a:p>
            <a:pPr lvl="3"/>
            <a:r>
              <a:rPr lang="en-US" dirty="0" smtClean="0"/>
              <a:t>Many without socks, shoes, coats, and blankets</a:t>
            </a:r>
          </a:p>
          <a:p>
            <a:pPr lvl="2"/>
            <a:r>
              <a:rPr lang="en-US" dirty="0" smtClean="0"/>
              <a:t>Tough in NY autumn, worse in NY winter</a:t>
            </a:r>
          </a:p>
          <a:p>
            <a:r>
              <a:rPr lang="en-US" dirty="0" smtClean="0"/>
              <a:t>Nathan Hale- </a:t>
            </a:r>
          </a:p>
          <a:p>
            <a:pPr lvl="1"/>
            <a:r>
              <a:rPr lang="en-US" dirty="0" smtClean="0"/>
              <a:t>Becomes hero of Long Island</a:t>
            </a:r>
          </a:p>
          <a:p>
            <a:pPr lvl="1"/>
            <a:r>
              <a:rPr lang="en-US" dirty="0" smtClean="0"/>
              <a:t>Former-teacher from CT</a:t>
            </a:r>
          </a:p>
          <a:p>
            <a:pPr lvl="1"/>
            <a:r>
              <a:rPr lang="en-US" dirty="0" smtClean="0"/>
              <a:t>Volunteers to spy on Brits as Dutch schoolteacher</a:t>
            </a:r>
          </a:p>
          <a:p>
            <a:pPr lvl="2"/>
            <a:r>
              <a:rPr lang="en-US" dirty="0" smtClean="0"/>
              <a:t>Brits discover him; sentenced to death</a:t>
            </a:r>
          </a:p>
          <a:p>
            <a:pPr lvl="2"/>
            <a:r>
              <a:rPr lang="en-US" dirty="0" smtClean="0"/>
              <a:t>Last Words…</a:t>
            </a:r>
          </a:p>
          <a:p>
            <a:endParaRPr lang="en-US" dirty="0" smtClean="0"/>
          </a:p>
        </p:txBody>
      </p:sp>
      <p:pic>
        <p:nvPicPr>
          <p:cNvPr id="57346" name="Picture 2" descr="http://www.iancfriedman.com/wp-content/uploads/2010/09/Nathan-Hale-600-x-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0"/>
            <a:ext cx="4534214" cy="36576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228600" y="1752600"/>
            <a:ext cx="2895600" cy="1752600"/>
          </a:xfrm>
          <a:prstGeom prst="cloudCallout">
            <a:avLst>
              <a:gd name="adj1" fmla="val 31552"/>
              <a:gd name="adj2" fmla="val 9453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2057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“I regret that I have, but one life to lose for my country!!!”</a:t>
            </a:r>
            <a:endParaRPr lang="en-US" sz="2000" dirty="0"/>
          </a:p>
        </p:txBody>
      </p:sp>
      <p:sp>
        <p:nvSpPr>
          <p:cNvPr id="8" name="Explosion 1 7"/>
          <p:cNvSpPr/>
          <p:nvPr/>
        </p:nvSpPr>
        <p:spPr>
          <a:xfrm rot="366827">
            <a:off x="6934180" y="142386"/>
            <a:ext cx="2593848" cy="2362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) Nathan Hale’s quote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  <p:bldP spid="7" grpId="0" build="allAtOnce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591</TotalTime>
  <Words>1424</Words>
  <Application>Microsoft Office PowerPoint</Application>
  <PresentationFormat>On-screen Show (4:3)</PresentationFormat>
  <Paragraphs>218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Wingdings</vt:lpstr>
      <vt:lpstr>Wingdings 2</vt:lpstr>
      <vt:lpstr>Median</vt:lpstr>
      <vt:lpstr>Warm Up- Spiral Review</vt:lpstr>
      <vt:lpstr>The American Revolution: 1776-1783</vt:lpstr>
      <vt:lpstr>The Opposing Sides</vt:lpstr>
      <vt:lpstr>The Loyalists (or “Tories”)</vt:lpstr>
      <vt:lpstr>African Americans in the War</vt:lpstr>
      <vt:lpstr>Patriot Advantages</vt:lpstr>
      <vt:lpstr>Raising an Army</vt:lpstr>
      <vt:lpstr>Fighting in New York</vt:lpstr>
      <vt:lpstr>Defeat on Long Island</vt:lpstr>
      <vt:lpstr>A Low Point</vt:lpstr>
      <vt:lpstr>African Americans Join the Fight</vt:lpstr>
      <vt:lpstr>American Victories in New Jersey</vt:lpstr>
      <vt:lpstr>A British Plan for Victory</vt:lpstr>
      <vt:lpstr>The British Capture Philadelphia</vt:lpstr>
      <vt:lpstr>Patriots Slow the British</vt:lpstr>
      <vt:lpstr>The Battle of Saratoga</vt:lpstr>
      <vt:lpstr>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Revolution: 1776-1783</dc:title>
  <dc:creator>kristopher.wazaney</dc:creator>
  <cp:lastModifiedBy>Wazaney, Kristopher J.</cp:lastModifiedBy>
  <cp:revision>56</cp:revision>
  <dcterms:created xsi:type="dcterms:W3CDTF">2012-11-13T15:48:39Z</dcterms:created>
  <dcterms:modified xsi:type="dcterms:W3CDTF">2015-10-27T20:17:04Z</dcterms:modified>
</cp:coreProperties>
</file>