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6" r:id="rId2"/>
    <p:sldId id="256" r:id="rId3"/>
    <p:sldId id="261" r:id="rId4"/>
    <p:sldId id="257" r:id="rId5"/>
    <p:sldId id="258" r:id="rId6"/>
    <p:sldId id="259" r:id="rId7"/>
    <p:sldId id="260" r:id="rId8"/>
    <p:sldId id="264" r:id="rId9"/>
    <p:sldId id="263" r:id="rId10"/>
    <p:sldId id="265" r:id="rId11"/>
    <p:sldId id="267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D0C88-8DC1-4B57-B0D4-630A234BD445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4E63F-F5E0-4B65-A105-B90ACDC7D0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51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BA5B8-5220-4BFD-97A2-28068E980A0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8CA30-30F1-43EF-96C6-0B5878632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04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8CA30-30F1-43EF-96C6-0B58786324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57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Duck Tales Inflation (3:19)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8CA30-30F1-43EF-96C6-0B58786324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15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8CA30-30F1-43EF-96C6-0B58786324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92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8CA30-30F1-43EF-96C6-0B58786324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76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America: The Story</a:t>
            </a:r>
            <a:r>
              <a:rPr lang="en-US" baseline="0" dirty="0" smtClean="0"/>
              <a:t> of Us clip (5:17)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8CA30-30F1-43EF-96C6-0B58786324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79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Liberty’s Kids </a:t>
            </a:r>
            <a:r>
              <a:rPr lang="en-US" smtClean="0"/>
              <a:t>Lafayette Arrives (10:51)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8CA30-30F1-43EF-96C6-0B58786324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68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8CA30-30F1-43EF-96C6-0B58786324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81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8CA30-30F1-43EF-96C6-0B58786324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97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8CA30-30F1-43EF-96C6-0B58786324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83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BC8C3A5-2C98-4C1A-90DC-BC9F34F3B4C7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E77E79-34FA-4F9A-9C07-F31F8238D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  <p:sndAc>
      <p:stSnd>
        <p:snd r:embed="rId1" name="bomb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C3A5-2C98-4C1A-90DC-BC9F34F3B4C7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7E79-34FA-4F9A-9C07-F31F8238D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bomb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BC8C3A5-2C98-4C1A-90DC-BC9F34F3B4C7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EE77E79-34FA-4F9A-9C07-F31F8238D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  <p:sndAc>
      <p:stSnd>
        <p:snd r:embed="rId1" name="bomb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C3A5-2C98-4C1A-90DC-BC9F34F3B4C7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E77E79-34FA-4F9A-9C07-F31F8238DD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newsflash/>
    <p:sndAc>
      <p:stSnd>
        <p:snd r:embed="rId1" name="bomb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C3A5-2C98-4C1A-90DC-BC9F34F3B4C7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EE77E79-34FA-4F9A-9C07-F31F8238DD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  <p:sndAc>
      <p:stSnd>
        <p:snd r:embed="rId1" name="bomb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BC8C3A5-2C98-4C1A-90DC-BC9F34F3B4C7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EE77E79-34FA-4F9A-9C07-F31F8238DD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bomb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BC8C3A5-2C98-4C1A-90DC-BC9F34F3B4C7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EE77E79-34FA-4F9A-9C07-F31F8238DD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newsflash/>
    <p:sndAc>
      <p:stSnd>
        <p:snd r:embed="rId1" name="bomb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C3A5-2C98-4C1A-90DC-BC9F34F3B4C7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E77E79-34FA-4F9A-9C07-F31F8238D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bomb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C3A5-2C98-4C1A-90DC-BC9F34F3B4C7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E77E79-34FA-4F9A-9C07-F31F8238D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bomb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C3A5-2C98-4C1A-90DC-BC9F34F3B4C7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E77E79-34FA-4F9A-9C07-F31F8238DD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newsflash/>
    <p:sndAc>
      <p:stSnd>
        <p:snd r:embed="rId1" name="bomb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BC8C3A5-2C98-4C1A-90DC-BC9F34F3B4C7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EE77E79-34FA-4F9A-9C07-F31F8238DD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  <p:sndAc>
      <p:stSnd>
        <p:snd r:embed="rId1" name="bomb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C8C3A5-2C98-4C1A-90DC-BC9F34F3B4C7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E77E79-34FA-4F9A-9C07-F31F8238D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  <p:sndAc>
      <p:stSnd>
        <p:snd r:embed="rId13" name="bomb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wmf"/><Relationship Id="rId4" Type="http://schemas.openxmlformats.org/officeDocument/2006/relationships/hyperlink" Target="http://www.youtube.com/watch?v=R_Jni0BBhp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hyperlink" Target="https://www.youtube.com/watch?v=3iu_-0DjIJ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hyperlink" Target="http://www.youtube.com/watch?v=NCFnDuouqxM&amp;feature=relmf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Up- Spiral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was the turning point of the war?</a:t>
            </a:r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 rot="748882">
            <a:off x="5360313" y="4586026"/>
            <a:ext cx="3200400" cy="2286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1) Warm up!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482420"/>
      </p:ext>
    </p:extLst>
  </p:cSld>
  <p:clrMapOvr>
    <a:masterClrMapping/>
  </p:clrMapOvr>
  <p:transition spd="slow">
    <p:newsflash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Hopes for Equality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4901" y="1589566"/>
            <a:ext cx="3886200" cy="526843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Ideals of freedom, also inspires some to question ideas of slavery</a:t>
            </a:r>
          </a:p>
          <a:p>
            <a:r>
              <a:rPr lang="en-US" dirty="0" smtClean="0"/>
              <a:t>Early as 1765- </a:t>
            </a:r>
          </a:p>
          <a:p>
            <a:pPr lvl="1"/>
            <a:r>
              <a:rPr lang="en-US" dirty="0" smtClean="0"/>
              <a:t>Groups voted in North to condemn slavery</a:t>
            </a:r>
          </a:p>
          <a:p>
            <a:r>
              <a:rPr lang="en-US" dirty="0" smtClean="0"/>
              <a:t>1778-</a:t>
            </a:r>
          </a:p>
          <a:p>
            <a:pPr lvl="1"/>
            <a:r>
              <a:rPr lang="en-US" dirty="0" smtClean="0"/>
              <a:t>Governor of NJ frees all slaves within state</a:t>
            </a:r>
          </a:p>
          <a:p>
            <a:r>
              <a:rPr lang="en-US" dirty="0" smtClean="0"/>
              <a:t>From beginning of war, African Americans fought for cause</a:t>
            </a:r>
          </a:p>
          <a:p>
            <a:pPr lvl="1"/>
            <a:r>
              <a:rPr lang="en-US" dirty="0" smtClean="0"/>
              <a:t>VT, NY, NJ, NH, Mass, PA all abolished slavery B4 or during the war</a:t>
            </a:r>
          </a:p>
          <a:p>
            <a:pPr lvl="1"/>
            <a:r>
              <a:rPr lang="en-US" dirty="0" smtClean="0"/>
              <a:t>Issue remain unresolved for another 100 years!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http://www.eeoguidance.com/eeoguidance/images/EEOGUIDANCE.pin.singl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600200"/>
            <a:ext cx="4419600" cy="464819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" y="1752600"/>
            <a:ext cx="4495800" cy="434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3000" y="0"/>
            <a:ext cx="3230043" cy="861774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0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?</a:t>
            </a:r>
          </a:p>
          <a:p>
            <a:pPr algn="ctr"/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  <p:sndAc>
      <p:stSnd>
        <p:snd r:embed="rId3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animBg="1"/>
      <p:bldP spid="6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51868"/>
            <a:ext cx="3730752" cy="4495800"/>
          </a:xfrm>
        </p:spPr>
        <p:txBody>
          <a:bodyPr/>
          <a:lstStyle/>
          <a:p>
            <a:r>
              <a:rPr lang="en-US" dirty="0" smtClean="0"/>
              <a:t>What helped to boost troop moral at Valley Forge?</a:t>
            </a:r>
          </a:p>
          <a:p>
            <a:r>
              <a:rPr lang="en-US" dirty="0" smtClean="0"/>
              <a:t>Who helped to train the Continental Army?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1752600"/>
            <a:ext cx="3109913" cy="4393369"/>
          </a:xfrm>
          <a:prstGeom prst="rect">
            <a:avLst/>
          </a:prstGeom>
        </p:spPr>
      </p:pic>
      <p:sp>
        <p:nvSpPr>
          <p:cNvPr id="6" name="Explosion 1 5"/>
          <p:cNvSpPr/>
          <p:nvPr/>
        </p:nvSpPr>
        <p:spPr>
          <a:xfrm rot="534509">
            <a:off x="5782027" y="-175495"/>
            <a:ext cx="3200400" cy="2286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10) Exit Ticket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826173"/>
      </p:ext>
    </p:extLst>
  </p:cSld>
  <p:clrMapOvr>
    <a:masterClrMapping/>
  </p:clrMapOvr>
  <p:transition spd="slow">
    <p:newsflash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American Revolution: 1776-1783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4-9 </a:t>
            </a:r>
            <a:r>
              <a:rPr lang="en-US" dirty="0" smtClean="0"/>
              <a:t>The War Continues</a:t>
            </a:r>
            <a:endParaRPr lang="en-US" dirty="0"/>
          </a:p>
        </p:txBody>
      </p:sp>
    </p:spTree>
  </p:cSld>
  <p:clrMapOvr>
    <a:masterClrMapping/>
  </p:clrMapOvr>
  <p:transition spd="slow">
    <p:newsflash/>
    <p:sndAc>
      <p:stSnd>
        <p:snd r:embed="rId3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Problems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038600" y="1524000"/>
            <a:ext cx="5105400" cy="564943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Getting money to finance the war was a major problem</a:t>
            </a:r>
          </a:p>
          <a:p>
            <a:pPr lvl="1"/>
            <a:r>
              <a:rPr lang="en-US" dirty="0" smtClean="0"/>
              <a:t>Congress no power to raise funds through taxes</a:t>
            </a:r>
          </a:p>
          <a:p>
            <a:pPr lvl="1"/>
            <a:r>
              <a:rPr lang="en-US" dirty="0" smtClean="0"/>
              <a:t>Received money from states</a:t>
            </a:r>
          </a:p>
          <a:p>
            <a:pPr lvl="2"/>
            <a:r>
              <a:rPr lang="en-US" dirty="0" smtClean="0"/>
              <a:t>But… </a:t>
            </a:r>
          </a:p>
          <a:p>
            <a:pPr lvl="3"/>
            <a:r>
              <a:rPr lang="en-US" dirty="0" smtClean="0"/>
              <a:t>Much more needed!</a:t>
            </a:r>
          </a:p>
          <a:p>
            <a:r>
              <a:rPr lang="en-US" dirty="0" smtClean="0"/>
              <a:t>Congress begins to print hundreds of millions in paper money 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But… </a:t>
            </a:r>
          </a:p>
          <a:p>
            <a:pPr lvl="2"/>
            <a:r>
              <a:rPr lang="en-US" dirty="0" smtClean="0"/>
              <a:t>Paper money only worth the gold it represents</a:t>
            </a:r>
          </a:p>
          <a:p>
            <a:pPr lvl="2"/>
            <a:r>
              <a:rPr lang="en-US" dirty="0" smtClean="0"/>
              <a:t>More they print, the less they are worth</a:t>
            </a:r>
          </a:p>
          <a:p>
            <a:pPr lvl="3"/>
            <a:r>
              <a:rPr lang="en-US" dirty="0" smtClean="0"/>
              <a:t>Like writing a bad check, have to have the money in the bank to cover it</a:t>
            </a:r>
          </a:p>
          <a:p>
            <a:pPr lvl="1"/>
            <a:r>
              <a:rPr lang="en-US" dirty="0" smtClean="0"/>
              <a:t>Leads to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inflation</a:t>
            </a:r>
          </a:p>
          <a:p>
            <a:pPr lvl="2"/>
            <a:r>
              <a:rPr lang="en-US" dirty="0" smtClean="0"/>
              <a:t>Means took more and more money to buy the same amount of goods</a:t>
            </a:r>
          </a:p>
          <a:p>
            <a:r>
              <a:rPr lang="en-US" dirty="0" smtClean="0"/>
              <a:t>Eventually stop b/c no one would use it</a:t>
            </a:r>
          </a:p>
          <a:p>
            <a:pPr lvl="1"/>
            <a:r>
              <a:rPr lang="en-US" dirty="0" smtClean="0"/>
              <a:t>But…</a:t>
            </a:r>
          </a:p>
          <a:p>
            <a:pPr lvl="2"/>
            <a:r>
              <a:rPr lang="en-US" dirty="0" smtClean="0"/>
              <a:t>Had no other way to pay for the war</a:t>
            </a:r>
          </a:p>
          <a:p>
            <a:endParaRPr lang="en-US" dirty="0"/>
          </a:p>
        </p:txBody>
      </p:sp>
      <p:pic>
        <p:nvPicPr>
          <p:cNvPr id="6146" name="Picture 2" descr="C:\Documents and Settings\kristopher.wazaney\Local Settings\Temporary Internet Files\Content.IE5\WIWSB8TZ\MC900139599[1].wmf">
            <a:hlinkClick r:id="rId4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828800"/>
            <a:ext cx="3141269" cy="4198598"/>
          </a:xfrm>
          <a:prstGeom prst="rect">
            <a:avLst/>
          </a:prstGeom>
          <a:noFill/>
        </p:spPr>
      </p:pic>
      <p:sp>
        <p:nvSpPr>
          <p:cNvPr id="3" name="Explosion 1 2"/>
          <p:cNvSpPr/>
          <p:nvPr/>
        </p:nvSpPr>
        <p:spPr>
          <a:xfrm rot="21112585">
            <a:off x="831259" y="938554"/>
            <a:ext cx="3200400" cy="2286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2) Visual Vocab: Inflation</a:t>
            </a:r>
            <a:endParaRPr lang="en-US" dirty="0"/>
          </a:p>
        </p:txBody>
      </p:sp>
    </p:spTree>
  </p:cSld>
  <p:clrMapOvr>
    <a:masterClrMapping/>
  </p:clrMapOvr>
  <p:transition spd="slow">
    <p:newsflash/>
    <p:sndAc>
      <p:stSnd>
        <p:snd r:embed="rId3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Gaining Support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589566"/>
            <a:ext cx="4191000" cy="526843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Victory @ Saratoga boosts American spirits an morale</a:t>
            </a:r>
          </a:p>
          <a:p>
            <a:r>
              <a:rPr lang="en-US" dirty="0" smtClean="0"/>
              <a:t>Other nations now aware that Americans may actually win</a:t>
            </a:r>
          </a:p>
          <a:p>
            <a:pPr lvl="1"/>
            <a:r>
              <a:rPr lang="en-US" dirty="0" smtClean="0"/>
              <a:t>Now time to seek support from British rivals</a:t>
            </a:r>
          </a:p>
          <a:p>
            <a:pPr lvl="1"/>
            <a:r>
              <a:rPr lang="en-US" dirty="0" smtClean="0"/>
              <a:t>Ben Franklin had been in Paris for a year now trying to enlist French aid</a:t>
            </a:r>
          </a:p>
          <a:p>
            <a:pPr lvl="2"/>
            <a:r>
              <a:rPr lang="en-US" dirty="0" smtClean="0"/>
              <a:t>His charms gets money from French (secretly) but not an alliance, yet</a:t>
            </a:r>
            <a:endParaRPr lang="en-US" dirty="0"/>
          </a:p>
        </p:txBody>
      </p:sp>
      <p:pic>
        <p:nvPicPr>
          <p:cNvPr id="9218" name="Picture 2" descr="http://www.playbill.com/images/photo/b/e/benfranklin2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1600200"/>
            <a:ext cx="2514600" cy="3583305"/>
          </a:xfrm>
          <a:prstGeom prst="rect">
            <a:avLst/>
          </a:prstGeom>
          <a:noFill/>
        </p:spPr>
      </p:pic>
      <p:pic>
        <p:nvPicPr>
          <p:cNvPr id="1026" name="Picture 2" descr="C:\Documents and Settings\kristopher.wazaney\Local Settings\Temporary Internet Files\Content.IE5\GNCAS5VR\MC900018789[1].wm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4648200"/>
            <a:ext cx="3048000" cy="2055136"/>
          </a:xfrm>
          <a:prstGeom prst="rect">
            <a:avLst/>
          </a:prstGeom>
          <a:noFill/>
        </p:spPr>
      </p:pic>
      <p:sp>
        <p:nvSpPr>
          <p:cNvPr id="6" name="Explosion 1 5"/>
          <p:cNvSpPr/>
          <p:nvPr/>
        </p:nvSpPr>
        <p:spPr>
          <a:xfrm rot="486532">
            <a:off x="6088825" y="214288"/>
            <a:ext cx="3200400" cy="2286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3) Term for this…</a:t>
            </a:r>
            <a:endParaRPr lang="en-US" dirty="0"/>
          </a:p>
        </p:txBody>
      </p:sp>
    </p:spTree>
  </p:cSld>
  <p:clrMapOvr>
    <a:masterClrMapping/>
  </p:clrMapOvr>
  <p:transition spd="slow">
    <p:newsflash/>
    <p:sndAc>
      <p:stSnd>
        <p:snd r:embed="rId3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Gaining Allies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0" y="2438400"/>
            <a:ext cx="41148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News of the win in Saratoga causes shift in French policy</a:t>
            </a:r>
          </a:p>
          <a:p>
            <a:pPr lvl="1"/>
            <a:r>
              <a:rPr lang="en-US" dirty="0" smtClean="0"/>
              <a:t>w/ understanding that Americans can actually win…</a:t>
            </a:r>
          </a:p>
          <a:p>
            <a:pPr lvl="2"/>
            <a:r>
              <a:rPr lang="en-US" dirty="0" smtClean="0"/>
              <a:t>France openly supports Americans</a:t>
            </a:r>
          </a:p>
          <a:p>
            <a:r>
              <a:rPr lang="en-US" dirty="0" smtClean="0"/>
              <a:t>February 1778-</a:t>
            </a:r>
          </a:p>
          <a:p>
            <a:pPr lvl="1"/>
            <a:r>
              <a:rPr lang="en-US" dirty="0" smtClean="0"/>
              <a:t>2 sides work out a trade agreement and alliance</a:t>
            </a:r>
          </a:p>
          <a:p>
            <a:pPr lvl="2"/>
            <a:r>
              <a:rPr lang="en-US" dirty="0" smtClean="0"/>
              <a:t>France declares war on Britain</a:t>
            </a:r>
          </a:p>
          <a:p>
            <a:pPr lvl="2"/>
            <a:r>
              <a:rPr lang="en-US" dirty="0" smtClean="0"/>
              <a:t>Send money, supplies, equipment, and troops!!!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24400" y="2438400"/>
            <a:ext cx="4114800" cy="4419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Spain wants in too, mostly b/c they hate Brits!</a:t>
            </a:r>
          </a:p>
          <a:p>
            <a:r>
              <a:rPr lang="en-US" dirty="0" smtClean="0"/>
              <a:t>Spain declares war in 1779</a:t>
            </a:r>
          </a:p>
          <a:p>
            <a:r>
              <a:rPr lang="en-US" dirty="0" smtClean="0"/>
              <a:t>Spanish governor of Louisiana raises army </a:t>
            </a:r>
            <a:endParaRPr lang="en-US" dirty="0"/>
          </a:p>
          <a:p>
            <a:pPr lvl="1"/>
            <a:r>
              <a:rPr lang="en-US" dirty="0" smtClean="0"/>
              <a:t>Forces Brits out of Baton Rouge</a:t>
            </a:r>
          </a:p>
          <a:p>
            <a:pPr lvl="1"/>
            <a:r>
              <a:rPr lang="en-US" dirty="0" smtClean="0"/>
              <a:t>1780- On to Fort Mobile (later Alabama)</a:t>
            </a:r>
          </a:p>
          <a:p>
            <a:pPr lvl="1"/>
            <a:r>
              <a:rPr lang="en-US" dirty="0" smtClean="0"/>
              <a:t>1781- On to Pensacola, FL</a:t>
            </a:r>
          </a:p>
          <a:p>
            <a:pPr lvl="1"/>
            <a:r>
              <a:rPr lang="en-US" dirty="0" smtClean="0"/>
              <a:t>These attacks divert Brits from other areas of need</a:t>
            </a:r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France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Spain</a:t>
            </a:r>
            <a:endParaRPr lang="en-US" dirty="0"/>
          </a:p>
        </p:txBody>
      </p:sp>
      <p:sp>
        <p:nvSpPr>
          <p:cNvPr id="9" name="Explosion 1 8"/>
          <p:cNvSpPr/>
          <p:nvPr/>
        </p:nvSpPr>
        <p:spPr>
          <a:xfrm rot="21112585">
            <a:off x="4616720" y="-107973"/>
            <a:ext cx="3200400" cy="2286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4) Why do the French join?</a:t>
            </a:r>
            <a:endParaRPr lang="en-US" dirty="0"/>
          </a:p>
        </p:txBody>
      </p:sp>
    </p:spTree>
  </p:cSld>
  <p:clrMapOvr>
    <a:masterClrMapping/>
  </p:clrMapOvr>
  <p:transition spd="slow">
    <p:newsflash/>
    <p:sndAc>
      <p:stSnd>
        <p:snd r:embed="rId3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uiExpand="1" build="p"/>
      <p:bldP spid="8" grpId="0" build="p"/>
      <p:bldP spid="5" grpId="0" build="allAtOnce" animBg="1"/>
      <p:bldP spid="7" grpId="0" build="allAtOnce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Winter At Valley Forge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038600" y="1524000"/>
            <a:ext cx="5105400" cy="549703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Word of the French alliance won’t hit US until spring of 1778</a:t>
            </a:r>
          </a:p>
          <a:p>
            <a:r>
              <a:rPr lang="en-US" dirty="0" smtClean="0"/>
              <a:t>Howe spends winter of ‘77 in Philly</a:t>
            </a:r>
          </a:p>
          <a:p>
            <a:r>
              <a:rPr lang="en-US" dirty="0" smtClean="0"/>
              <a:t>G-Dub &amp; Patriots set up 20 miles west at Valley Forge</a:t>
            </a:r>
          </a:p>
          <a:p>
            <a:pPr lvl="1"/>
            <a:r>
              <a:rPr lang="en-US" dirty="0" smtClean="0"/>
              <a:t>Endured winter of unbelievable suffering</a:t>
            </a:r>
          </a:p>
          <a:p>
            <a:pPr lvl="2"/>
            <a:r>
              <a:rPr lang="en-US" dirty="0" smtClean="0"/>
              <a:t>Lacking decent food</a:t>
            </a:r>
          </a:p>
          <a:p>
            <a:pPr lvl="2"/>
            <a:r>
              <a:rPr lang="en-US" dirty="0" smtClean="0"/>
              <a:t>Missing blankets, shoes, and shirts</a:t>
            </a:r>
          </a:p>
          <a:p>
            <a:pPr lvl="2"/>
            <a:r>
              <a:rPr lang="en-US" dirty="0" smtClean="0"/>
              <a:t>Lack of shelter</a:t>
            </a:r>
          </a:p>
          <a:p>
            <a:pPr lvl="1"/>
            <a:r>
              <a:rPr lang="en-US" dirty="0" smtClean="0"/>
              <a:t>Washington’s greatest challenge</a:t>
            </a:r>
          </a:p>
          <a:p>
            <a:pPr lvl="2"/>
            <a:r>
              <a:rPr lang="en-US" dirty="0" smtClean="0"/>
              <a:t>Keeping army united and alive!</a:t>
            </a:r>
          </a:p>
          <a:p>
            <a:pPr lvl="3"/>
            <a:r>
              <a:rPr lang="en-US" dirty="0" smtClean="0"/>
              <a:t>Many men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deserted</a:t>
            </a:r>
            <a:r>
              <a:rPr lang="en-US" dirty="0" smtClean="0"/>
              <a:t>, or left w/o permission</a:t>
            </a:r>
          </a:p>
          <a:p>
            <a:pPr lvl="3"/>
            <a:r>
              <a:rPr lang="en-US" dirty="0" smtClean="0"/>
              <a:t>Officers resigned</a:t>
            </a:r>
          </a:p>
          <a:p>
            <a:pPr lvl="3"/>
            <a:r>
              <a:rPr lang="en-US" dirty="0" smtClean="0"/>
              <a:t>The army was falling apart</a:t>
            </a:r>
          </a:p>
          <a:p>
            <a:pPr lvl="1"/>
            <a:r>
              <a:rPr lang="en-US" dirty="0" smtClean="0"/>
              <a:t>Somehow survived</a:t>
            </a:r>
          </a:p>
          <a:p>
            <a:pPr lvl="2"/>
            <a:r>
              <a:rPr lang="en-US" dirty="0" smtClean="0"/>
              <a:t>Built huts, gathered food from community, volunteers (including Martha Washington) sewed clothes</a:t>
            </a:r>
          </a:p>
          <a:p>
            <a:r>
              <a:rPr lang="en-US" dirty="0" smtClean="0"/>
              <a:t>April 1778- word hits US of France’s alliance</a:t>
            </a:r>
          </a:p>
          <a:p>
            <a:pPr lvl="1"/>
            <a:r>
              <a:rPr lang="en-US" dirty="0" smtClean="0"/>
              <a:t>Spirits skyrocket!</a:t>
            </a:r>
          </a:p>
        </p:txBody>
      </p:sp>
      <p:pic>
        <p:nvPicPr>
          <p:cNvPr id="8194" name="Picture 2" descr="http://www.sonofthesouth.net/revolutionary-war/battles/george-washington-valley-forg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524000"/>
            <a:ext cx="3351508" cy="2825781"/>
          </a:xfrm>
          <a:prstGeom prst="rect">
            <a:avLst/>
          </a:prstGeom>
          <a:noFill/>
        </p:spPr>
      </p:pic>
      <p:pic>
        <p:nvPicPr>
          <p:cNvPr id="1026" name="Picture 2" descr="https://encrypted-tbn2.gstatic.com/images?q=tbn:ANd9GcSNV7qLr8Z2B6EPL1CKYH0u5qSvlDL06uiw53sH7oJ678G2_SU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63517"/>
            <a:ext cx="3351507" cy="231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xplosion 1 5"/>
          <p:cNvSpPr/>
          <p:nvPr/>
        </p:nvSpPr>
        <p:spPr>
          <a:xfrm rot="21112585">
            <a:off x="5997108" y="-419101"/>
            <a:ext cx="3200400" cy="2286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6) Conditions?</a:t>
            </a:r>
            <a:endParaRPr lang="en-US" dirty="0"/>
          </a:p>
        </p:txBody>
      </p:sp>
      <p:sp>
        <p:nvSpPr>
          <p:cNvPr id="7" name="Explosion 1 6"/>
          <p:cNvSpPr/>
          <p:nvPr/>
        </p:nvSpPr>
        <p:spPr>
          <a:xfrm rot="399740">
            <a:off x="1787694" y="3646680"/>
            <a:ext cx="3200400" cy="2286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5) Deserted</a:t>
            </a:r>
            <a:endParaRPr lang="en-US" dirty="0"/>
          </a:p>
        </p:txBody>
      </p:sp>
    </p:spTree>
  </p:cSld>
  <p:clrMapOvr>
    <a:masterClrMapping/>
  </p:clrMapOvr>
  <p:transition spd="slow">
    <p:newsflash/>
    <p:sndAc>
      <p:stSnd>
        <p:snd r:embed="rId3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From Overseas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4724400" cy="549703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Among the soldiers @ Valley Forge was Marquis de Lafayette</a:t>
            </a:r>
          </a:p>
          <a:p>
            <a:pPr lvl="1"/>
            <a:r>
              <a:rPr lang="en-US" dirty="0" smtClean="0"/>
              <a:t>Rushed to join the battle of freedom</a:t>
            </a:r>
          </a:p>
          <a:p>
            <a:pPr lvl="1"/>
            <a:r>
              <a:rPr lang="en-US" dirty="0" smtClean="0"/>
              <a:t>Bought ship &amp; set sail from France on own!</a:t>
            </a:r>
          </a:p>
          <a:p>
            <a:pPr lvl="2"/>
            <a:r>
              <a:rPr lang="en-US" dirty="0" smtClean="0"/>
              <a:t>Offers services to Washington</a:t>
            </a:r>
          </a:p>
          <a:p>
            <a:pPr lvl="2"/>
            <a:r>
              <a:rPr lang="en-US" dirty="0" smtClean="0"/>
              <a:t>Becomes trusted aide</a:t>
            </a:r>
          </a:p>
          <a:p>
            <a:r>
              <a:rPr lang="en-US" dirty="0" smtClean="0"/>
              <a:t>He &amp; other European volunteers drilled the Patriot army @ Valley Forge</a:t>
            </a:r>
          </a:p>
          <a:p>
            <a:pPr lvl="1"/>
            <a:r>
              <a:rPr lang="en-US" dirty="0" smtClean="0"/>
              <a:t>Taught them military discipline and techniques</a:t>
            </a:r>
          </a:p>
        </p:txBody>
      </p:sp>
      <p:pic>
        <p:nvPicPr>
          <p:cNvPr id="7170" name="Picture 2" descr="http://shs.umsystem.edu/historicmissourians/name/s/sacredsun/images/large/13_012596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1524000"/>
            <a:ext cx="3596246" cy="5099811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536966">
            <a:off x="6178128" y="-222182"/>
            <a:ext cx="3200400" cy="2286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r>
              <a:rPr lang="en-US" dirty="0" smtClean="0"/>
              <a:t>) How did he help?</a:t>
            </a:r>
            <a:endParaRPr lang="en-US" dirty="0"/>
          </a:p>
        </p:txBody>
      </p:sp>
    </p:spTree>
  </p:cSld>
  <p:clrMapOvr>
    <a:masterClrMapping/>
  </p:clrMapOvr>
  <p:transition spd="slow">
    <p:newsflash/>
    <p:sndAc>
      <p:stSnd>
        <p:snd r:embed="rId3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Loyalists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4191000" cy="549703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Every state had some Loyalists</a:t>
            </a:r>
          </a:p>
          <a:p>
            <a:pPr lvl="1"/>
            <a:r>
              <a:rPr lang="en-US" dirty="0" smtClean="0"/>
              <a:t>1,000’s fought w/ Brits</a:t>
            </a:r>
          </a:p>
          <a:p>
            <a:pPr lvl="2"/>
            <a:r>
              <a:rPr lang="en-US" dirty="0" smtClean="0"/>
              <a:t>Proving loyalty to crown by spying on neighbors</a:t>
            </a:r>
          </a:p>
          <a:p>
            <a:pPr lvl="1"/>
            <a:r>
              <a:rPr lang="en-US" dirty="0" smtClean="0"/>
              <a:t>Many fled the colonies altogether</a:t>
            </a:r>
          </a:p>
          <a:p>
            <a:pPr lvl="2"/>
            <a:r>
              <a:rPr lang="en-US" dirty="0" smtClean="0"/>
              <a:t>Returning to England, or Canada, or west beyond the colonies, or even Spanish Florida</a:t>
            </a:r>
          </a:p>
          <a:p>
            <a:pPr lvl="1"/>
            <a:r>
              <a:rPr lang="en-US" dirty="0" smtClean="0"/>
              <a:t>Loyalist who remained faced difficult times</a:t>
            </a:r>
            <a:r>
              <a:rPr lang="en-US" b="1" dirty="0" smtClean="0">
                <a:solidFill>
                  <a:srgbClr val="FF0000"/>
                </a:solidFill>
              </a:rPr>
              <a:t> (Turn to Your Partner)</a:t>
            </a:r>
            <a:endParaRPr lang="en-US" dirty="0" smtClean="0"/>
          </a:p>
          <a:p>
            <a:pPr lvl="2"/>
            <a:r>
              <a:rPr lang="en-US" dirty="0" smtClean="0"/>
              <a:t>Neighbors shunned them</a:t>
            </a:r>
          </a:p>
          <a:p>
            <a:pPr lvl="2"/>
            <a:r>
              <a:rPr lang="en-US" dirty="0" smtClean="0"/>
              <a:t>Victims of mob violence</a:t>
            </a:r>
          </a:p>
          <a:p>
            <a:pPr lvl="3"/>
            <a:r>
              <a:rPr lang="en-US" dirty="0" smtClean="0"/>
              <a:t>Tarred and feather, etc.</a:t>
            </a:r>
          </a:p>
          <a:p>
            <a:pPr lvl="1"/>
            <a:r>
              <a:rPr lang="en-US" dirty="0" smtClean="0"/>
              <a:t>Those who helped the Brits</a:t>
            </a:r>
          </a:p>
          <a:p>
            <a:pPr lvl="2"/>
            <a:r>
              <a:rPr lang="en-US" dirty="0" smtClean="0"/>
              <a:t>Often arrested and tried as traitors</a:t>
            </a:r>
          </a:p>
          <a:p>
            <a:pPr lvl="2"/>
            <a:r>
              <a:rPr lang="en-US" dirty="0" smtClean="0"/>
              <a:t>Even executed a few, but it was unusual</a:t>
            </a:r>
          </a:p>
          <a:p>
            <a:endParaRPr lang="en-US" dirty="0"/>
          </a:p>
        </p:txBody>
      </p:sp>
      <p:pic>
        <p:nvPicPr>
          <p:cNvPr id="3074" name="Picture 2" descr="http://media-1.web.britannica.com/eb-media/12/70412-004-DAE8A3E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1981200"/>
            <a:ext cx="2810722" cy="4667250"/>
          </a:xfrm>
          <a:prstGeom prst="rect">
            <a:avLst/>
          </a:prstGeom>
          <a:noFill/>
        </p:spPr>
      </p:pic>
      <p:sp>
        <p:nvSpPr>
          <p:cNvPr id="6" name="Cloud Callout 5"/>
          <p:cNvSpPr/>
          <p:nvPr/>
        </p:nvSpPr>
        <p:spPr>
          <a:xfrm>
            <a:off x="5029200" y="1752600"/>
            <a:ext cx="2667000" cy="1219200"/>
          </a:xfrm>
          <a:prstGeom prst="cloudCallout">
            <a:avLst>
              <a:gd name="adj1" fmla="val 60595"/>
              <a:gd name="adj2" fmla="val 189062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57800" y="19050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Tarred and feathered, baby!!!</a:t>
            </a:r>
            <a:endParaRPr lang="en-US" sz="2000" b="1" dirty="0"/>
          </a:p>
        </p:txBody>
      </p:sp>
      <p:sp>
        <p:nvSpPr>
          <p:cNvPr id="8" name="Explosion 1 7"/>
          <p:cNvSpPr/>
          <p:nvPr/>
        </p:nvSpPr>
        <p:spPr>
          <a:xfrm rot="481629">
            <a:off x="4157029" y="4631265"/>
            <a:ext cx="3200400" cy="2286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8) How do you think they treated them?</a:t>
            </a:r>
            <a:endParaRPr lang="en-US" dirty="0"/>
          </a:p>
        </p:txBody>
      </p:sp>
    </p:spTree>
  </p:cSld>
  <p:clrMapOvr>
    <a:masterClrMapping/>
  </p:clrMapOvr>
  <p:transition spd="slow">
    <p:newsflash/>
    <p:sndAc>
      <p:stSnd>
        <p:snd r:embed="rId3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Attitudes on the Home Front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589566"/>
            <a:ext cx="4419600" cy="542083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War changed lives of all Americans, even ones at home! </a:t>
            </a:r>
            <a:r>
              <a:rPr lang="en-US" b="1" dirty="0" smtClean="0">
                <a:solidFill>
                  <a:srgbClr val="FF0000"/>
                </a:solidFill>
              </a:rPr>
              <a:t>(Turn to Your Partner)</a:t>
            </a:r>
            <a:endParaRPr lang="en-US" dirty="0" smtClean="0"/>
          </a:p>
          <a:p>
            <a:pPr lvl="1"/>
            <a:r>
              <a:rPr lang="en-US" dirty="0" smtClean="0"/>
              <a:t>Men at war…</a:t>
            </a:r>
          </a:p>
          <a:p>
            <a:pPr lvl="2"/>
            <a:r>
              <a:rPr lang="en-US" dirty="0" smtClean="0"/>
              <a:t>Women took over duties of husbands and fathers</a:t>
            </a:r>
          </a:p>
          <a:p>
            <a:pPr lvl="2"/>
            <a:r>
              <a:rPr lang="en-US" dirty="0" smtClean="0"/>
              <a:t>Others ran husband’s or own businesses, too</a:t>
            </a:r>
          </a:p>
          <a:p>
            <a:r>
              <a:rPr lang="en-US" dirty="0" smtClean="0"/>
              <a:t>Ideas of liberty and freedom got women to question their place in society</a:t>
            </a:r>
          </a:p>
          <a:p>
            <a:r>
              <a:rPr lang="en-US" dirty="0" smtClean="0"/>
              <a:t>Judith </a:t>
            </a:r>
            <a:r>
              <a:rPr lang="en-US" dirty="0" err="1" smtClean="0"/>
              <a:t>Sargeant</a:t>
            </a:r>
            <a:r>
              <a:rPr lang="en-US" dirty="0" smtClean="0"/>
              <a:t> Murray- wrote article on education </a:t>
            </a:r>
          </a:p>
          <a:p>
            <a:pPr lvl="1"/>
            <a:r>
              <a:rPr lang="en-US" dirty="0" smtClean="0"/>
              <a:t>Argues woman’s mind as good as man’s</a:t>
            </a:r>
          </a:p>
          <a:p>
            <a:pPr lvl="1"/>
            <a:r>
              <a:rPr lang="en-US" dirty="0" smtClean="0"/>
              <a:t>Girls should get same education as boys</a:t>
            </a:r>
          </a:p>
          <a:p>
            <a:pPr lvl="2"/>
            <a:r>
              <a:rPr lang="en-US" dirty="0" smtClean="0"/>
              <a:t>Radical idea at the time</a:t>
            </a:r>
          </a:p>
          <a:p>
            <a:r>
              <a:rPr lang="en-US" dirty="0" smtClean="0"/>
              <a:t>Abigail Adams also used her influence over her husband John to champion women’s rights</a:t>
            </a:r>
            <a:endParaRPr lang="en-US" dirty="0"/>
          </a:p>
        </p:txBody>
      </p:sp>
      <p:pic>
        <p:nvPicPr>
          <p:cNvPr id="4100" name="Picture 4" descr="http://www.usmint.gov/images/mint_programs/firstSpouse/AbigailAdamsOb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373" y="1589566"/>
            <a:ext cx="2743200" cy="2895600"/>
          </a:xfrm>
          <a:prstGeom prst="rect">
            <a:avLst/>
          </a:prstGeom>
          <a:noFill/>
        </p:spPr>
      </p:pic>
      <p:pic>
        <p:nvPicPr>
          <p:cNvPr id="6" name="Picture 2" descr="http://genderacrossborders.files.wordpress.com/2010/06/rosie_the_rivet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4708" y="2745708"/>
            <a:ext cx="2401088" cy="3108550"/>
          </a:xfrm>
          <a:prstGeom prst="rect">
            <a:avLst/>
          </a:prstGeom>
          <a:noFill/>
        </p:spPr>
      </p:pic>
      <p:pic>
        <p:nvPicPr>
          <p:cNvPr id="4098" name="Picture 2" descr="http://www.aclu.org/files/imagecache/cpi_header_image/cpi_images/wrp_humanright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832488"/>
            <a:ext cx="2438400" cy="2727702"/>
          </a:xfrm>
          <a:prstGeom prst="rect">
            <a:avLst/>
          </a:prstGeom>
          <a:noFill/>
        </p:spPr>
      </p:pic>
      <p:sp>
        <p:nvSpPr>
          <p:cNvPr id="7" name="Explosion 1 6"/>
          <p:cNvSpPr/>
          <p:nvPr/>
        </p:nvSpPr>
        <p:spPr>
          <a:xfrm rot="21112585">
            <a:off x="1842682" y="1004547"/>
            <a:ext cx="3200400" cy="2286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9) How could they help?</a:t>
            </a:r>
            <a:endParaRPr lang="en-US" dirty="0"/>
          </a:p>
        </p:txBody>
      </p:sp>
    </p:spTree>
  </p:cSld>
  <p:clrMapOvr>
    <a:masterClrMapping/>
  </p:clrMapOvr>
  <p:transition spd="slow">
    <p:newsflash/>
    <p:sndAc>
      <p:stSnd>
        <p:snd r:embed="rId3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7460</TotalTime>
  <Words>832</Words>
  <Application>Microsoft Office PowerPoint</Application>
  <PresentationFormat>On-screen Show (4:3)</PresentationFormat>
  <Paragraphs>134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Tw Cen MT</vt:lpstr>
      <vt:lpstr>Wingdings</vt:lpstr>
      <vt:lpstr>Wingdings 2</vt:lpstr>
      <vt:lpstr>Median</vt:lpstr>
      <vt:lpstr>Warm Up- Spiral Review</vt:lpstr>
      <vt:lpstr>The American Revolution: 1776-1783</vt:lpstr>
      <vt:lpstr>Money Problems</vt:lpstr>
      <vt:lpstr>Gaining Support</vt:lpstr>
      <vt:lpstr>Gaining Allies</vt:lpstr>
      <vt:lpstr>Winter At Valley Forge</vt:lpstr>
      <vt:lpstr>Help From Overseas</vt:lpstr>
      <vt:lpstr>Treatment of Loyalists</vt:lpstr>
      <vt:lpstr>Changing Attitudes on the Home Front</vt:lpstr>
      <vt:lpstr>Hopes for Equality</vt:lpstr>
      <vt:lpstr>Exit Ticket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American Revolution: 1776-1783</dc:title>
  <dc:creator>kristopher.wazaney</dc:creator>
  <cp:lastModifiedBy>Wazaney, Kristopher J.</cp:lastModifiedBy>
  <cp:revision>32</cp:revision>
  <dcterms:created xsi:type="dcterms:W3CDTF">2012-11-13T22:57:48Z</dcterms:created>
  <dcterms:modified xsi:type="dcterms:W3CDTF">2015-10-29T17:15:35Z</dcterms:modified>
</cp:coreProperties>
</file>