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64" r:id="rId2"/>
    <p:sldId id="256" r:id="rId3"/>
    <p:sldId id="257" r:id="rId4"/>
    <p:sldId id="258" r:id="rId5"/>
    <p:sldId id="259" r:id="rId6"/>
    <p:sldId id="263" r:id="rId7"/>
    <p:sldId id="260" r:id="rId8"/>
    <p:sldId id="262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EE94-55A6-4200-B456-0B0D61ABCDF0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C7304-0C31-4539-8A92-663F58DC6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13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8213E-6864-4FDB-9B81-E190060382F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35AE4-55FD-4361-8763-6B924A2E0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59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35AE4-55FD-4361-8763-6B924A2E07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79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35AE4-55FD-4361-8763-6B924A2E07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89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35AE4-55FD-4361-8763-6B924A2E07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53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35AE4-55FD-4361-8763-6B924A2E07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23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35AE4-55FD-4361-8763-6B924A2E07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80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35AE4-55FD-4361-8763-6B924A2E07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7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35AE4-55FD-4361-8763-6B924A2E07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29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0877-9172-4063-A5F9-E1E081ADEA4C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E4442C-CB1D-4B71-B9BB-B34C7C177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0877-9172-4063-A5F9-E1E081ADEA4C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42C-CB1D-4B71-B9BB-B34C7C177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0877-9172-4063-A5F9-E1E081ADEA4C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42C-CB1D-4B71-B9BB-B34C7C177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F400877-9172-4063-A5F9-E1E081ADEA4C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EE4442C-CB1D-4B71-B9BB-B34C7C177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0877-9172-4063-A5F9-E1E081ADEA4C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42C-CB1D-4B71-B9BB-B34C7C177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0877-9172-4063-A5F9-E1E081ADEA4C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42C-CB1D-4B71-B9BB-B34C7C177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42C-CB1D-4B71-B9BB-B34C7C177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0877-9172-4063-A5F9-E1E081ADEA4C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0877-9172-4063-A5F9-E1E081ADEA4C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42C-CB1D-4B71-B9BB-B34C7C177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0877-9172-4063-A5F9-E1E081ADEA4C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42C-CB1D-4B71-B9BB-B34C7C177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F400877-9172-4063-A5F9-E1E081ADEA4C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E4442C-CB1D-4B71-B9BB-B34C7C177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0877-9172-4063-A5F9-E1E081ADEA4C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E4442C-CB1D-4B71-B9BB-B34C7C177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400877-9172-4063-A5F9-E1E081ADEA4C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EE4442C-CB1D-4B71-B9BB-B34C7C177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QtJNK5_8U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youtube.com/watch?v=-TJg7PYM14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5325" y="2286000"/>
            <a:ext cx="3276600" cy="4572000"/>
          </a:xfrm>
        </p:spPr>
        <p:txBody>
          <a:bodyPr/>
          <a:lstStyle/>
          <a:p>
            <a:r>
              <a:rPr lang="en-US" dirty="0" smtClean="0"/>
              <a:t>What were some of the results of the Treaty of Paris (1783)?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6750" y="533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Up: </a:t>
            </a:r>
            <a:br>
              <a:rPr lang="en-US" dirty="0" smtClean="0"/>
            </a:br>
            <a:r>
              <a:rPr lang="en-US" dirty="0" smtClean="0"/>
              <a:t>Spiral Review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81000"/>
            <a:ext cx="3962400" cy="604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849400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6041"/>
            <a:ext cx="3048000" cy="4572000"/>
          </a:xfrm>
        </p:spPr>
        <p:txBody>
          <a:bodyPr/>
          <a:lstStyle/>
          <a:p>
            <a:r>
              <a:rPr lang="en-US" dirty="0" smtClean="0"/>
              <a:t>In your own words why were the Articles of Confederation creating issues for our country?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Ticket: Essential Question</a:t>
            </a:r>
            <a:endParaRPr lang="en-US" dirty="0"/>
          </a:p>
        </p:txBody>
      </p:sp>
      <p:sp>
        <p:nvSpPr>
          <p:cNvPr id="4" name="AutoShape 2" descr="data:image/jpeg;base64,/9j/4AAQSkZJRgABAQAAAQABAAD/2wCEAAkGBxQTEhUUExQWFhUXGBobGBgYGR4YGRgYFxgXGBwcIBoYHSggGBwlHBcUIjEhJSkrLi4uFx8zODMsNygtLiwBCgoKDg0OGhAQGiwcHBwsLCwsLCwsLCwsLCwsLCwsLCwsLCwsLCwsLCwsLCwsLCssLCwsLCwsLCwsLCwsLCssLP/AABEIAJABGQMBIgACEQEDEQH/xAAbAAABBQEBAAAAAAAAAAAAAAADAQIEBQYAB//EADoQAAIBAwIDBgQEBgICAwEAAAECEQADIRIxBEFRBRMiYXGRBoGh8BQyscEjQlLR4fEHYhVyM5LCJP/EABgBAQEBAQEAAAAAAAAAAAAAAAEAAgMF/8QAHxEAAgMAAwEBAQEAAAAAAAAAAAECERIDEyExQWFR/9oADAMBAAIRAxEAPwC/QDyqSiimr51W/ESs1oolwpdOUggbeu4rxIq3R6VlrA3n79aeOVYbsaxxiXSL1wurCWi4nIfmG0ASPerWzavkkk8oBDjAHLeNXnXV8RjZpQB5UzRzqg7Tt3DHd3VGnSADcVYYb53JpL3fNbVVfQ4E3AXUnfHio6y2aHuh5e00vc+v7fWqUd8EMOC8gSWA0jbnvnFMRbkQbhxMHvFw22Tzzyq6i2XvdEcxTe4Bz9+29ZvgLdwO+q+zEkT/ABAAcxCryyDtNJbsXmuBu98MEf8AzLjUYEyBPkaer+htGkWxnH7YoncHyPnWe4yxcbSLd0hFKiO8WS076j8/ai3Q5tsou+NmIJN4Akco258xV1Fsumsnnj0/xSDhc/7NUfD2bmjN4hgo0DvZG55n84nnQOz1vBiXukqW/L3oAJPQzkTyFD4h2aX8J9xH60O3w8jw5jes4li+bhIukgjnc8IWTgCROx8U0naqXmde6uqlsxu/XdhJEj3qXEGzTHgcTp+/TegtwH/U+f3NVKWgEabsuyqBruaSWLEhgT/L6DlQOE4a4k97cU6mAALEBydjnlvnanrHZdfgY/lPzkfrQ24EdI+/Wqq3wjNcS4XgsMeNlGkz+UECRg5pnF8PrYEabcMIDEqD0YAjfrmrrLZaLaI2AI6giiW7ZI2x/eqTtSywKIXCFpIkshuYJ/NHiXH6Vz8EFVFuMi3XHgLMUYCJwCJOKer+hsvVtmYE+9PDdSPv96zvC9kspCEapGoKQxmRIJxv5VEtcIVut/EBYgahLFjONOkjlEeUUdI7NiH8xvA6k+XWle5G5j1x9ax3H8KHuDQUL+EaAWlZO4QAkHBJ9KL3CPNpMXAPEviDPMnMDb1q6S0bBjyxt98qaGB/xn9KyaWFP8IFe9gbBtajoMYincNwKZR9Nxl/KmSQeRIiSR7irqLZqGVT/eacOHHJjHrisrw/Zmq4wa4GOJUEliOQKxIAjmOVNu8DqujRcAOIRWOpJGQABIyM0dRbNS3Bkc59RP7UNkYfyz6Cf0rPcTw+sxbYTA8IuHUxg+IqBIIg1z2y4RA8uJkq7FjKg6dMHEddudXUWjRoeoPmNJohA2GPKspw3BIQbck3AIVYclJM4HLbeoPZPBzeCrctu2uWXxB9yZ0naOc09PhbN2tnmIPlzrs9KfH0roPn71wNgkHnQ+M4AXQJaAN8nJ+gj1Bp4PypwtExk46VtJoCuvdhK1oWRc8IJKxkzjriPzfSiHscm2bUgKD4SQWI9QTEVP8Awp5u/oCAP0mudW2GvyIj9zmt7ZmiJxXY+u2trvIRD4QMCPOTExQ+0exzdtrbLiEEAxqkHec9Km3uHcrIuXAcwJA98Uw2iB/E4ghomFIxTYNIhcb8Oi8ttXYEW4CnQciTMgmJOM9RR7nYJa2ts3AFURzypPVjvHPrU3glLLuTE5P60ZrTfymOp50WyaRRcX8Mm4V13jCDSoAIXTqJkhmgtp05Ape0uwBfCK93FuNMSCRPMFonzFWpXUsq0ee0GonZ6sAS10tnm01rUgpEXtD4f75EtvcgJAEajqUGdmO8c6fxvYPfqitdgJAXSCTEznUTB9KsGB5ExTbgkbmPWKNsaRC434eNwIru2m3pCmGMiZMyxzFLxnYPe6Q9yQunAByoMmQxOTjai2UE5JMbST9miLeBJWBIG+2eQk4q1IKI3F9gi7pFxpC4wvIdZJg7ZEbU3iuwRc095caEgCFyR18ROfMRViLXhE/PMxSG6QOo6HP+qtMaIHH/AA93uku7HTAGlT+UTO5PiOMiNqJc7EVyhuMSFiNIIOkcjk5PWrG11HrUbiLKa1YKud4q02VIjv2FbbJbywBlRvvsdsiNqe3YCOV1N/SIUKJUDY7z+1WCQOQGa4ABiSfpWdMaRXcT8M27hVmYkrjEDwwRHrMGf+tM4r4TtXSC5LEQPCAJAGxgfvVg/EW9YBjPyqY1pCIEAjIj9Yp1IKRUP8NKby3S35VjT3e7AEBvWIxtTLfwpbVtYYg8jCwDnUYMb1pAw61C41ZYMfyjlNGpMqSKVPhW2j94LhkbHw4nfB649qicP8N2lcun5jmYUiR5ERmtLxF0aARtIM/7p12zjGPSlyY0jJp8N2kcuuoPgzCkTJJOkiATPKj8N2NbV9YLa4x4VjG5g9avn4cRmcVU8RwIZvFsDiT7U6YNIbw3YVtXLqxDHMwCB1xyBptn4btJcNwHxnnAif5vDyqVbvQIJMDmNjXDjkLRMHkDj686w+RiokS38PLbdrit4mjdQRPMwN5xzxFC4f4eRXNxXbVAiRIBP5sc5+lXS3AdjP1n0o9u31n2irbQ5RnuF+GrNt9alg/UgHPPBEZpeG+GrNt9aTqxnBjrgiBPlFaAp6im6PT9frR2SLCGj0p/dnoKX5g0nc+vvWDQC1a6T7UUWiKVR9k08n7mtmRAPuZp2idjNKvKZohEenn/AHpIBdtSp5H0+xWP+IEuF2/DuVawAzHuyRdcme71BSBCgz6itrdQspAYqTzWJHpINRezOCHD2yi3HfUzMTcgtqbcyFj6VuEkjEgPYvaCXrSvb5gSOh/mBjzqVcuhYB2Pz/TaonZnZiWARbu3CrEko2nSGOSR4RFS9f0obViiJesqyMmYIMkAgn5gVg+C4j/+NFFy4l977JbvMxFsQwADM0giMRXo1w6pGpl3GIBz6j9qruD7B4a3w78PLvabUSrkGC2SRCiDPOunHJIy07JBDogxrIAmBvG8DrM1w/qCuPIgg0vZnDLaTQj3HUbd4wYjyBgYqR8yPaucv4aopuK4M3W0sLyICCSpKk+R05HrVNxFhR2nbshn0GwzlNdwgsBiTPLyrZn3+VUt74ftG7+Ia5xHfKIDa1AVeYjTsa3CSX0y0d2fwQtNqUOuoDUhYupP9UmSvLHlU7uw3UfT9amK4PlP3ypmhd8/tWG7NETi+FlGBYxBP8w2HVYIrKf8fhrlprpLM4ussli3gB6E1sb6MVIlhP8ASQD8jBFQux+xE4bV3XeaWMlXYMNRyWEAZrcZJRozRYqswf8A8xQe0XNu1cdRqZULAEYJAqX3vUUl0dBOMzke1c4umbrwynw1wff2LfEX5uvclmJYjSJIhQCAAK0HYiJb7xVuFxqwpMtaEflPXrUOz2Wi6ha12hJlbbQoJ3IDqdJzyqb2fwtuwhVEYAksxJLsx6knc/KukpWZSLNXHlVP8WLq4a7hRptkggwdXWVNShxA2G8bRQ+LtB0NtwYO4U6CfIkHaucXTtmn6in+DAH4CywHjceJiSZ0n/tNarhroKgkAxgEGQR8sVR8H2RYS33SLcVBjT3jiJ6GasuGtC2ioo0oogDyHUnP1p5KbtEvCJ8ZrPCXtIIKqSGDFSCOhU1nuwrXepw1srdXXY703dbeJkg/1EZnaK1XH2lu22R2bSR4gpiR0xmhWex7XcraRri2wsKoeDpPKSJpjNKIUR+JtsCNKIY5kiCPkPrUHtu1cNh+7ZUukCMwu+wYjc1pOFtKtsIogINIXGIqB2r2bbvJouLqWQcErldjIyKyn7Zp3RjOzO0Qt+yj2r1lyCIFzXbukfMwefKtrbvtEZ9edVI7GtB1uS7OJ0M7MwA8tgPaanOkRJz+3zp5JqXwIpomLf60QPUBryjYljE+ETHrFP4Xiw2QQR1H3iudGrJxzyru7HQ+9MDTzrvf2qoRq2ycf7+lN0wTgYnOZ8jTltk7TFNNwAbbbya0kY9HISIEz4oyNhUgDB8pqN+JnGmMYODn967vXIGJO24mesCkDlZyoJwY/pjPvTCzbEkecf5p1q7qAMEHmAefnQbvENqHhJnmNqiOV2/q/TlQ1Zsevl+1KzORtGem/vXWEmREx+/rvVYDtfiyJwcmOvpQrl4g4iJEYERz86ObWYjIEiZMjnypkNJ8PnsduY2pIDcZyBIEY6daIZb84kGZzjy5UZVPMT0xG/8AmnC08gxHI7kT8+lQgLf51MAALAyD8qLdtyCCcEeQ/WjG05/lHTY586YnDsDt8t/T60MgLWmA8JIx8h9KItqdxO3P60lzhrjQdJDLy5Gfs0tnhHDkmSMD/PlUR0ESNh/7Z9xQfxSalXXDf0ls+1TuI4dxEZnaqB/h281p7c4a4HJ0+MZnHn0rSSBlk7uAfETgx1+ZgedPfj0BALqDjGpZPuc113hL3Q+xPvVe3Yt57/fMp0qgULqwdJmSDgjO1CSZWyW1yCRKkkkjSD9aG7GMGB6VL/BXdwpPT8pEetMfg7pwVJB9MYoo16AcErE+KPvnXIYx97e9IezrsqxVtSnyEjblvvzo9/g3gxvj7zilgNWdjB2PXanus76fWolzhrwGNQIjHhznPKnizeMSEC/zCRg+VAkyGPNRj73pTw7MIhT5xt15xNREsOdxGcQQf0odq1fUEDBk7t12oEt+5O8AD0xtFLa4ZQBz8wOn6VCZbxAg5xOeUeeKIeHu5k4PLV/agrJPEcAHKEsQF5CM+tJc4dTInIGOcfI70G5bumQRgjEMaYvDMCs5Ig/m2xB23oobFfhCAIbMRIH7HFIlnSI3+/Kp5E7j79aY9uqxIaSDijaz5U1kINLnqfeog0joKQ3kG674/KT+goirNZr407XbhrSlTquXm0Ip682xyFbirdGG6Rf3eORf6eeADUa5xzHCqPY/uKgcH2Oiqp4m7cvXd2/iMiqY2C22Agec0JuG/DOb/eMeGS07FHbUVb1PiaR1mK1lXSZltljbLDeAKOqrsPpOJqi+E7x4xPxF5mS2WItWbbMgAH8zMp1MSehAxXfE7NwafiuHdjbQgXbNxi4Kk7qzkspHqZpx7X6V+F/baBzjz3z60Q4XUYIxOYjpvzrPduW2v2bN7hL1y07ssAue7MgmCpxuIx1o/YXby8QW4biLfdcQuGtmV1jqpGfY1Pjf4SkaLQ3X/H9qRiRkg45dap+x+Gto/EsxcgXjbUNcuEKnd220gFt5Y5+tZns26g7Xvo7N3SWzoV7jEbebZ+dUeOw0bo3yY8JIOx5D1p2ok4B+/OqcDhuIYrZco9pkbVbZtM6p0suqGEDI86o/+RL2ni+FKXGth2HehXdVYBugMDHMUrjt0TnRt0JIEyPWK4HORt/sY3rP9o9p8GHt2Fl3utphLlyVXm2rXU7iODReFdHdrmlHKM5l1GY8QzI60PjXwdMsmvtMRGMGmeI+IHlnMZ/esZ/xeFvcGz3wLjd4QC8sRgc9/rUz4v4Z+FtHiuDuPbCQXtszPacbHwtJX5U9a1RWbJdRAgH9aS5dbYj6xJrD/E/HjiuyRxKSjsF0srFCvj0kahymaIO1uDscEly5bS462wY0yzt/7R9SaVxf6DkbIcW8eFST09KV3eZMT68qqOA7NtBWID6b6hmtlmKqxWZVpld9hisb8EcTw/4bijxY16brDUdZZFA2DAyPURUuNFpnpQduX67Z8qYblzoN/P8ASsj/AMdd+bd12Zm4cv8AwNbamC55kzHrWxDNGfoOvnWJqnQp+DLttzu0RHUA+XkaFw9pgCuTBwTO3qaxPxX3nGJdvW2K9w0WRqgXDby7EHoQQD5Ve/CfxB+L4ZLmsd5GllP9S7jIxO9afE6slMteJ4d8MqksP054mo96zeOQoBHUf5oP/iLZvPeuqGNw41MdKgAAALy2+tY74Wa2/H8Zau+JVLBEYyozyzVGCasHL02SJdJhupEqPLn0pr23GOQnMEnHkKEvYPD2luFVkXE8SEnSCNnE/lPpWR+AuICWOJ4hiWa0zaSx1GABiWkgT0oUE1aG6NGq3QSR+QmcDOfU4ipFq/cjYHz5/PNVnwrw78Wn4ninLl50W5ItoJx4BAbHWaL2z2Mptvc4X+DeQEjTi24GSDbPh+YqUVdX6TJ7O4OqSOu9F4K9DMDzyDBzjrtWN4jTxfADibZezfXwsUd9GrVBlZiDNd2F25c4e5+G46UfPd3GMLcHTUOfnT1eOi3X09DRiNgT8qUk9Kwi8Lb/APIsh7yAiusXngPM7avEPLatgeKrnKGaNxlZJz9mu7vyNA1zv/qnaR1FYND9R5EVmPjT4au8WiNaKi7abVbnAbmV+ZA9q1An505Lb5M4jbbPrW4ycXaOclZnOA7ccAd/ZuW3Ahla2xnqQyghvlTb1x+JcWO6dbF224a4yMomMAasyPMVqLdpzzhh0YmiC04wp+/nW9q7oy1+GN+GuGv8Gh4a6jPbRibd62CykHkwHiUz5VI+ILN7jk/DWkcIxHe3LilFVQZgSAWY+kVrrNlgTsAeQx9mmGwxBBI+8iauz269LPlGd7UtW7CcPZQXG0OkhVZvAAwLEgY3qT298P2uKtqdRS6n/wAV4YdegMZI8qu+7b+v289/Shm2f6s+dW6LJnvhYXltX/xgHeC8ZMYueBFDLH5vy+tVPYyOvanEX2tXu6uLClrT7+0/M1u1ExMMR+3SdqAxZsvg7b79KVyff6ZcRbXB2g7OF8bwCc5jbb1rEfGKvd4vhjbtX9FlxrZbbROrI28QjpWyS1BMj7PnT3P/AG6cqozp2ayVvGcdwpKs6XSbba002roYNEbxmehNNtdptcs3HaxdXXrW2mglojcjlNW7ICN/nGfrXKCPyuZq2iyzJf8AHqHheFa3et3AxctHdMcEDmAelE+IxxXGW/w1qw1u05Gu7dhRA5BTJPtWuQ4iZHP7Fdqxk/3/AM1b9ssmL+Kuzu74AcDw9q5cbSv5EMQrSZOwkzVh2dxKnhEs3eGvOFt6HXuiV6Eb5+VaQESSIHI7Z6cqZIwJMzyxV2eehkrOF7RZm0jhriWLVvBYHUxA0hVEkn51lPgbg7tgX7XEWXRL9wkFgNJBxBz4a3wIkmcE7Y/ag90GLFiCpiABsR60qdIqMT2TwHFdn37iW0PEcKxlAjDVbnyY7Va/EXavFG0LXD2b2p41MunwKT4gDOWia0yW1wM+/Km3GQRg/L/dT5PbFRZS2+B4Tuwx4dAqAYayC+MeIQSWOdjzrIdkLf4Pjbr2eEvHhbudOkAr5qJ6+leho4B2x6GmJxCyfbc8qozosguE7TJtM7I3hEhdP8SOketYr4a4e9a7QvX24e6FukkYGJO7CcVuNalpxOQD+x60K/elG1BgvMwJwd8ZiiMsjQTiuPK22YoXYhgAoBPP+owKx3wXYa3Zv8PxNl1F5zBhTEjMkHFbC/p/MVBBiYGII3zjpRu7QaY09RtyG+KFOlQNFD8P8Q/A2zYvKzqhPd3UGsaTnxKMgiu7b7Wd7bW+FS69y4INx1KIqnc+OIx0FaDUpkeE7YG9OEKMnH2OdGl9/TRjr3Bjg+AThrYe47eJiilpYkFtsAdJqfx3AW+0LAS8pGfBKlXVhzzkCZxzq9hY/ljlt+lcIwCB+beBvyp2/qCjC/CPYfFWONIv+NEtlbbwIYA4k9Y61tHsc4HyqW5oRiuc5uTtm4qga4+flT48j9K5qZPnWbNBguM0RdtzQxOxn3pZH2P2FaMh1bzNLnr9aD6H3pTZbfaoyFLGOvrTSfM0IowEk/3oeTmCP/bBqIMDz3pDcNAC8pk/fnSd19x/mogvfY86Xvz6/Wg6Ps0vcRtUIvi864OZyacbRjP2K5uF8/v1qAIt1epH1pHWTvPqf7UDuBynfqaTQeogdTiaSJlgAZmD60LjuNs2xru3NKyBJ6nagMn9WfMjAqu7S7Pt3SvegvbAPgAlWJ2JO4I8qUl+ky61jEKpHIyd6FxXatq1GshQTAxA1HlqqD2WClsW5LhRicn6zTePRbulWCgKZZdIIcRselKSsH8LBO01ZmVQZQgGVIEkT0E4p17jVQFmmAJxmI8hVZ2ZYW1rVHdlJkBzqKAfygzJHrR+LJKMk/mUjeSAecHE+tLqwVhuD7Ys3SqgkFhKhlKlx1GoCflS3RmIG8iAR7yaqLXAx3TFbjGwpFvURC6hBbw7mMfOrKWLAEZiYBIMe0UOl8FBNB38thz96RbeoadBWBuYO+aVroAljFInEA7f2oEZe4WQRnPOBXGyMw0FhDYGcRzFLd7QQRLDJjJHP50g4lTzFBBY8OkTAAHtSra2G3THvy511q/OBGegojXdIk8s5xNBUDucMsgliSDIwNx8qKbcnnH9OwnrRbXEEgGAJ+lI13ng+YNQ0Aa2AYznlMxTxZBnJ9dUAR5czTjcBMRPOPKkW4BjAqE5bZJM7UjWRSE+YxTOHuB11KTB5Hes0KYuBtFJH3J/tTzanb9ab3J8veorC6T1xTbqEEgbgTqIkHyzgU5J8pp5cedaARVkqTuJ8okdKG6eKSuxBkmeXSnGdv0pw4acz7ZOPKoKBX1cqQdm32g0vCWCAwO04EzFVvC9qJda4qLdd7Ua10lYJ2xOflUzs/jRfTXbbEkECQVZdxkb1txZkkFc7z7e2KUqTzj0IGfam90Qd425/wCKT8OxwGbqMn+2KzQii02QdoyMf2ows40scbQaGeHZhAbEicz6jIo6r4SDvPXlyqI5VKgADA6H/GabcXG+fXFLatnGcev3ik7hJJ5nlqMe1BHXQSMHpJGP0qI6YKtpzmDtvv61MKAAkD1yeXpQ7lsR5n6VER1IghiMnA+QpttCogHTmpGhT0J6kT7Ukbww5cqiEZQRifUSPehC2uN8+RMn1qWFPWnC3MGTgkjnJpIjpbA2X6GfrQb75ODA6CSKmuZIPy2/ekIwfF7RigiNq1KdMztkH9DvQ0jVOrJEBesfpUy3diAJbzMftQTpBnSoPUCP02qEG9ou6+EED72qSbQGwAqo4jty2l8WTr7xthoJ1eY6jzp/GdsrZupaZXLufDCEhuZztgb1qmFkHtIabjHVbG25IOCPKrkKY+yKou27b628C5B3wetX9m03dg/9R6bedDAjNZIcMNuYj9KJcuSIYsBnC4mcZxXG3c8h602/bdSsnDGMA4NBsNYu6V0+KI5xNICoEeM/OP2oKWbpEgiKReGvkE8hvBI+kVURKhTmG/8Att7U8W9sGB/2NQTbcHTK5iJ2z504I4A8Q+U/2qIk9yM75/7GaeUCkkDfly+QqKrmYLkkcv8AJpbHEahgGeYqJElm8gPlTZH9VdTIHl9/KssQqv8AYpjXBOTT1Hl+/wBKZcboJjlzP0rQDReQZz812+tOPEiRAkTnlHyJIrhaBgaBHPG0eU5+dO7vI5dcQcfOkGZP4f41Px3Hot2NRUgoVJOP5ZB2ztWg7L4W1wym3bVgurWSxlmZ9ySYzUp7IjXI2ESMD2NFGkRz9h+9blOzNGL7Q7bu/i+ItW7upVtKyr3iJpYkgnIloH8s1pk4y23Ck6yyi2f4khCSo3H9OelTRwttyfAkgyTpBz54zT0uLEECNoxGP0FMpRfwzTMP8P8AazseDe5cYB7bFmZlKXXnCgARbYfWtN8VcWRwd5lZkZULKwMeIbZipr3hBCrvGMDenamiNOc8gQYEjlU5Ju6LLorOx1uJpuMSUuW0hdeuGiS5aIAOMZrMdq8TxNzj2W1xRtWE0G4veCYademR6VvFnE8x7fSuuXjBEb88dPSlTplTIVq5bvWEGq6UdQQ8wxCtG461Q9l8SLvEcVYa7cOhh3UXMgRJx/NnetUZyWkZx5YFMMzy3xzPvE5rOq/Bpld29cd+Hui2G1i2SsEzqAxkbHyqs7Ndb1vg1V7jMIa6BcYE48WoA9eRrSqjAxH+6czso/LPM9Y+UTRF0jTRG7R7RWxbZ28KrGSScfrWd4LtC4nFobt6bfEoSqlpCMPyx0BFa4k6QRzEkHP709rh5xy5YimLS+g07A8W4VWLeFQpk7HbqDWT+Fe2rdvhEa4z3Lty4wyWdiC5CgA7CIzWzUNE422j/OaUBjbHIzt8/pVpV8Ij8ZbJnSWyBgEjzwFozCYx08yOXOnHV5QPTr1olm2czy6R7VgbMZ8QobPaHC8QykWQrI75IUkYnoMVYjiEvcTYa0WZbWt2ZfyjUsAatjPQVfEk8okflnA+maE5cACYHygyfTpW9WjNGU+Mm1KP4j2Wa5bCuGIIkgMY5iJ96N2FrPFKl8XO8t2zJDv3NwTCuBOnblFXZtuzZIJBlSBBiKJb4N9WomTHUx5YjFWvKGim+NuK0Nwv8R7c3QG0uyykc9JHOi/F7XEsM9oEFrlsuwyypOWWeYHOrW7bcCSefXaT9aT8Pc5Eb7SQfcVaKmZrheMA42wvCXbly0VY8QHuM9tVAw0tIVp5CmfHV1NdhRxPcszEjxEIVjBZQYYE4mtV+Eu/9YzMtviBy605+Hfwk6fCsE7/AH6U7V/CpmC7GTve0RbvW7lpltTpW4zW3fEOmfykcq26dkJgzttuQD8zSXrTHIYT5kx7cqI2sqPF6wTWJy0KTQP/AMWm+DPlH71y2kXI0yMSIn0ohJEDURM8yaaxMydvn/c1k0c52/vTY8qcy+9Mk9ayxP/Z"/>
          <p:cNvSpPr>
            <a:spLocks noChangeAspect="1" noChangeArrowheads="1"/>
          </p:cNvSpPr>
          <p:nvPr/>
        </p:nvSpPr>
        <p:spPr bwMode="auto">
          <a:xfrm>
            <a:off x="155575" y="-822325"/>
            <a:ext cx="335280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133600"/>
            <a:ext cx="4906963" cy="2514600"/>
          </a:xfrm>
          <a:prstGeom prst="rect">
            <a:avLst/>
          </a:prstGeom>
        </p:spPr>
      </p:pic>
      <p:sp>
        <p:nvSpPr>
          <p:cNvPr id="6" name="Explosion 1 5"/>
          <p:cNvSpPr/>
          <p:nvPr/>
        </p:nvSpPr>
        <p:spPr>
          <a:xfrm rot="389245">
            <a:off x="5453047" y="4572976"/>
            <a:ext cx="2907271" cy="193583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Exit Ticket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2005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5-1 The </a:t>
            </a:r>
            <a:r>
              <a:rPr lang="en-US" dirty="0" smtClean="0"/>
              <a:t>Confederation Era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More Perfect Union:          1777-1791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State Governments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3434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Once independence declared…</a:t>
            </a:r>
          </a:p>
          <a:p>
            <a:pPr lvl="1"/>
            <a:r>
              <a:rPr lang="en-US" dirty="0" smtClean="0"/>
              <a:t>New </a:t>
            </a:r>
            <a:r>
              <a:rPr lang="en-US" b="1" i="1" u="sng" dirty="0" smtClean="0"/>
              <a:t>13 States </a:t>
            </a:r>
            <a:r>
              <a:rPr lang="en-US" dirty="0" smtClean="0"/>
              <a:t>begin creating own </a:t>
            </a:r>
            <a:r>
              <a:rPr lang="en-US" dirty="0" err="1" smtClean="0"/>
              <a:t>gov’t</a:t>
            </a:r>
            <a:endParaRPr lang="en-US" dirty="0" smtClean="0"/>
          </a:p>
          <a:p>
            <a:pPr lvl="2"/>
            <a:r>
              <a:rPr lang="en-US" dirty="0" smtClean="0"/>
              <a:t>Didn’t want to destroy what already had as colonies</a:t>
            </a:r>
          </a:p>
          <a:p>
            <a:pPr lvl="2"/>
            <a:r>
              <a:rPr lang="en-US" dirty="0" smtClean="0"/>
              <a:t>Just want them more democratic</a:t>
            </a:r>
          </a:p>
          <a:p>
            <a:r>
              <a:rPr lang="en-US" dirty="0" smtClean="0"/>
              <a:t>Some est. system of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“branches”</a:t>
            </a:r>
            <a:r>
              <a:rPr lang="en-US" dirty="0" smtClean="0"/>
              <a:t> to make sure no one too powerful</a:t>
            </a:r>
          </a:p>
          <a:p>
            <a:r>
              <a:rPr lang="en-US" dirty="0" smtClean="0"/>
              <a:t>Some include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“Bill of Rights”</a:t>
            </a:r>
          </a:p>
          <a:p>
            <a:pPr lvl="1"/>
            <a:r>
              <a:rPr lang="en-US" dirty="0" smtClean="0"/>
              <a:t>From </a:t>
            </a:r>
            <a:r>
              <a:rPr lang="en-US" b="1" u="sng" dirty="0" smtClean="0"/>
              <a:t>English Bill of Rights</a:t>
            </a:r>
            <a:r>
              <a:rPr lang="en-US" dirty="0" smtClean="0"/>
              <a:t> (1689)</a:t>
            </a:r>
          </a:p>
          <a:p>
            <a:pPr lvl="2"/>
            <a:r>
              <a:rPr lang="en-US" dirty="0" smtClean="0"/>
              <a:t>List of rights guaranteed to its citizens</a:t>
            </a:r>
          </a:p>
          <a:p>
            <a:r>
              <a:rPr lang="en-US" dirty="0" smtClean="0"/>
              <a:t>All were forms of democracies called…</a:t>
            </a:r>
          </a:p>
          <a:p>
            <a:pPr lvl="1"/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Republics</a:t>
            </a:r>
            <a:r>
              <a:rPr lang="en-US" dirty="0" smtClean="0"/>
              <a:t>- were citizens elect leaders to represent them and make decisions on their behalf</a:t>
            </a:r>
            <a:endParaRPr lang="en-US" dirty="0"/>
          </a:p>
        </p:txBody>
      </p:sp>
      <p:pic>
        <p:nvPicPr>
          <p:cNvPr id="1026" name="Picture 2" descr="C:\Users\Wuz\Pictures\Microsoft Clip Organizer\j0149508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524000"/>
            <a:ext cx="4165342" cy="4876800"/>
          </a:xfrm>
          <a:prstGeom prst="rect">
            <a:avLst/>
          </a:prstGeom>
          <a:noFill/>
        </p:spPr>
      </p:pic>
      <p:sp>
        <p:nvSpPr>
          <p:cNvPr id="2" name="Explosion 1 1"/>
          <p:cNvSpPr/>
          <p:nvPr/>
        </p:nvSpPr>
        <p:spPr>
          <a:xfrm rot="389245">
            <a:off x="6153136" y="288602"/>
            <a:ext cx="25146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2) Republic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077200" cy="1676400"/>
          </a:xfrm>
        </p:spPr>
        <p:txBody>
          <a:bodyPr/>
          <a:lstStyle/>
          <a:p>
            <a:pPr algn="ctr"/>
            <a:r>
              <a:rPr lang="en-US" dirty="0" smtClean="0"/>
              <a:t>While setting up state </a:t>
            </a:r>
            <a:r>
              <a:rPr lang="en-US" dirty="0" err="1" smtClean="0"/>
              <a:t>gov’ts</a:t>
            </a:r>
            <a:r>
              <a:rPr lang="en-US" dirty="0" smtClean="0"/>
              <a:t> realized needed a form of National Government</a:t>
            </a:r>
          </a:p>
          <a:p>
            <a:pPr lvl="1" algn="ctr"/>
            <a:r>
              <a:rPr lang="en-US" dirty="0" smtClean="0"/>
              <a:t>“United we stand, divided we fall.” ~ Silas Deane, Rep. of CT</a:t>
            </a:r>
          </a:p>
          <a:p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3860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1776- Congress begins plan</a:t>
            </a:r>
          </a:p>
          <a:p>
            <a:pPr lvl="1"/>
            <a:r>
              <a:rPr lang="en-US" dirty="0" smtClean="0"/>
              <a:t>Agreed should be a republic, but that was about it</a:t>
            </a:r>
          </a:p>
          <a:p>
            <a:pPr lvl="1"/>
            <a:r>
              <a:rPr lang="en-US" dirty="0" smtClean="0"/>
              <a:t>Disagreed on…</a:t>
            </a:r>
          </a:p>
          <a:p>
            <a:pPr lvl="2"/>
            <a:r>
              <a:rPr lang="en-US" dirty="0" smtClean="0"/>
              <a:t># of votes per state </a:t>
            </a:r>
          </a:p>
          <a:p>
            <a:pPr lvl="3"/>
            <a:r>
              <a:rPr lang="en-US" dirty="0" smtClean="0"/>
              <a:t>1 each or based on population </a:t>
            </a:r>
          </a:p>
          <a:p>
            <a:pPr lvl="2"/>
            <a:r>
              <a:rPr lang="en-US" dirty="0" smtClean="0"/>
              <a:t>Will </a:t>
            </a:r>
            <a:r>
              <a:rPr lang="en-US" dirty="0" err="1" smtClean="0"/>
              <a:t>nat’l</a:t>
            </a:r>
            <a:r>
              <a:rPr lang="en-US" dirty="0" smtClean="0"/>
              <a:t> </a:t>
            </a:r>
            <a:r>
              <a:rPr lang="en-US" dirty="0" err="1" smtClean="0"/>
              <a:t>gov’t</a:t>
            </a:r>
            <a:r>
              <a:rPr lang="en-US" dirty="0" smtClean="0"/>
              <a:t> control lands in west or states</a:t>
            </a:r>
          </a:p>
          <a:p>
            <a:r>
              <a:rPr lang="en-US" dirty="0" smtClean="0"/>
              <a:t>Nov. 1777- Final plan called Articles of Confederation</a:t>
            </a:r>
          </a:p>
          <a:p>
            <a:pPr lvl="1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Powers of Federal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Gov’t</a:t>
            </a: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dirty="0" smtClean="0"/>
              <a:t>Afraid strong </a:t>
            </a:r>
            <a:r>
              <a:rPr lang="en-US" dirty="0" err="1" smtClean="0"/>
              <a:t>gov’t</a:t>
            </a:r>
            <a:r>
              <a:rPr lang="en-US" dirty="0" smtClean="0"/>
              <a:t> lead to tyrannical rule</a:t>
            </a:r>
          </a:p>
          <a:p>
            <a:pPr lvl="2"/>
            <a:r>
              <a:rPr lang="en-US" dirty="0" smtClean="0"/>
              <a:t>Run by a Congress</a:t>
            </a:r>
          </a:p>
          <a:p>
            <a:pPr lvl="3"/>
            <a:r>
              <a:rPr lang="en-US" dirty="0" smtClean="0"/>
              <a:t>1 vote per state</a:t>
            </a:r>
          </a:p>
          <a:p>
            <a:pPr lvl="2"/>
            <a:r>
              <a:rPr lang="en-US" dirty="0" smtClean="0"/>
              <a:t>Wage war, make peace, sign treaties, issue money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4648200" y="2286000"/>
            <a:ext cx="4038600" cy="4572000"/>
          </a:xfrm>
        </p:spPr>
        <p:txBody>
          <a:bodyPr>
            <a:normAutofit fontScale="70000" lnSpcReduction="20000"/>
          </a:bodyPr>
          <a:lstStyle/>
          <a:p>
            <a:pPr lvl="1">
              <a:buNone/>
            </a:pPr>
            <a:r>
              <a:rPr lang="en-US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States’ Powers</a:t>
            </a:r>
          </a:p>
          <a:p>
            <a:pPr lvl="2"/>
            <a:r>
              <a:rPr lang="en-US" dirty="0" smtClean="0"/>
              <a:t>Most important ones</a:t>
            </a:r>
          </a:p>
          <a:p>
            <a:pPr lvl="2"/>
            <a:r>
              <a:rPr lang="en-US" dirty="0" smtClean="0"/>
              <a:t>Tax, enforce laws, leave states in control of western lands</a:t>
            </a:r>
          </a:p>
          <a:p>
            <a:r>
              <a:rPr lang="en-US" dirty="0" smtClean="0"/>
              <a:t>Sent out to be Ratified, or signed into law</a:t>
            </a:r>
          </a:p>
          <a:p>
            <a:pPr lvl="1"/>
            <a:r>
              <a:rPr lang="en-US" dirty="0" smtClean="0"/>
              <a:t>8 of 13 sign right away but…</a:t>
            </a:r>
          </a:p>
          <a:p>
            <a:pPr lvl="1"/>
            <a:r>
              <a:rPr lang="en-US" dirty="0" smtClean="0"/>
              <a:t>Other 5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LITTLE GUYS </a:t>
            </a:r>
            <a:r>
              <a:rPr lang="en-US" dirty="0" smtClean="0"/>
              <a:t>refused to sign b/c they didn’t have western land claims </a:t>
            </a:r>
          </a:p>
          <a:p>
            <a:pPr lvl="2"/>
            <a:r>
              <a:rPr lang="en-US" dirty="0" smtClean="0"/>
              <a:t>With land claims… sell off land to pay debts</a:t>
            </a:r>
          </a:p>
          <a:p>
            <a:pPr lvl="2"/>
            <a:r>
              <a:rPr lang="en-US" dirty="0" smtClean="0"/>
              <a:t>Without land claims… no way to pay off war debts</a:t>
            </a:r>
          </a:p>
          <a:p>
            <a:pPr lvl="1"/>
            <a:r>
              <a:rPr lang="en-US" dirty="0" smtClean="0"/>
              <a:t>Takes 3 years but…</a:t>
            </a:r>
          </a:p>
          <a:p>
            <a:pPr lvl="2"/>
            <a:r>
              <a:rPr lang="en-US" dirty="0" smtClean="0"/>
              <a:t>Land claims given to federal </a:t>
            </a:r>
            <a:r>
              <a:rPr lang="en-US" dirty="0" err="1" smtClean="0"/>
              <a:t>gov’t</a:t>
            </a:r>
            <a:endParaRPr lang="en-US" dirty="0" smtClean="0"/>
          </a:p>
          <a:p>
            <a:pPr lvl="1"/>
            <a:r>
              <a:rPr lang="en-US" dirty="0" smtClean="0"/>
              <a:t>1782- last of small states ratify when Maryland signs</a:t>
            </a:r>
          </a:p>
          <a:p>
            <a:r>
              <a:rPr lang="en-US" dirty="0" smtClean="0"/>
              <a:t>US of A finally has system of </a:t>
            </a:r>
            <a:r>
              <a:rPr lang="en-US" dirty="0" err="1" smtClean="0"/>
              <a:t>gov’t</a:t>
            </a:r>
            <a:r>
              <a:rPr lang="en-US" dirty="0" smtClean="0"/>
              <a:t>!!!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The Articles of Confederation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57200" y="914400"/>
            <a:ext cx="8153400" cy="12954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xplosion 1 6"/>
          <p:cNvSpPr/>
          <p:nvPr/>
        </p:nvSpPr>
        <p:spPr>
          <a:xfrm rot="389245">
            <a:off x="-57138" y="118706"/>
            <a:ext cx="25146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3) Federal Gov’t</a:t>
            </a:r>
            <a:endParaRPr lang="en-US" dirty="0"/>
          </a:p>
        </p:txBody>
      </p:sp>
      <p:sp>
        <p:nvSpPr>
          <p:cNvPr id="8" name="Explosion 1 7"/>
          <p:cNvSpPr/>
          <p:nvPr/>
        </p:nvSpPr>
        <p:spPr>
          <a:xfrm rot="389245">
            <a:off x="6067774" y="251450"/>
            <a:ext cx="2690631" cy="188547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4) Main Components</a:t>
            </a:r>
            <a:endParaRPr lang="en-US" dirty="0"/>
          </a:p>
        </p:txBody>
      </p:sp>
      <p:sp>
        <p:nvSpPr>
          <p:cNvPr id="9" name="Explosion 1 8"/>
          <p:cNvSpPr/>
          <p:nvPr/>
        </p:nvSpPr>
        <p:spPr>
          <a:xfrm rot="389245">
            <a:off x="3067063" y="3031801"/>
            <a:ext cx="25146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5) If you were there…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17" grpId="0" uiExpand="1" build="p"/>
      <p:bldP spid="2" grpId="0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895600" y="2514600"/>
            <a:ext cx="6858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Western Land Ordinances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28600"/>
            <a:ext cx="8229600" cy="6629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Most Important ?’s for new Federal Government…</a:t>
            </a:r>
          </a:p>
          <a:p>
            <a:pPr lvl="1"/>
            <a:r>
              <a:rPr lang="en-US" dirty="0" smtClean="0"/>
              <a:t>What do we do w/ all this land?</a:t>
            </a:r>
          </a:p>
          <a:p>
            <a:pPr lvl="2"/>
            <a:r>
              <a:rPr lang="en-US" dirty="0" smtClean="0"/>
              <a:t>Passed laws on how it would be divided</a:t>
            </a:r>
          </a:p>
          <a:p>
            <a:r>
              <a:rPr lang="en-US" b="1" dirty="0" smtClean="0"/>
              <a:t>Land Ordinance of 1785</a:t>
            </a:r>
          </a:p>
          <a:p>
            <a:pPr lvl="1"/>
            <a:r>
              <a:rPr lang="en-US" dirty="0" smtClean="0"/>
              <a:t>Surveyors stake out 6 mile plots called townships in new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“NW Territory”</a:t>
            </a:r>
          </a:p>
          <a:p>
            <a:pPr lvl="2"/>
            <a:r>
              <a:rPr lang="en-US" dirty="0" smtClean="0"/>
              <a:t>Later become states of Ohio, Indiana, Michigan, Illinois, Wisconsin, and Minnesota</a:t>
            </a:r>
          </a:p>
          <a:p>
            <a:pPr lvl="1"/>
            <a:r>
              <a:rPr lang="en-US" dirty="0" smtClean="0"/>
              <a:t>Each township broken into 36 quarter-mile squares people could buy</a:t>
            </a:r>
          </a:p>
          <a:p>
            <a:r>
              <a:rPr lang="en-US" b="1" dirty="0" smtClean="0"/>
              <a:t>Northwest Ordinance of 1787</a:t>
            </a:r>
          </a:p>
          <a:p>
            <a:pPr lvl="1"/>
            <a:r>
              <a:rPr lang="en-US" dirty="0" smtClean="0"/>
              <a:t>Set conditions for settlement</a:t>
            </a:r>
          </a:p>
          <a:p>
            <a:pPr lvl="2"/>
            <a:r>
              <a:rPr lang="en-US" dirty="0" smtClean="0"/>
              <a:t>Slavery would be outlawed</a:t>
            </a:r>
          </a:p>
          <a:p>
            <a:pPr lvl="2"/>
            <a:r>
              <a:rPr lang="en-US" dirty="0" smtClean="0"/>
              <a:t>Rivers free to all</a:t>
            </a:r>
          </a:p>
          <a:p>
            <a:pPr lvl="2"/>
            <a:r>
              <a:rPr lang="en-US" dirty="0" smtClean="0"/>
              <a:t>Freedom of religion and trial by jury guaranteed</a:t>
            </a:r>
          </a:p>
          <a:p>
            <a:pPr lvl="1"/>
            <a:r>
              <a:rPr lang="en-US" dirty="0" smtClean="0"/>
              <a:t>Described how it would be governed</a:t>
            </a:r>
          </a:p>
          <a:p>
            <a:pPr lvl="2"/>
            <a:r>
              <a:rPr lang="en-US" dirty="0" smtClean="0"/>
              <a:t>As territory grew, gain </a:t>
            </a:r>
            <a:r>
              <a:rPr lang="en-US" dirty="0" err="1" smtClean="0"/>
              <a:t>rts</a:t>
            </a:r>
            <a:r>
              <a:rPr lang="en-US" dirty="0" smtClean="0"/>
              <a:t>. to self-govern</a:t>
            </a:r>
          </a:p>
          <a:p>
            <a:pPr lvl="2"/>
            <a:r>
              <a:rPr lang="en-US" dirty="0" smtClean="0"/>
              <a:t>5,000 free men can elect an Assembly</a:t>
            </a:r>
          </a:p>
          <a:p>
            <a:pPr lvl="2"/>
            <a:r>
              <a:rPr lang="en-US" dirty="0" smtClean="0"/>
              <a:t>60,000 free men could apply for statehood</a:t>
            </a:r>
          </a:p>
          <a:p>
            <a:pPr lvl="1"/>
            <a:r>
              <a:rPr lang="en-US" dirty="0" smtClean="0"/>
              <a:t>Important b/c set a pattern for orderly growth</a:t>
            </a:r>
          </a:p>
        </p:txBody>
      </p:sp>
      <p:sp>
        <p:nvSpPr>
          <p:cNvPr id="5" name="Explosion 1 4"/>
          <p:cNvSpPr/>
          <p:nvPr/>
        </p:nvSpPr>
        <p:spPr>
          <a:xfrm rot="389245">
            <a:off x="6534136" y="3184201"/>
            <a:ext cx="25146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r>
              <a:rPr lang="en-US" dirty="0" smtClean="0"/>
              <a:t>) NW Ordinance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and_ordinance_178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7" y="15240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0480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Weaknesses of the 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Except for handling of land issues…</a:t>
            </a:r>
          </a:p>
          <a:p>
            <a:pPr lvl="1"/>
            <a:r>
              <a:rPr lang="en-US" dirty="0" smtClean="0"/>
              <a:t>“Articles” had few successes</a:t>
            </a:r>
          </a:p>
          <a:p>
            <a:r>
              <a:rPr lang="en-US" dirty="0" smtClean="0"/>
              <a:t>By end of war  </a:t>
            </a:r>
            <a:r>
              <a:rPr lang="en-US" dirty="0" err="1" smtClean="0"/>
              <a:t>gov’t</a:t>
            </a:r>
            <a:r>
              <a:rPr lang="en-US" dirty="0" smtClean="0"/>
              <a:t> faced serious problems but… no power to solve them!!!</a:t>
            </a:r>
          </a:p>
          <a:p>
            <a:pPr lvl="1"/>
            <a:r>
              <a:rPr lang="en-US" dirty="0" smtClean="0"/>
              <a:t>Serious Debt</a:t>
            </a:r>
          </a:p>
          <a:p>
            <a:pPr lvl="2"/>
            <a:r>
              <a:rPr lang="en-US" dirty="0" smtClean="0"/>
              <a:t>Congress had borrowed lg. amounts to finance war</a:t>
            </a:r>
          </a:p>
          <a:p>
            <a:pPr lvl="3"/>
            <a:r>
              <a:rPr lang="en-US" dirty="0" smtClean="0"/>
              <a:t>Most of it owed to soldiers</a:t>
            </a:r>
          </a:p>
          <a:p>
            <a:pPr lvl="3"/>
            <a:r>
              <a:rPr lang="en-US" dirty="0" smtClean="0"/>
              <a:t>No power to levy taxes</a:t>
            </a:r>
          </a:p>
          <a:p>
            <a:pPr lvl="3"/>
            <a:r>
              <a:rPr lang="en-US" dirty="0" smtClean="0"/>
              <a:t>Depended on states to send $$$</a:t>
            </a:r>
          </a:p>
          <a:p>
            <a:pPr lvl="4"/>
            <a:r>
              <a:rPr lang="en-US" dirty="0" smtClean="0"/>
              <a:t>Very little sent</a:t>
            </a:r>
          </a:p>
          <a:p>
            <a:r>
              <a:rPr lang="en-US" dirty="0" smtClean="0"/>
              <a:t>Congress not alone</a:t>
            </a:r>
          </a:p>
          <a:p>
            <a:pPr lvl="1"/>
            <a:r>
              <a:rPr lang="en-US" dirty="0" smtClean="0"/>
              <a:t>People had no money either</a:t>
            </a:r>
          </a:p>
          <a:p>
            <a:pPr lvl="1"/>
            <a:r>
              <a:rPr lang="en-US" dirty="0" smtClean="0"/>
              <a:t>Now begin to revolt against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</a:t>
            </a:r>
            <a:r>
              <a:rPr lang="en-US" dirty="0" err="1" smtClean="0"/>
              <a:t>gov’t</a:t>
            </a:r>
            <a:r>
              <a:rPr lang="en-US" dirty="0" smtClean="0"/>
              <a:t> !!!</a:t>
            </a:r>
          </a:p>
          <a:p>
            <a:r>
              <a:rPr lang="en-US" dirty="0" smtClean="0"/>
              <a:t>Something must be done soon!!!</a:t>
            </a:r>
          </a:p>
          <a:p>
            <a:endParaRPr lang="en-US" dirty="0"/>
          </a:p>
        </p:txBody>
      </p:sp>
      <p:pic>
        <p:nvPicPr>
          <p:cNvPr id="3075" name="Picture 3" descr="C:\Users\Wuz\Pictures\Microsoft Clip Organizer\j0425784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057400"/>
            <a:ext cx="3463858" cy="4495799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6324600" y="1219200"/>
            <a:ext cx="2819400" cy="1371600"/>
            <a:chOff x="6324600" y="1219200"/>
            <a:chExt cx="2819400" cy="1371600"/>
          </a:xfrm>
        </p:grpSpPr>
        <p:sp>
          <p:nvSpPr>
            <p:cNvPr id="7" name="Oval Callout 6"/>
            <p:cNvSpPr/>
            <p:nvPr/>
          </p:nvSpPr>
          <p:spPr>
            <a:xfrm>
              <a:off x="6324600" y="1219200"/>
              <a:ext cx="2819400" cy="1371600"/>
            </a:xfrm>
            <a:prstGeom prst="wedgeEllipseCallout">
              <a:avLst>
                <a:gd name="adj1" fmla="val -25378"/>
                <a:gd name="adj2" fmla="val 16286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29400" y="1447800"/>
              <a:ext cx="2514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 WANT MY MONEY, PUNK!!!</a:t>
              </a:r>
              <a:endParaRPr lang="en-US" sz="2400" dirty="0"/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381000" y="457200"/>
            <a:ext cx="8229600" cy="6096000"/>
            <a:chOff x="381000" y="457200"/>
            <a:chExt cx="8229600" cy="6096000"/>
          </a:xfrm>
        </p:grpSpPr>
        <p:sp>
          <p:nvSpPr>
            <p:cNvPr id="6" name="Flowchart: Punched Tape 5"/>
            <p:cNvSpPr/>
            <p:nvPr/>
          </p:nvSpPr>
          <p:spPr>
            <a:xfrm rot="5400000">
              <a:off x="1447800" y="-609600"/>
              <a:ext cx="6096000" cy="8229600"/>
            </a:xfrm>
            <a:prstGeom prst="flowChartPunchedTape">
              <a:avLst/>
            </a:prstGeom>
            <a:solidFill>
              <a:srgbClr val="FFCC66"/>
            </a:solidFill>
            <a:ln>
              <a:noFill/>
            </a:ln>
            <a:effectLst>
              <a:outerShdw blurRad="558800" dist="203200" dir="21594000" sx="101000" sy="101000" algn="ctr" rotWithShape="0">
                <a:schemeClr val="bg2">
                  <a:lumMod val="50000"/>
                  <a:alpha val="91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9600" y="457200"/>
              <a:ext cx="7162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>
                  <a:solidFill>
                    <a:schemeClr val="bg1"/>
                  </a:solidFill>
                  <a:latin typeface="Blackadder ITC" pitchFamily="82" charset="0"/>
                </a:rPr>
                <a:t>Articles of Confederation</a:t>
              </a:r>
              <a:endParaRPr lang="en-US" sz="6000" dirty="0">
                <a:solidFill>
                  <a:schemeClr val="bg1"/>
                </a:solidFill>
                <a:latin typeface="Blackadder ITC" pitchFamily="8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81000" y="914400"/>
            <a:ext cx="7467600" cy="5638800"/>
            <a:chOff x="381000" y="990600"/>
            <a:chExt cx="7467600" cy="5638800"/>
          </a:xfrm>
        </p:grpSpPr>
        <p:sp>
          <p:nvSpPr>
            <p:cNvPr id="22" name="Up Arrow 21"/>
            <p:cNvSpPr/>
            <p:nvPr/>
          </p:nvSpPr>
          <p:spPr>
            <a:xfrm rot="10800000">
              <a:off x="381000" y="3810000"/>
              <a:ext cx="7467600" cy="2819400"/>
            </a:xfrm>
            <a:prstGeom prst="upArrow">
              <a:avLst>
                <a:gd name="adj1" fmla="val 50000"/>
                <a:gd name="adj2" fmla="val 49905"/>
              </a:avLst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scene3d>
              <a:camera prst="orthographicFront"/>
              <a:lightRig rig="soft" dir="t"/>
            </a:scene3d>
            <a:sp3d prstMaterial="dkEdge">
              <a:bevelB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886200" y="6019800"/>
              <a:ext cx="457200" cy="457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962400" y="6172200"/>
              <a:ext cx="304800" cy="1524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Up Arrow 24"/>
            <p:cNvSpPr/>
            <p:nvPr/>
          </p:nvSpPr>
          <p:spPr>
            <a:xfrm>
              <a:off x="381000" y="990600"/>
              <a:ext cx="7467600" cy="2819400"/>
            </a:xfrm>
            <a:prstGeom prst="upArrow">
              <a:avLst>
                <a:gd name="adj1" fmla="val 50000"/>
                <a:gd name="adj2" fmla="val 49905"/>
              </a:avLst>
            </a:prstGeom>
            <a:gradFill flip="none" rotWithShape="1">
              <a:gsLst>
                <a:gs pos="0">
                  <a:srgbClr val="008000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  <a:tileRect r="-100000" b="-100000"/>
            </a:gradFill>
            <a:scene3d>
              <a:camera prst="orthographicFront"/>
              <a:lightRig rig="threePt" dir="t"/>
            </a:scene3d>
            <a:sp3d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886200" y="1066800"/>
              <a:ext cx="457200" cy="457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ross 26"/>
            <p:cNvSpPr/>
            <p:nvPr/>
          </p:nvSpPr>
          <p:spPr>
            <a:xfrm>
              <a:off x="3962400" y="1143000"/>
              <a:ext cx="304800" cy="304800"/>
            </a:xfrm>
            <a:prstGeom prst="plu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38400" y="1752600"/>
              <a:ext cx="33528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dirty="0" smtClean="0"/>
                <a:t>Ran the nation while at war</a:t>
              </a:r>
            </a:p>
            <a:p>
              <a:pPr>
                <a:buFont typeface="Arial" charset="0"/>
                <a:buChar char="•"/>
              </a:pPr>
              <a:r>
                <a:rPr lang="en-US" dirty="0" smtClean="0"/>
                <a:t>Negotiated Treaty of Paris to    </a:t>
              </a:r>
            </a:p>
            <a:p>
              <a:r>
                <a:rPr lang="en-US" dirty="0" smtClean="0"/>
                <a:t>      end Revolutionary War</a:t>
              </a:r>
            </a:p>
            <a:p>
              <a:pPr>
                <a:buFont typeface="Arial" charset="0"/>
                <a:buChar char="•"/>
              </a:pPr>
              <a:r>
                <a:rPr lang="en-US" dirty="0" smtClean="0"/>
                <a:t>Passed the Land Ordinance of </a:t>
              </a:r>
            </a:p>
            <a:p>
              <a:r>
                <a:rPr lang="en-US" dirty="0" smtClean="0"/>
                <a:t>       1785</a:t>
              </a:r>
            </a:p>
            <a:p>
              <a:pPr>
                <a:buFont typeface="Arial" charset="0"/>
                <a:buChar char="•"/>
              </a:pPr>
              <a:r>
                <a:rPr lang="en-US" dirty="0" smtClean="0"/>
                <a:t>Passed the NW Ordinance of 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  1787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8400" y="4038600"/>
              <a:ext cx="33528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dirty="0" smtClean="0"/>
                <a:t>Lacked power to enforce laws</a:t>
              </a:r>
            </a:p>
            <a:p>
              <a:pPr>
                <a:buFont typeface="Arial" charset="0"/>
                <a:buChar char="•"/>
              </a:pPr>
              <a:r>
                <a:rPr lang="en-US" dirty="0" smtClean="0"/>
                <a:t>Lacked power to levy taxes</a:t>
              </a:r>
            </a:p>
            <a:p>
              <a:pPr>
                <a:buFont typeface="Arial" charset="0"/>
                <a:buChar char="•"/>
              </a:pPr>
              <a:r>
                <a:rPr lang="en-US" dirty="0" smtClean="0"/>
                <a:t>Lacked power to regulate trade 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among the states</a:t>
              </a:r>
            </a:p>
            <a:p>
              <a:pPr>
                <a:buFont typeface="Arial" charset="0"/>
                <a:buChar char="•"/>
              </a:pPr>
              <a:r>
                <a:rPr lang="en-US" dirty="0" smtClean="0"/>
                <a:t>Required ALL 13 states to </a:t>
              </a:r>
            </a:p>
            <a:p>
              <a:r>
                <a:rPr lang="en-US" dirty="0" smtClean="0"/>
                <a:t>     approve changes in the   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Articles of Confederation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86000" y="1524000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Successes and Strengths of A of C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19400" y="38100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Weaknesses of A of C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3" name="TextBox 32">
            <a:hlinkClick r:id="rId3"/>
          </p:cNvPr>
          <p:cNvSpPr txBox="1"/>
          <p:nvPr/>
        </p:nvSpPr>
        <p:spPr>
          <a:xfrm>
            <a:off x="7924800" y="0"/>
            <a:ext cx="12192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of C for </a:t>
            </a:r>
            <a:r>
              <a:rPr lang="en-US" dirty="0" smtClean="0">
                <a:hlinkClick r:id="rId4"/>
              </a:rPr>
              <a:t>Dummies</a:t>
            </a:r>
            <a:endParaRPr lang="en-US" dirty="0"/>
          </a:p>
        </p:txBody>
      </p:sp>
      <p:sp>
        <p:nvSpPr>
          <p:cNvPr id="17" name="Explosion 1 16"/>
          <p:cNvSpPr/>
          <p:nvPr/>
        </p:nvSpPr>
        <p:spPr>
          <a:xfrm rot="389245">
            <a:off x="6136678" y="2739807"/>
            <a:ext cx="2907271" cy="193583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r>
              <a:rPr lang="en-US" dirty="0" smtClean="0"/>
              <a:t>) Weaknesses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allAtOnce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Source Analysis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209800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the analysis sheet and the information provided on </a:t>
            </a:r>
            <a:r>
              <a:rPr lang="en-US" dirty="0" err="1" smtClean="0"/>
              <a:t>goformative</a:t>
            </a:r>
            <a:r>
              <a:rPr lang="en-US" dirty="0" smtClean="0"/>
              <a:t> to examine the Articles of Confederation.</a:t>
            </a:r>
          </a:p>
          <a:p>
            <a:endParaRPr lang="en-US" dirty="0"/>
          </a:p>
          <a:p>
            <a:r>
              <a:rPr lang="en-US" dirty="0" smtClean="0"/>
              <a:t>More information may also be seen here:</a:t>
            </a:r>
          </a:p>
          <a:p>
            <a:endParaRPr lang="en-US" dirty="0"/>
          </a:p>
          <a:p>
            <a:r>
              <a:rPr lang="en-US" dirty="0"/>
              <a:t>http://www.ourdocuments.gov/doc.php?flash=true&amp;doc=3&amp;page=transcript#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600200"/>
            <a:ext cx="2566416" cy="4572000"/>
          </a:xfrm>
        </p:spPr>
      </p:pic>
    </p:spTree>
    <p:extLst>
      <p:ext uri="{BB962C8B-B14F-4D97-AF65-F5344CB8AC3E}">
        <p14:creationId xmlns:p14="http://schemas.microsoft.com/office/powerpoint/2010/main" val="799185727"/>
      </p:ext>
    </p:extLst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709</TotalTime>
  <Words>723</Words>
  <Application>Microsoft Office PowerPoint</Application>
  <PresentationFormat>On-screen Show (4:3)</PresentationFormat>
  <Paragraphs>115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Blackadder ITC</vt:lpstr>
      <vt:lpstr>Calibri</vt:lpstr>
      <vt:lpstr>Constantia</vt:lpstr>
      <vt:lpstr>Wingdings 2</vt:lpstr>
      <vt:lpstr>Paper</vt:lpstr>
      <vt:lpstr>Warm Up:  Spiral Review</vt:lpstr>
      <vt:lpstr>A More Perfect Union:          1777-1791</vt:lpstr>
      <vt:lpstr>New State Governments</vt:lpstr>
      <vt:lpstr>The Articles of Confederation</vt:lpstr>
      <vt:lpstr>The Western Land Ordinances</vt:lpstr>
      <vt:lpstr>PowerPoint Presentation</vt:lpstr>
      <vt:lpstr>Weaknesses of the Articles of Confederation</vt:lpstr>
      <vt:lpstr>PowerPoint Presentation</vt:lpstr>
      <vt:lpstr>Primary Source Analysis</vt:lpstr>
      <vt:lpstr>Exit Ticket: Essential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More Perfect Union:          1777-1791</dc:title>
  <dc:creator>Wuz</dc:creator>
  <cp:lastModifiedBy>Wazaney, Kristopher J.</cp:lastModifiedBy>
  <cp:revision>16</cp:revision>
  <dcterms:created xsi:type="dcterms:W3CDTF">2012-11-26T22:58:19Z</dcterms:created>
  <dcterms:modified xsi:type="dcterms:W3CDTF">2015-11-05T17:08:10Z</dcterms:modified>
</cp:coreProperties>
</file>