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8" r:id="rId9"/>
    <p:sldId id="267" r:id="rId10"/>
    <p:sldId id="265" r:id="rId11"/>
    <p:sldId id="26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5F477-2110-415C-85B2-60BE39F36743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9C993-2A7A-4BE5-9246-1A82985FE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0EB31-4D6E-43BD-8479-E8A95F8E548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A9E4A-8B7B-498A-97A1-AE0965184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5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5AE4-55FD-4361-8763-6B924A2E07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9E4A-8B7B-498A-97A1-AE09651844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11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9E4A-8B7B-498A-97A1-AE09651844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Liberty’s Kids- We the People 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9E4A-8B7B-498A-97A1-AE09651844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4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9E4A-8B7B-498A-97A1-AE09651844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5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9E4A-8B7B-498A-97A1-AE09651844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2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9E4A-8B7B-498A-97A1-AE09651844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DisEd</a:t>
            </a:r>
            <a:r>
              <a:rPr lang="en-US" dirty="0" smtClean="0"/>
              <a:t>- The Virginia Plan (1:27)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9E4A-8B7B-498A-97A1-AE09651844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DisEd</a:t>
            </a:r>
            <a:r>
              <a:rPr lang="en-US" dirty="0" smtClean="0"/>
              <a:t>- The Great Compromise (2:18)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9E4A-8B7B-498A-97A1-AE09651844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61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9E4A-8B7B-498A-97A1-AE09651844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44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9E4A-8B7B-498A-97A1-AE09651844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9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3D-2966-4E75-BA69-6C3F317A4208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E7BA8D-E0CF-4099-8B60-05883479E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3D-2966-4E75-BA69-6C3F317A4208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8D-E0CF-4099-8B60-05883479E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3D-2966-4E75-BA69-6C3F317A4208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8D-E0CF-4099-8B60-05883479E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44643D-2966-4E75-BA69-6C3F317A4208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E7BA8D-E0CF-4099-8B60-05883479E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3D-2966-4E75-BA69-6C3F317A4208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8D-E0CF-4099-8B60-05883479E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3D-2966-4E75-BA69-6C3F317A4208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8D-E0CF-4099-8B60-05883479E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8D-E0CF-4099-8B60-05883479E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3D-2966-4E75-BA69-6C3F317A4208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3D-2966-4E75-BA69-6C3F317A4208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8D-E0CF-4099-8B60-05883479E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3D-2966-4E75-BA69-6C3F317A4208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BA8D-E0CF-4099-8B60-05883479E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44643D-2966-4E75-BA69-6C3F317A4208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E7BA8D-E0CF-4099-8B60-05883479E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643D-2966-4E75-BA69-6C3F317A4208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E7BA8D-E0CF-4099-8B60-05883479E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44643D-2966-4E75-BA69-6C3F317A4208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E7BA8D-E0CF-4099-8B60-05883479E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  <p:sndAc>
      <p:stSnd>
        <p:snd r:embed="rId13" name="drumroll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Ceb1wkSamG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hyperlink" Target="http://app.discoveryeducation.com/player/view/assetGuid/94EF3A18-2C23-4C2B-A6D9-49AE4AA7651A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hyperlink" Target="http://app.discoveryeducation.com/player/view/assetGuid/7694D7E2-5265-44A1-B7AC-48A422B63A5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5-2 Convention </a:t>
            </a:r>
            <a:r>
              <a:rPr lang="en-US" dirty="0" smtClean="0"/>
              <a:t>and Compromise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More Perfect Union:          1777-1791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Slavery and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House of Reps based on population… who gets counted?</a:t>
            </a:r>
          </a:p>
          <a:p>
            <a:pPr lvl="1"/>
            <a:r>
              <a:rPr lang="en-US" dirty="0" smtClean="0"/>
              <a:t>South wants slaves counted for reps, but not for taxes</a:t>
            </a:r>
          </a:p>
          <a:p>
            <a:pPr lvl="1"/>
            <a:r>
              <a:rPr lang="en-US" dirty="0" smtClean="0"/>
              <a:t>North argues can’t have it both ways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“3/5’s Compromise” </a:t>
            </a:r>
            <a:r>
              <a:rPr lang="en-US" dirty="0" smtClean="0"/>
              <a:t>is reached</a:t>
            </a:r>
          </a:p>
          <a:p>
            <a:pPr lvl="1"/>
            <a:r>
              <a:rPr lang="en-US" dirty="0" smtClean="0"/>
              <a:t>Each slave would count for both reps &amp; taxes, but only at ratio of 3 out of every 5</a:t>
            </a:r>
          </a:p>
          <a:p>
            <a:r>
              <a:rPr lang="en-US" dirty="0" smtClean="0"/>
              <a:t>Slave trade leads to another heated debate</a:t>
            </a:r>
          </a:p>
          <a:p>
            <a:pPr lvl="1"/>
            <a:r>
              <a:rPr lang="en-US" dirty="0" smtClean="0"/>
              <a:t>Slavery outlawed in north, &amp; new NW Territories</a:t>
            </a:r>
          </a:p>
          <a:p>
            <a:pPr lvl="1"/>
            <a:r>
              <a:rPr lang="en-US" dirty="0" smtClean="0"/>
              <a:t>Import of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dirty="0" smtClean="0"/>
              <a:t> slaves also outlawed in north and some southern states</a:t>
            </a:r>
          </a:p>
          <a:p>
            <a:pPr lvl="2"/>
            <a:r>
              <a:rPr lang="en-US" dirty="0" smtClean="0"/>
              <a:t>Most want this extended to all states but south refused</a:t>
            </a:r>
          </a:p>
          <a:p>
            <a:pPr lvl="2"/>
            <a:r>
              <a:rPr lang="en-US" dirty="0" smtClean="0"/>
              <a:t>SC &amp; GA said would refuse any plan if slavery banned</a:t>
            </a:r>
          </a:p>
          <a:p>
            <a:r>
              <a:rPr lang="en-US" dirty="0" smtClean="0"/>
              <a:t>29 August 1787-</a:t>
            </a:r>
          </a:p>
          <a:p>
            <a:pPr lvl="1"/>
            <a:r>
              <a:rPr lang="en-US" dirty="0" smtClean="0"/>
              <a:t>Congress rules could not ban import of new slaves</a:t>
            </a:r>
          </a:p>
          <a:p>
            <a:r>
              <a:rPr lang="en-US" dirty="0" smtClean="0"/>
              <a:t>Finally banned 1808</a:t>
            </a:r>
            <a:endParaRPr lang="en-US" dirty="0"/>
          </a:p>
        </p:txBody>
      </p:sp>
      <p:pic>
        <p:nvPicPr>
          <p:cNvPr id="4104" name="Picture 8" descr="http://www.socialstudieswithasmile.com/threefifth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4419600" cy="48768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4038600" y="4918129"/>
            <a:ext cx="2514600" cy="1828800"/>
            <a:chOff x="9655444" y="1223801"/>
            <a:chExt cx="2514600" cy="1828800"/>
          </a:xfrm>
        </p:grpSpPr>
        <p:sp>
          <p:nvSpPr>
            <p:cNvPr id="6" name="Explosion 2 5"/>
            <p:cNvSpPr/>
            <p:nvPr/>
          </p:nvSpPr>
          <p:spPr>
            <a:xfrm>
              <a:off x="9655444" y="1223801"/>
              <a:ext cx="2514600" cy="1828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63200" y="1725066"/>
              <a:ext cx="10990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#12</a:t>
              </a:r>
              <a:endParaRPr lang="en-US" sz="4400" dirty="0"/>
            </a:p>
          </p:txBody>
        </p:sp>
      </p:grpSp>
    </p:spTree>
  </p:cSld>
  <p:clrMapOvr>
    <a:masterClrMapping/>
  </p:clrMapOvr>
  <p:transition spd="slow">
    <p:newsflash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is Near!?!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Constitution would place few limits on Congress’ power to regulate trade</a:t>
            </a:r>
          </a:p>
          <a:p>
            <a:pPr lvl="1"/>
            <a:r>
              <a:rPr lang="en-US" dirty="0" smtClean="0"/>
              <a:t>Most happy that federal </a:t>
            </a:r>
            <a:r>
              <a:rPr lang="en-US" dirty="0" err="1" smtClean="0"/>
              <a:t>gov’t</a:t>
            </a:r>
            <a:r>
              <a:rPr lang="en-US" dirty="0" smtClean="0"/>
              <a:t> would regulate trade</a:t>
            </a:r>
          </a:p>
          <a:p>
            <a:pPr lvl="2"/>
            <a:r>
              <a:rPr lang="en-US" dirty="0" smtClean="0"/>
              <a:t>But…</a:t>
            </a:r>
          </a:p>
          <a:p>
            <a:pPr lvl="2"/>
            <a:r>
              <a:rPr lang="en-US" dirty="0" smtClean="0"/>
              <a:t>Says nothing of Native Americans</a:t>
            </a:r>
          </a:p>
          <a:p>
            <a:pPr lvl="3"/>
            <a:r>
              <a:rPr lang="en-US" dirty="0" smtClean="0"/>
              <a:t>Neither foreign nation nor part of separate states</a:t>
            </a:r>
          </a:p>
          <a:p>
            <a:r>
              <a:rPr lang="en-US" dirty="0" smtClean="0"/>
              <a:t>Convention would meet into September</a:t>
            </a:r>
          </a:p>
          <a:p>
            <a:pPr lvl="1"/>
            <a:r>
              <a:rPr lang="en-US" dirty="0" smtClean="0"/>
              <a:t>15 September 1787- Constitution voted on by delegates</a:t>
            </a:r>
          </a:p>
          <a:p>
            <a:pPr lvl="1"/>
            <a:r>
              <a:rPr lang="en-US" dirty="0" smtClean="0"/>
              <a:t>16 September 1787- written out onto four (4) sheets of thick parchment</a:t>
            </a:r>
          </a:p>
          <a:p>
            <a:pPr lvl="1"/>
            <a:r>
              <a:rPr lang="en-US" dirty="0" smtClean="0"/>
              <a:t>17 September 1787- 52 of 55 delegates sign it</a:t>
            </a:r>
          </a:p>
          <a:p>
            <a:pPr lvl="2"/>
            <a:r>
              <a:rPr lang="en-US" dirty="0" smtClean="0"/>
              <a:t>Then sent out to states for approval</a:t>
            </a:r>
          </a:p>
        </p:txBody>
      </p:sp>
      <p:pic>
        <p:nvPicPr>
          <p:cNvPr id="2050" name="Picture 2" descr="http://4.bp.blogspot.com/-iV5tcuB-79w/T_UP3rzCSLI/AAAAAAAACgU/CNdq9t8W0a0/s1600/We-the-Peo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600"/>
            <a:ext cx="4130073" cy="41148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2436995" y="4572000"/>
            <a:ext cx="2514600" cy="1828800"/>
            <a:chOff x="9566329" y="1195387"/>
            <a:chExt cx="2514600" cy="1828800"/>
          </a:xfrm>
        </p:grpSpPr>
        <p:sp>
          <p:nvSpPr>
            <p:cNvPr id="6" name="Explosion 2 5"/>
            <p:cNvSpPr/>
            <p:nvPr/>
          </p:nvSpPr>
          <p:spPr>
            <a:xfrm>
              <a:off x="9566329" y="1195387"/>
              <a:ext cx="2514600" cy="1828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290231" y="1603326"/>
              <a:ext cx="946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#13</a:t>
              </a:r>
              <a:endParaRPr lang="en-US" sz="4400" dirty="0"/>
            </a:p>
          </p:txBody>
        </p:sp>
      </p:grpSp>
    </p:spTree>
  </p:cSld>
  <p:clrMapOvr>
    <a:masterClrMapping/>
  </p:clrMapOvr>
  <p:transition spd="slow">
    <p:newsflash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Something’s Amiss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6482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Mid-1780’s-</a:t>
            </a:r>
          </a:p>
          <a:p>
            <a:pPr lvl="1"/>
            <a:r>
              <a:rPr lang="en-US" dirty="0" smtClean="0"/>
              <a:t>All states faced debt problems</a:t>
            </a:r>
          </a:p>
          <a:p>
            <a:pPr lvl="1"/>
            <a:r>
              <a:rPr lang="en-US" dirty="0" smtClean="0"/>
              <a:t>People had little $ but…</a:t>
            </a:r>
          </a:p>
          <a:p>
            <a:pPr lvl="2"/>
            <a:r>
              <a:rPr lang="en-US" dirty="0" smtClean="0"/>
              <a:t>State kept levying high taxes</a:t>
            </a:r>
          </a:p>
          <a:p>
            <a:pPr lvl="2"/>
            <a:r>
              <a:rPr lang="en-US" dirty="0" smtClean="0"/>
              <a:t>Avg. family owed $200/year	</a:t>
            </a:r>
          </a:p>
          <a:p>
            <a:pPr lvl="3"/>
            <a:r>
              <a:rPr lang="en-US" dirty="0" smtClean="0"/>
              <a:t>More than most made in a year!</a:t>
            </a:r>
          </a:p>
          <a:p>
            <a:pPr lvl="3"/>
            <a:r>
              <a:rPr lang="en-US" dirty="0" smtClean="0"/>
              <a:t>Couldn’t pay… holdings auctioned off or jailed</a:t>
            </a:r>
          </a:p>
          <a:p>
            <a:pPr lvl="1"/>
            <a:r>
              <a:rPr lang="en-US" dirty="0" smtClean="0"/>
              <a:t>Mass. Farmers begged for debt relief but were refused so… they rebelled</a:t>
            </a:r>
          </a:p>
          <a:p>
            <a:r>
              <a:rPr lang="en-US" dirty="0" smtClean="0"/>
              <a:t>Shays’ Rebellion</a:t>
            </a:r>
          </a:p>
          <a:p>
            <a:pPr lvl="1"/>
            <a:r>
              <a:rPr lang="en-US" dirty="0" smtClean="0"/>
              <a:t>Daniel Shays – war vet &amp; leader of rebellion</a:t>
            </a:r>
          </a:p>
          <a:p>
            <a:pPr lvl="2"/>
            <a:r>
              <a:rPr lang="en-US" dirty="0" smtClean="0"/>
              <a:t>Commanded 1,500 men</a:t>
            </a:r>
          </a:p>
          <a:p>
            <a:pPr lvl="1"/>
            <a:r>
              <a:rPr lang="en-US" dirty="0" smtClean="0"/>
              <a:t>Jan. 1787- 	</a:t>
            </a:r>
          </a:p>
          <a:p>
            <a:pPr lvl="2"/>
            <a:r>
              <a:rPr lang="en-US" dirty="0" smtClean="0"/>
              <a:t>Shays men marched &amp; attacked federal arsenal</a:t>
            </a:r>
          </a:p>
          <a:p>
            <a:pPr lvl="3"/>
            <a:r>
              <a:rPr lang="en-US" dirty="0" smtClean="0"/>
              <a:t>Defended by 900 militia who quickly put down rebellion</a:t>
            </a:r>
          </a:p>
          <a:p>
            <a:pPr lvl="2"/>
            <a:r>
              <a:rPr lang="en-US" dirty="0" smtClean="0"/>
              <a:t>Lost but…</a:t>
            </a:r>
          </a:p>
          <a:p>
            <a:pPr lvl="3"/>
            <a:r>
              <a:rPr lang="en-US" dirty="0" smtClean="0"/>
              <a:t>Won sympathy w/ people</a:t>
            </a:r>
          </a:p>
          <a:p>
            <a:r>
              <a:rPr lang="en-US" dirty="0" smtClean="0"/>
              <a:t>Future uprisings could spell danger for new nation</a:t>
            </a:r>
          </a:p>
          <a:p>
            <a:pPr lvl="1"/>
            <a:r>
              <a:rPr lang="en-US" dirty="0" smtClean="0"/>
              <a:t>Need to meet about fixing the national </a:t>
            </a:r>
            <a:r>
              <a:rPr lang="en-US" dirty="0" err="1" smtClean="0"/>
              <a:t>gov’t</a:t>
            </a:r>
            <a:r>
              <a:rPr lang="en-US" dirty="0" smtClean="0"/>
              <a:t> if they were to survive!</a:t>
            </a:r>
          </a:p>
          <a:p>
            <a:endParaRPr lang="en-US" dirty="0"/>
          </a:p>
        </p:txBody>
      </p:sp>
      <p:pic>
        <p:nvPicPr>
          <p:cNvPr id="16386" name="Picture 2" descr="http://2.bp.blogspot.com/-v7OtqFbVGLQ/TllC9DN7_jI/AAAAAAAAAVA/7IqP6vfZVq4/s1600/ShaysRebellionMonument-WMas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76400"/>
            <a:ext cx="3771900" cy="4619625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4962041" y="381000"/>
            <a:ext cx="2514600" cy="1828800"/>
            <a:chOff x="9566329" y="1195387"/>
            <a:chExt cx="2514600" cy="1828800"/>
          </a:xfrm>
        </p:grpSpPr>
        <p:sp>
          <p:nvSpPr>
            <p:cNvPr id="4" name="Explosion 2 3"/>
            <p:cNvSpPr/>
            <p:nvPr/>
          </p:nvSpPr>
          <p:spPr>
            <a:xfrm>
              <a:off x="9566329" y="1195387"/>
              <a:ext cx="2514600" cy="1828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363200" y="1725066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#1</a:t>
              </a:r>
              <a:endParaRPr lang="en-US" sz="4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71082" y="380999"/>
            <a:ext cx="2514600" cy="1828800"/>
            <a:chOff x="9566329" y="1195387"/>
            <a:chExt cx="2514600" cy="1828800"/>
          </a:xfrm>
        </p:grpSpPr>
        <p:sp>
          <p:nvSpPr>
            <p:cNvPr id="9" name="Explosion 2 8"/>
            <p:cNvSpPr/>
            <p:nvPr/>
          </p:nvSpPr>
          <p:spPr>
            <a:xfrm>
              <a:off x="9566329" y="1195387"/>
              <a:ext cx="2514600" cy="1828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286677" y="1725066"/>
              <a:ext cx="7623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#2</a:t>
              </a:r>
              <a:endParaRPr lang="en-US" sz="4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62041" y="380998"/>
            <a:ext cx="2514600" cy="1828800"/>
            <a:chOff x="9566329" y="1195387"/>
            <a:chExt cx="2514600" cy="1828800"/>
          </a:xfrm>
        </p:grpSpPr>
        <p:sp>
          <p:nvSpPr>
            <p:cNvPr id="12" name="Explosion 2 11"/>
            <p:cNvSpPr/>
            <p:nvPr/>
          </p:nvSpPr>
          <p:spPr>
            <a:xfrm>
              <a:off x="9566329" y="1195387"/>
              <a:ext cx="2514600" cy="1828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275376" y="1725066"/>
              <a:ext cx="7736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#3</a:t>
              </a:r>
              <a:endParaRPr lang="en-US" sz="4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80123" y="371384"/>
            <a:ext cx="2514600" cy="1828800"/>
            <a:chOff x="9566329" y="1195387"/>
            <a:chExt cx="2514600" cy="1828800"/>
          </a:xfrm>
        </p:grpSpPr>
        <p:sp>
          <p:nvSpPr>
            <p:cNvPr id="15" name="Explosion 2 14"/>
            <p:cNvSpPr/>
            <p:nvPr/>
          </p:nvSpPr>
          <p:spPr>
            <a:xfrm>
              <a:off x="9566329" y="1195387"/>
              <a:ext cx="2514600" cy="1828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82386" y="1725066"/>
              <a:ext cx="8666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#4</a:t>
              </a:r>
              <a:endParaRPr lang="en-US" sz="4400" dirty="0"/>
            </a:p>
          </p:txBody>
        </p:sp>
      </p:grpSp>
    </p:spTree>
  </p:cSld>
  <p:clrMapOvr>
    <a:masterClrMapping/>
  </p:clrMapOvr>
  <p:transition spd="slow">
    <p:newsflash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 is Called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5720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Sept. 1786-</a:t>
            </a:r>
          </a:p>
          <a:p>
            <a:pPr lvl="1"/>
            <a:r>
              <a:rPr lang="en-US" dirty="0" smtClean="0"/>
              <a:t>Series of events began to worry most </a:t>
            </a:r>
          </a:p>
          <a:p>
            <a:pPr lvl="1"/>
            <a:r>
              <a:rPr lang="en-US" dirty="0" smtClean="0"/>
              <a:t>Delegates of 5 states meet in Annapolis, MD.</a:t>
            </a:r>
          </a:p>
          <a:p>
            <a:pPr lvl="2"/>
            <a:r>
              <a:rPr lang="en-US" dirty="0" smtClean="0"/>
              <a:t>Do we need to fix this new </a:t>
            </a:r>
            <a:r>
              <a:rPr lang="en-US" dirty="0" err="1" smtClean="0"/>
              <a:t>gov’t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Lead by </a:t>
            </a:r>
            <a:r>
              <a:rPr lang="en-US" dirty="0" smtClean="0"/>
              <a:t>James Madison &amp; Alexander </a:t>
            </a:r>
            <a:r>
              <a:rPr lang="en-US" dirty="0" smtClean="0"/>
              <a:t>Hamilton of NY… call for delegates to meet in Philly to discuss changes to ‘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Articles’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first, most believe new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gov’t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just fine but…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of rebellions like Shays’ leads to doubters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Delegates from all but RI meet in Philly in summer of 1787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 doesn’t want to even discuss changes</a:t>
            </a:r>
            <a:endParaRPr lang="en-US" dirty="0" smtClean="0"/>
          </a:p>
          <a:p>
            <a:pPr lvl="2"/>
            <a:r>
              <a:rPr lang="en-US" dirty="0" smtClean="0"/>
              <a:t>b/c of unanimous clause, think nothing can be done w/o them</a:t>
            </a:r>
          </a:p>
          <a:p>
            <a:endParaRPr lang="en-US" dirty="0"/>
          </a:p>
        </p:txBody>
      </p:sp>
      <p:pic>
        <p:nvPicPr>
          <p:cNvPr id="14338" name="Picture 2" descr="http://upload.wikimedia.org/wikipedia/commons/thumb/9/9d/Scene_at_the_Signing_of_the_Constitution_of_the_United_States.jpg/400px-Scene_at_the_Signing_of_the_Constitution_of_the_United_Sta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3886200" cy="32766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6172200" y="74908"/>
            <a:ext cx="2514600" cy="1828800"/>
            <a:chOff x="9566329" y="1195387"/>
            <a:chExt cx="2514600" cy="1828800"/>
          </a:xfrm>
        </p:grpSpPr>
        <p:sp>
          <p:nvSpPr>
            <p:cNvPr id="6" name="Explosion 2 5"/>
            <p:cNvSpPr/>
            <p:nvPr/>
          </p:nvSpPr>
          <p:spPr>
            <a:xfrm>
              <a:off x="9566329" y="1195387"/>
              <a:ext cx="2514600" cy="1828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63200" y="1725066"/>
              <a:ext cx="7994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#6</a:t>
              </a:r>
              <a:endParaRPr lang="en-US" sz="4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72200" y="74907"/>
            <a:ext cx="2514600" cy="1828800"/>
            <a:chOff x="9566329" y="1195387"/>
            <a:chExt cx="2514600" cy="1828800"/>
          </a:xfrm>
        </p:grpSpPr>
        <p:sp>
          <p:nvSpPr>
            <p:cNvPr id="9" name="Explosion 2 8"/>
            <p:cNvSpPr/>
            <p:nvPr/>
          </p:nvSpPr>
          <p:spPr>
            <a:xfrm>
              <a:off x="9566329" y="1195387"/>
              <a:ext cx="2514600" cy="1828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63199" y="1725066"/>
              <a:ext cx="8110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#7</a:t>
              </a:r>
              <a:endParaRPr lang="en-US" sz="4400" dirty="0"/>
            </a:p>
          </p:txBody>
        </p:sp>
      </p:grpSp>
    </p:spTree>
  </p:cSld>
  <p:clrMapOvr>
    <a:masterClrMapping/>
  </p:clrMapOvr>
  <p:transition spd="slow">
    <p:newsflash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The Delegates Assembles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52578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May 1787- 55 delegates arrive @ Constitutional Convention</a:t>
            </a:r>
          </a:p>
          <a:p>
            <a:pPr lvl="1"/>
            <a:r>
              <a:rPr lang="en-US" dirty="0" smtClean="0"/>
              <a:t>Very impressive group </a:t>
            </a:r>
          </a:p>
          <a:p>
            <a:pPr lvl="2"/>
            <a:r>
              <a:rPr lang="en-US" dirty="0" smtClean="0"/>
              <a:t>50% lawyers</a:t>
            </a:r>
          </a:p>
          <a:p>
            <a:pPr lvl="2"/>
            <a:r>
              <a:rPr lang="en-US" dirty="0" smtClean="0"/>
              <a:t>Others were planters, merchants, doctors, legislators </a:t>
            </a:r>
          </a:p>
          <a:p>
            <a:pPr lvl="2"/>
            <a:r>
              <a:rPr lang="en-US" dirty="0" smtClean="0"/>
              <a:t>75% were delegates from Continental Congress</a:t>
            </a:r>
          </a:p>
          <a:p>
            <a:pPr lvl="2"/>
            <a:r>
              <a:rPr lang="en-US" dirty="0" smtClean="0"/>
              <a:t>G-Dub, Ben Franklin, James Madison lead list of delegates</a:t>
            </a:r>
          </a:p>
          <a:p>
            <a:pPr lvl="3"/>
            <a:r>
              <a:rPr lang="en-US" dirty="0" smtClean="0"/>
              <a:t>All now referred to as Framers or Founding Fathers</a:t>
            </a:r>
          </a:p>
          <a:p>
            <a:pPr lvl="2"/>
            <a:r>
              <a:rPr lang="en-US" dirty="0" smtClean="0"/>
              <a:t>Jefferson, and Adams were overseas and couldn’t attend</a:t>
            </a:r>
          </a:p>
          <a:p>
            <a:pPr lvl="2"/>
            <a:r>
              <a:rPr lang="en-US" dirty="0" smtClean="0"/>
              <a:t>Patrick Henry refused to attend, </a:t>
            </a:r>
          </a:p>
          <a:p>
            <a:pPr lvl="2">
              <a:buNone/>
            </a:pPr>
            <a:r>
              <a:rPr lang="en-US" dirty="0" smtClean="0"/>
              <a:t>		</a:t>
            </a:r>
            <a:r>
              <a:rPr lang="en-US" b="1" dirty="0" smtClean="0"/>
              <a:t>“smelled a rat in Philadelphia, tending 	toward monarchy.”</a:t>
            </a:r>
          </a:p>
          <a:p>
            <a:pPr lvl="1"/>
            <a:r>
              <a:rPr lang="en-US" dirty="0" smtClean="0"/>
              <a:t>Also, did not reflect US population</a:t>
            </a:r>
          </a:p>
          <a:p>
            <a:pPr lvl="2"/>
            <a:r>
              <a:rPr lang="en-US" dirty="0" smtClean="0"/>
              <a:t>No natives, Africans, or women</a:t>
            </a:r>
          </a:p>
          <a:p>
            <a:pPr lvl="3"/>
            <a:r>
              <a:rPr lang="en-US" dirty="0" smtClean="0"/>
              <a:t>Didn’t consider them citizens; not invited</a:t>
            </a:r>
          </a:p>
          <a:p>
            <a:pPr lvl="1"/>
            <a:r>
              <a:rPr lang="en-US" dirty="0" smtClean="0"/>
              <a:t>Most arrived w/o clue of what to expect</a:t>
            </a:r>
          </a:p>
          <a:p>
            <a:pPr lvl="2"/>
            <a:r>
              <a:rPr lang="en-US" dirty="0" smtClean="0"/>
              <a:t>Are we amending or creating new???</a:t>
            </a:r>
          </a:p>
          <a:p>
            <a:pPr lvl="1"/>
            <a:r>
              <a:rPr lang="en-US" dirty="0" smtClean="0"/>
              <a:t>Fear overblown </a:t>
            </a:r>
            <a:r>
              <a:rPr lang="en-US" dirty="0" err="1" smtClean="0"/>
              <a:t>gov’t</a:t>
            </a:r>
            <a:r>
              <a:rPr lang="en-US" dirty="0" smtClean="0"/>
              <a:t> but knew needed </a:t>
            </a:r>
            <a:r>
              <a:rPr lang="en-US" dirty="0" err="1" smtClean="0"/>
              <a:t>gov’t</a:t>
            </a:r>
            <a:r>
              <a:rPr lang="en-US" dirty="0" smtClean="0"/>
              <a:t> to protect citizen’s rights</a:t>
            </a:r>
          </a:p>
          <a:p>
            <a:pPr lvl="2"/>
            <a:r>
              <a:rPr lang="en-US" dirty="0" smtClean="0"/>
              <a:t>So… needed to be strong but not too strong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62600" y="1066800"/>
            <a:ext cx="2971800" cy="5294531"/>
            <a:chOff x="5562600" y="1066800"/>
            <a:chExt cx="2971800" cy="5294531"/>
          </a:xfrm>
        </p:grpSpPr>
        <p:pic>
          <p:nvPicPr>
            <p:cNvPr id="12290" name="Picture 2" descr="http://teachingamericanhistory.org/convention/images/madison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1066800"/>
              <a:ext cx="2966616" cy="44958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5562600" y="5715000"/>
              <a:ext cx="2971800" cy="646331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James Madison, known as “Father of the Constitution”</a:t>
              </a:r>
              <a:endParaRPr lang="en-US" dirty="0"/>
            </a:p>
          </p:txBody>
        </p:sp>
      </p:grpSp>
    </p:spTree>
  </p:cSld>
  <p:clrMapOvr>
    <a:masterClrMapping/>
  </p:clrMapOvr>
  <p:transition spd="slow">
    <p:newsflash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4288536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Job- elect president for convention</a:t>
            </a:r>
          </a:p>
          <a:p>
            <a:pPr lvl="1"/>
            <a:r>
              <a:rPr lang="en-US" dirty="0" smtClean="0"/>
              <a:t>George Washington was most respected &amp; admired</a:t>
            </a:r>
          </a:p>
          <a:p>
            <a:pPr lvl="2"/>
            <a:r>
              <a:rPr lang="en-US" dirty="0" smtClean="0"/>
              <a:t>Made easy choice; elected unanimously</a:t>
            </a:r>
          </a:p>
          <a:p>
            <a:r>
              <a:rPr lang="en-US" dirty="0" smtClean="0"/>
              <a:t>Next task … </a:t>
            </a:r>
          </a:p>
          <a:p>
            <a:pPr lvl="1"/>
            <a:r>
              <a:rPr lang="en-US" dirty="0" smtClean="0"/>
              <a:t>Decided on rules</a:t>
            </a:r>
          </a:p>
          <a:p>
            <a:pPr lvl="1"/>
            <a:r>
              <a:rPr lang="en-US" dirty="0" smtClean="0"/>
              <a:t>Delegates wanted freedom to voice honest opinions</a:t>
            </a:r>
          </a:p>
          <a:p>
            <a:pPr lvl="2"/>
            <a:r>
              <a:rPr lang="en-US" dirty="0" smtClean="0"/>
              <a:t>Decided all discussions would remain secret!</a:t>
            </a:r>
          </a:p>
          <a:p>
            <a:pPr lvl="3"/>
            <a:r>
              <a:rPr lang="en-US" dirty="0" smtClean="0"/>
              <a:t>Windows were locked and doors guarded</a:t>
            </a:r>
          </a:p>
          <a:p>
            <a:pPr lvl="3"/>
            <a:r>
              <a:rPr lang="en-US" dirty="0" smtClean="0"/>
              <a:t>Now get down to business</a:t>
            </a:r>
          </a:p>
          <a:p>
            <a:endParaRPr lang="en-US" dirty="0"/>
          </a:p>
        </p:txBody>
      </p:sp>
      <p:pic>
        <p:nvPicPr>
          <p:cNvPr id="10242" name="Picture 2" descr="http://upload.wikimedia.org/wikipedia/commons/thumb/8/88/Portrait_of_George_Washington.jpeg/220px-Portrait_of_George_Washingto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0"/>
            <a:ext cx="3733801" cy="4548448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6634566" y="0"/>
            <a:ext cx="2514600" cy="1828800"/>
            <a:chOff x="9566329" y="1195387"/>
            <a:chExt cx="2514600" cy="1828800"/>
          </a:xfrm>
        </p:grpSpPr>
        <p:sp>
          <p:nvSpPr>
            <p:cNvPr id="6" name="Explosion 2 5"/>
            <p:cNvSpPr/>
            <p:nvPr/>
          </p:nvSpPr>
          <p:spPr>
            <a:xfrm>
              <a:off x="9566329" y="1195387"/>
              <a:ext cx="2514600" cy="1828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63199" y="1725066"/>
              <a:ext cx="8033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#8</a:t>
              </a:r>
              <a:endParaRPr lang="en-US" sz="4400" dirty="0"/>
            </a:p>
          </p:txBody>
        </p:sp>
      </p:grpSp>
    </p:spTree>
  </p:cSld>
  <p:clrMapOvr>
    <a:masterClrMapping/>
  </p:clrMapOvr>
  <p:transition spd="slow">
    <p:newsflash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605059" y="609600"/>
            <a:ext cx="2514600" cy="1828800"/>
            <a:chOff x="9566329" y="1195387"/>
            <a:chExt cx="2514600" cy="1828800"/>
          </a:xfrm>
        </p:grpSpPr>
        <p:sp>
          <p:nvSpPr>
            <p:cNvPr id="11" name="Explosion 2 10"/>
            <p:cNvSpPr/>
            <p:nvPr/>
          </p:nvSpPr>
          <p:spPr>
            <a:xfrm>
              <a:off x="9566329" y="1195387"/>
              <a:ext cx="2514600" cy="1828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260524" y="1624440"/>
              <a:ext cx="11262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#9</a:t>
              </a:r>
              <a:endParaRPr lang="en-US" sz="4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The Virginia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47244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29 May 1787-</a:t>
            </a:r>
          </a:p>
          <a:p>
            <a:pPr lvl="1"/>
            <a:r>
              <a:rPr lang="en-US" dirty="0" smtClean="0"/>
              <a:t>G-Dub recognizes Edmund Randolph of Virginia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Speaker of convention</a:t>
            </a:r>
          </a:p>
          <a:p>
            <a:pPr lvl="2"/>
            <a:r>
              <a:rPr lang="en-US" dirty="0" smtClean="0"/>
              <a:t>Offers idea for whole new </a:t>
            </a:r>
            <a:r>
              <a:rPr lang="en-US" dirty="0" err="1" smtClean="0"/>
              <a:t>gov’t</a:t>
            </a:r>
            <a:r>
              <a:rPr lang="en-US" dirty="0" smtClean="0"/>
              <a:t>!</a:t>
            </a:r>
          </a:p>
          <a:p>
            <a:r>
              <a:rPr lang="en-US" dirty="0" smtClean="0"/>
              <a:t>Later known as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Virginia Plan</a:t>
            </a:r>
          </a:p>
          <a:p>
            <a:pPr lvl="1"/>
            <a:r>
              <a:rPr lang="en-US" dirty="0" smtClean="0"/>
              <a:t>Created by Madison and VA delegates while waiting for mtgs. to begin</a:t>
            </a:r>
          </a:p>
          <a:p>
            <a:pPr lvl="1"/>
            <a:r>
              <a:rPr lang="en-US" dirty="0" smtClean="0"/>
              <a:t>Called for 3 branches of </a:t>
            </a:r>
            <a:r>
              <a:rPr lang="en-US" dirty="0" err="1" smtClean="0"/>
              <a:t>gov’t</a:t>
            </a:r>
            <a:r>
              <a:rPr lang="en-US" dirty="0" smtClean="0"/>
              <a:t> to ensure no one too much power</a:t>
            </a:r>
          </a:p>
          <a:p>
            <a:pPr lvl="2"/>
            <a:r>
              <a:rPr lang="en-US" b="1" u="sng" dirty="0" smtClean="0"/>
              <a:t>Legislative</a:t>
            </a:r>
            <a:r>
              <a:rPr lang="en-US" dirty="0" smtClean="0"/>
              <a:t>- write laws</a:t>
            </a:r>
          </a:p>
          <a:p>
            <a:pPr lvl="3"/>
            <a:r>
              <a:rPr lang="en-US" dirty="0" smtClean="0"/>
              <a:t>Bicameral Legislature</a:t>
            </a:r>
          </a:p>
          <a:p>
            <a:pPr lvl="4"/>
            <a:r>
              <a:rPr lang="en-US" dirty="0" smtClean="0"/>
              <a:t>2 houses</a:t>
            </a:r>
          </a:p>
          <a:p>
            <a:pPr lvl="4"/>
            <a:r>
              <a:rPr lang="en-US" dirty="0" smtClean="0"/>
              <a:t>Reps based on population of states</a:t>
            </a:r>
          </a:p>
          <a:p>
            <a:pPr lvl="2"/>
            <a:r>
              <a:rPr lang="en-US" b="1" u="sng" dirty="0" smtClean="0"/>
              <a:t>Executive</a:t>
            </a:r>
            <a:r>
              <a:rPr lang="en-US" dirty="0" smtClean="0"/>
              <a:t>- enforce laws</a:t>
            </a:r>
          </a:p>
          <a:p>
            <a:pPr lvl="3"/>
            <a:r>
              <a:rPr lang="en-US" dirty="0" smtClean="0"/>
              <a:t>Lead by chief executive</a:t>
            </a:r>
          </a:p>
          <a:p>
            <a:pPr lvl="2"/>
            <a:r>
              <a:rPr lang="en-US" b="1" u="sng" dirty="0" smtClean="0"/>
              <a:t>Judicial</a:t>
            </a:r>
            <a:r>
              <a:rPr lang="en-US" dirty="0" smtClean="0"/>
              <a:t>- interpret laws</a:t>
            </a:r>
          </a:p>
          <a:p>
            <a:pPr lvl="3"/>
            <a:r>
              <a:rPr lang="en-US" dirty="0" smtClean="0"/>
              <a:t>Lead by high court</a:t>
            </a:r>
          </a:p>
          <a:p>
            <a:r>
              <a:rPr lang="en-US" dirty="0" smtClean="0"/>
              <a:t>Plan leads to weeks of debate</a:t>
            </a:r>
          </a:p>
          <a:p>
            <a:pPr lvl="1"/>
            <a:r>
              <a:rPr lang="en-US" dirty="0" smtClean="0"/>
              <a:t>Big states like it </a:t>
            </a:r>
          </a:p>
          <a:p>
            <a:pPr lvl="2"/>
            <a:r>
              <a:rPr lang="en-US" dirty="0" smtClean="0"/>
              <a:t>More reps legislature</a:t>
            </a:r>
          </a:p>
          <a:p>
            <a:pPr lvl="1"/>
            <a:r>
              <a:rPr lang="en-US" dirty="0" smtClean="0"/>
              <a:t>Small states don’t</a:t>
            </a:r>
          </a:p>
          <a:p>
            <a:pPr lvl="2"/>
            <a:r>
              <a:rPr lang="en-US" dirty="0" smtClean="0"/>
              <a:t>Worried lg. states would end up ruling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029200" y="304800"/>
            <a:ext cx="3733800" cy="6181130"/>
            <a:chOff x="5029200" y="381000"/>
            <a:chExt cx="3733800" cy="6181130"/>
          </a:xfrm>
        </p:grpSpPr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3505200"/>
              <a:ext cx="3209925" cy="229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5105400" y="5638800"/>
              <a:ext cx="3657600" cy="923330"/>
            </a:xfrm>
            <a:prstGeom prst="rect">
              <a:avLst/>
            </a:prstGeom>
            <a:solidFill>
              <a:schemeClr val="tx1"/>
            </a:solidFill>
            <a:ln w="50800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Part 2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2 Houses of Congress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(but both based on population)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029200" y="381000"/>
              <a:ext cx="3524250" cy="3657600"/>
              <a:chOff x="5029200" y="381000"/>
              <a:chExt cx="3524250" cy="3609976"/>
            </a:xfrm>
          </p:grpSpPr>
          <p:pic>
            <p:nvPicPr>
              <p:cNvPr id="8196" name="Picture 4" descr="http://www.regentsprep.org/regents/ushisgov/themes/government/3branchmaster.gif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029200" y="381000"/>
                <a:ext cx="3524250" cy="3609976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562600" y="2514600"/>
                <a:ext cx="2743200" cy="923330"/>
              </a:xfrm>
              <a:prstGeom prst="rect">
                <a:avLst/>
              </a:prstGeom>
              <a:solidFill>
                <a:schemeClr val="tx1"/>
              </a:solidFill>
              <a:ln w="508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70C0"/>
                    </a:solidFill>
                  </a:rPr>
                  <a:t>The Virginia Plan </a:t>
                </a:r>
              </a:p>
              <a:p>
                <a:pPr algn="ctr"/>
                <a:r>
                  <a:rPr lang="en-US" dirty="0" smtClean="0">
                    <a:solidFill>
                      <a:srgbClr val="0070C0"/>
                    </a:solidFill>
                  </a:rPr>
                  <a:t>Part 1</a:t>
                </a:r>
              </a:p>
              <a:p>
                <a:pPr algn="ctr"/>
                <a:r>
                  <a:rPr lang="en-US" dirty="0" smtClean="0">
                    <a:solidFill>
                      <a:srgbClr val="0070C0"/>
                    </a:solidFill>
                  </a:rPr>
                  <a:t>(The 3 Branches)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076700" y="3955207"/>
            <a:ext cx="2514600" cy="1828800"/>
            <a:chOff x="9566329" y="1195387"/>
            <a:chExt cx="2514600" cy="1828800"/>
          </a:xfrm>
        </p:grpSpPr>
        <p:sp>
          <p:nvSpPr>
            <p:cNvPr id="16" name="Explosion 2 15"/>
            <p:cNvSpPr/>
            <p:nvPr/>
          </p:nvSpPr>
          <p:spPr>
            <a:xfrm>
              <a:off x="9566329" y="1195387"/>
              <a:ext cx="2514600" cy="1828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45187" y="1725066"/>
              <a:ext cx="11568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#10</a:t>
              </a:r>
              <a:endParaRPr lang="en-US" sz="4400" dirty="0"/>
            </a:p>
          </p:txBody>
        </p:sp>
      </p:grpSp>
    </p:spTree>
  </p:cSld>
  <p:clrMapOvr>
    <a:masterClrMapping/>
  </p:clrMapOvr>
  <p:transition spd="slow">
    <p:newsflash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3581400" cy="1371600"/>
          </a:xfrm>
          <a:ln w="76200" cmpd="tri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The Great </a:t>
            </a:r>
            <a:br>
              <a:rPr lang="en-US" sz="4400" dirty="0" smtClean="0"/>
            </a:br>
            <a:r>
              <a:rPr lang="en-US" sz="4400" dirty="0" smtClean="0"/>
              <a:t>Compromise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04800"/>
            <a:ext cx="4419600" cy="6553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15 June 1787- </a:t>
            </a:r>
          </a:p>
          <a:p>
            <a:pPr lvl="1"/>
            <a:r>
              <a:rPr lang="en-US" dirty="0" smtClean="0"/>
              <a:t>NJ proposes alternate plan</a:t>
            </a:r>
          </a:p>
          <a:p>
            <a:pPr lvl="2"/>
            <a:r>
              <a:rPr lang="en-US" dirty="0" smtClean="0"/>
              <a:t>Called for legislature only  but w/…</a:t>
            </a:r>
          </a:p>
          <a:p>
            <a:pPr lvl="3"/>
            <a:r>
              <a:rPr lang="en-US" dirty="0" smtClean="0"/>
              <a:t>1 state, 1 vote</a:t>
            </a:r>
          </a:p>
          <a:p>
            <a:pPr lvl="3"/>
            <a:r>
              <a:rPr lang="en-US" dirty="0" smtClean="0"/>
              <a:t>Increased power for Congress to tax, &amp; regulate trade</a:t>
            </a:r>
          </a:p>
          <a:p>
            <a:pPr lvl="2"/>
            <a:r>
              <a:rPr lang="en-US" dirty="0" smtClean="0"/>
              <a:t>Very similar to Articles of Confederation w/ more power</a:t>
            </a:r>
          </a:p>
          <a:p>
            <a:r>
              <a:rPr lang="en-US" dirty="0" smtClean="0"/>
              <a:t>19 June 1787- 2 plans voted on</a:t>
            </a:r>
          </a:p>
          <a:p>
            <a:pPr lvl="1"/>
            <a:r>
              <a:rPr lang="en-US" dirty="0" smtClean="0"/>
              <a:t>Virginia Plan wins meaning…</a:t>
            </a:r>
          </a:p>
          <a:p>
            <a:pPr lvl="2"/>
            <a:r>
              <a:rPr lang="en-US" dirty="0" smtClean="0"/>
              <a:t>Scrapping of current ‘Articles”</a:t>
            </a:r>
          </a:p>
          <a:p>
            <a:r>
              <a:rPr lang="en-US" dirty="0" smtClean="0"/>
              <a:t>Rest of June delegates argue about representation in the legislature</a:t>
            </a:r>
          </a:p>
          <a:p>
            <a:pPr lvl="1"/>
            <a:r>
              <a:rPr lang="en-US" dirty="0" smtClean="0"/>
              <a:t>Committee formed to create compromise</a:t>
            </a:r>
          </a:p>
          <a:p>
            <a:pPr lvl="1"/>
            <a:r>
              <a:rPr lang="en-US" dirty="0" smtClean="0"/>
              <a:t>Solution…</a:t>
            </a:r>
          </a:p>
          <a:p>
            <a:pPr lvl="1"/>
            <a:r>
              <a:rPr lang="en-US" dirty="0" smtClean="0"/>
              <a:t>Great (or Connecticut) Compromise</a:t>
            </a:r>
          </a:p>
          <a:p>
            <a:pPr lvl="2"/>
            <a:r>
              <a:rPr lang="en-US" dirty="0" smtClean="0"/>
              <a:t>Senate- equal reps for all states</a:t>
            </a:r>
          </a:p>
          <a:p>
            <a:pPr lvl="3"/>
            <a:r>
              <a:rPr lang="en-US" dirty="0" smtClean="0"/>
              <a:t>Small states happy</a:t>
            </a:r>
          </a:p>
          <a:p>
            <a:pPr lvl="2"/>
            <a:r>
              <a:rPr lang="en-US" dirty="0" smtClean="0"/>
              <a:t>House of Representatives- reps based on population</a:t>
            </a:r>
          </a:p>
          <a:p>
            <a:pPr lvl="3"/>
            <a:r>
              <a:rPr lang="en-US" dirty="0" smtClean="0"/>
              <a:t>Large states happy</a:t>
            </a:r>
          </a:p>
          <a:p>
            <a:r>
              <a:rPr lang="en-US" dirty="0" smtClean="0"/>
              <a:t>Another week of </a:t>
            </a:r>
            <a:r>
              <a:rPr lang="en-US" dirty="0" smtClean="0"/>
              <a:t>arguing, but… </a:t>
            </a:r>
            <a:endParaRPr lang="en-US" dirty="0" smtClean="0"/>
          </a:p>
          <a:p>
            <a:pPr lvl="1"/>
            <a:r>
              <a:rPr lang="en-US" dirty="0" smtClean="0"/>
              <a:t>Passed </a:t>
            </a:r>
            <a:r>
              <a:rPr lang="en-US" dirty="0" smtClean="0"/>
              <a:t>on 16 July 1787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0" y="2057400"/>
            <a:ext cx="4114800" cy="4038600"/>
            <a:chOff x="381000" y="2057400"/>
            <a:chExt cx="4114800" cy="4038600"/>
          </a:xfrm>
        </p:grpSpPr>
        <p:sp>
          <p:nvSpPr>
            <p:cNvPr id="7" name="Rectangle 6"/>
            <p:cNvSpPr/>
            <p:nvPr/>
          </p:nvSpPr>
          <p:spPr>
            <a:xfrm>
              <a:off x="381000" y="2057400"/>
              <a:ext cx="4114800" cy="4038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50" name="Picture 6" descr="http://www.congressforkids.net/images/unclesam_wrestling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2133600"/>
              <a:ext cx="3962400" cy="3886200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2400300" y="4648200"/>
            <a:ext cx="2514600" cy="1828800"/>
            <a:chOff x="9566329" y="1195387"/>
            <a:chExt cx="2514600" cy="1828800"/>
          </a:xfrm>
        </p:grpSpPr>
        <p:sp>
          <p:nvSpPr>
            <p:cNvPr id="9" name="Explosion 2 8"/>
            <p:cNvSpPr/>
            <p:nvPr/>
          </p:nvSpPr>
          <p:spPr>
            <a:xfrm>
              <a:off x="9566329" y="1195387"/>
              <a:ext cx="2514600" cy="18288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63199" y="1725066"/>
              <a:ext cx="10319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#11</a:t>
              </a:r>
              <a:endParaRPr lang="en-US" sz="4400" dirty="0"/>
            </a:p>
          </p:txBody>
        </p:sp>
      </p:grpSp>
    </p:spTree>
  </p:cSld>
  <p:clrMapOvr>
    <a:masterClrMapping/>
  </p:clrMapOvr>
  <p:transition spd="slow">
    <p:newsflash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3.bp.blogspot.com/_j497_Vx03ns/TJeojUZs8zI/AAAAAAAAACs/svbq9nQlglw/s640/great+compromi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img.docstoccdn.com/thumb/orig/521905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1800" y="1828800"/>
            <a:ext cx="1219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(Madison)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752600"/>
            <a:ext cx="1219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(Paterson)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448</TotalTime>
  <Words>785</Words>
  <Application>Microsoft Office PowerPoint</Application>
  <PresentationFormat>On-screen Show (4:3)</PresentationFormat>
  <Paragraphs>161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Paper</vt:lpstr>
      <vt:lpstr>A More Perfect Union:          1777-1791</vt:lpstr>
      <vt:lpstr>Something’s Amiss</vt:lpstr>
      <vt:lpstr>Convention is Called</vt:lpstr>
      <vt:lpstr>The Delegates Assembles</vt:lpstr>
      <vt:lpstr>In the Beginning…</vt:lpstr>
      <vt:lpstr>The Virginia Plan</vt:lpstr>
      <vt:lpstr>The Great  Compromise</vt:lpstr>
      <vt:lpstr>PowerPoint Presentation</vt:lpstr>
      <vt:lpstr>PowerPoint Presentation</vt:lpstr>
      <vt:lpstr>Slavery and the Constitution</vt:lpstr>
      <vt:lpstr>The End is Near!?!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More Perfect Union:          1777-1791</dc:title>
  <dc:creator>Wuz</dc:creator>
  <cp:lastModifiedBy>Wazaney, Kristopher J.</cp:lastModifiedBy>
  <cp:revision>21</cp:revision>
  <dcterms:created xsi:type="dcterms:W3CDTF">2012-11-26T23:10:40Z</dcterms:created>
  <dcterms:modified xsi:type="dcterms:W3CDTF">2015-11-04T20:45:46Z</dcterms:modified>
</cp:coreProperties>
</file>