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5" r:id="rId2"/>
    <p:sldId id="257" r:id="rId3"/>
    <p:sldId id="259" r:id="rId4"/>
    <p:sldId id="263" r:id="rId5"/>
    <p:sldId id="260" r:id="rId6"/>
    <p:sldId id="261" r:id="rId7"/>
    <p:sldId id="262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48" autoAdjust="0"/>
    <p:restoredTop sz="94718" autoAdjust="0"/>
  </p:normalViewPr>
  <p:slideViewPr>
    <p:cSldViewPr>
      <p:cViewPr varScale="1">
        <p:scale>
          <a:sx n="62" d="100"/>
          <a:sy n="62" d="100"/>
        </p:scale>
        <p:origin x="1620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18EDDC-3309-42C9-94D2-963A75D8CA89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BF5079-FED4-4766-A039-A0BD35012F6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19720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9C167-8744-482E-932B-D3AED6551408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3E49C2-1A35-4976-88AB-271E7D182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2751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3E35AE4-55FD-4361-8763-6B924A2E0790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49313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Charlie Brown- US Constitution (24:04)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3E49C2-1A35-4976-88AB-271E7D18258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9922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4A98-0D76-4B8A-98CD-E9CFC6D25193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EEBB53-8F96-4CF5-85B1-690EC5B7F4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4A98-0D76-4B8A-98CD-E9CFC6D25193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BB53-8F96-4CF5-85B1-690EC5B7F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4A98-0D76-4B8A-98CD-E9CFC6D25193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BB53-8F96-4CF5-85B1-690EC5B7F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8494A98-0D76-4B8A-98CD-E9CFC6D25193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A9EEBB53-8F96-4CF5-85B1-690EC5B7F4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4A98-0D76-4B8A-98CD-E9CFC6D25193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BB53-8F96-4CF5-85B1-690EC5B7F4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4A98-0D76-4B8A-98CD-E9CFC6D25193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BB53-8F96-4CF5-85B1-690EC5B7F4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BB53-8F96-4CF5-85B1-690EC5B7F4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4A98-0D76-4B8A-98CD-E9CFC6D25193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4A98-0D76-4B8A-98CD-E9CFC6D25193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BB53-8F96-4CF5-85B1-690EC5B7F4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4A98-0D76-4B8A-98CD-E9CFC6D25193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EEBB53-8F96-4CF5-85B1-690EC5B7F42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E8494A98-0D76-4B8A-98CD-E9CFC6D25193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A9EEBB53-8F96-4CF5-85B1-690EC5B7F4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494A98-0D76-4B8A-98CD-E9CFC6D25193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9EEBB53-8F96-4CF5-85B1-690EC5B7F4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8494A98-0D76-4B8A-98CD-E9CFC6D25193}" type="datetimeFigureOut">
              <a:rPr lang="en-US" smtClean="0"/>
              <a:pPr/>
              <a:t>11/8/2015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A9EEBB53-8F96-4CF5-85B1-690EC5B7F42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wmf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10.jpeg"/><Relationship Id="rId4" Type="http://schemas.openxmlformats.org/officeDocument/2006/relationships/hyperlink" Target="http://www.dailymotion.com/video/xx4eag_the-birth-of-the-constitution_lifestyle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hyperlink" Target="http://www.youtube.com/watch?v=I7RxrQJrdh4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>
            <a:normAutofit/>
          </a:bodyPr>
          <a:lstStyle/>
          <a:p>
            <a:r>
              <a:rPr lang="en-US" dirty="0" smtClean="0"/>
              <a:t>Warm-Up: Spiral Review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Why did the “Articles” stink a whole darn lot?</a:t>
            </a:r>
          </a:p>
          <a:p>
            <a:endParaRPr lang="en-US" dirty="0" smtClean="0"/>
          </a:p>
          <a:p>
            <a:r>
              <a:rPr lang="en-US" dirty="0" smtClean="0"/>
              <a:t>Name 2 key components of the Virginia Plan?</a:t>
            </a:r>
          </a:p>
          <a:p>
            <a:endParaRPr lang="en-US" dirty="0" smtClean="0"/>
          </a:p>
          <a:p>
            <a:r>
              <a:rPr lang="en-US" dirty="0" smtClean="0"/>
              <a:t>Why did the Big States like the plan and the Small States hate it?</a:t>
            </a:r>
          </a:p>
          <a:p>
            <a:endParaRPr lang="en-US" dirty="0" smtClean="0"/>
          </a:p>
          <a:p>
            <a:r>
              <a:rPr lang="en-US" dirty="0" smtClean="0"/>
              <a:t>Describe the Great Compromise.</a:t>
            </a:r>
          </a:p>
          <a:p>
            <a:endParaRPr lang="en-US" dirty="0"/>
          </a:p>
        </p:txBody>
      </p:sp>
      <p:pic>
        <p:nvPicPr>
          <p:cNvPr id="1026" name="Picture 2" descr="http://www.outsidethebeltway.com/wp-content/uploads/2009/06/constitution-preamble-quill-pen-570x37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35794" y="1524000"/>
            <a:ext cx="3829050" cy="4590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up 8"/>
          <p:cNvGrpSpPr/>
          <p:nvPr/>
        </p:nvGrpSpPr>
        <p:grpSpPr>
          <a:xfrm>
            <a:off x="6115024" y="152400"/>
            <a:ext cx="2895600" cy="1981200"/>
            <a:chOff x="9982200" y="723900"/>
            <a:chExt cx="2895600" cy="1981200"/>
          </a:xfrm>
        </p:grpSpPr>
        <p:sp>
          <p:nvSpPr>
            <p:cNvPr id="7" name="Explosion 2 6"/>
            <p:cNvSpPr/>
            <p:nvPr/>
          </p:nvSpPr>
          <p:spPr>
            <a:xfrm>
              <a:off x="9982200" y="723900"/>
              <a:ext cx="2895600" cy="19812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744200" y="1524000"/>
              <a:ext cx="129540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Warm-Up</a:t>
              </a:r>
              <a:endParaRPr lang="en-US" sz="2000" dirty="0"/>
            </a:p>
          </p:txBody>
        </p:sp>
      </p:grpSp>
    </p:spTree>
    <p:extLst>
      <p:ext uri="{BB962C8B-B14F-4D97-AF65-F5344CB8AC3E}">
        <p14:creationId xmlns:p14="http://schemas.microsoft.com/office/powerpoint/2010/main" val="1329523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5-3 A </a:t>
            </a:r>
            <a:r>
              <a:rPr lang="en-US" dirty="0" smtClean="0"/>
              <a:t>New Plan of Government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 More Perfect Union:          1777-1791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838200"/>
          </a:xfrm>
        </p:spPr>
        <p:txBody>
          <a:bodyPr/>
          <a:lstStyle/>
          <a:p>
            <a:r>
              <a:rPr smtClean="0"/>
              <a:t>Federalists  vs. Anti-Federalists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267200" cy="5486400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As Constitution was sent out to states for ratification…</a:t>
            </a:r>
          </a:p>
          <a:p>
            <a:pPr lvl="1"/>
            <a:r>
              <a:rPr lang="en-US" dirty="0" smtClean="0"/>
              <a:t>Citizens saw it printed in newspapers and pamphlets</a:t>
            </a:r>
          </a:p>
          <a:p>
            <a:pPr lvl="2"/>
            <a:r>
              <a:rPr lang="en-US" dirty="0" smtClean="0"/>
              <a:t>Met w/ great debate</a:t>
            </a:r>
          </a:p>
          <a:p>
            <a:pPr lvl="1"/>
            <a:r>
              <a:rPr lang="en-US" dirty="0" smtClean="0"/>
              <a:t>Framers knew this would happen and began campaigning for its’ ratification</a:t>
            </a:r>
          </a:p>
          <a:p>
            <a:r>
              <a:rPr lang="en-US" dirty="0" smtClean="0"/>
              <a:t>People feared all the power this new federal </a:t>
            </a:r>
            <a:r>
              <a:rPr lang="en-US" dirty="0" err="1" smtClean="0"/>
              <a:t>gov’t</a:t>
            </a:r>
            <a:r>
              <a:rPr lang="en-US" dirty="0" smtClean="0"/>
              <a:t> had &amp; loss of states’ </a:t>
            </a:r>
            <a:r>
              <a:rPr lang="en-US" dirty="0" err="1" smtClean="0"/>
              <a:t>rts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Framers argued it was based on Federalism</a:t>
            </a:r>
          </a:p>
          <a:p>
            <a:pPr lvl="2"/>
            <a:r>
              <a:rPr lang="en-US" dirty="0" smtClean="0"/>
              <a:t>System where states and federal </a:t>
            </a:r>
            <a:r>
              <a:rPr lang="en-US" dirty="0" err="1" smtClean="0"/>
              <a:t>gov’t</a:t>
            </a:r>
            <a:r>
              <a:rPr lang="en-US" dirty="0" smtClean="0"/>
              <a:t> shared </a:t>
            </a:r>
            <a:r>
              <a:rPr lang="en-US" dirty="0" err="1" smtClean="0"/>
              <a:t>rts</a:t>
            </a:r>
            <a:r>
              <a:rPr lang="en-US" dirty="0" smtClean="0"/>
              <a:t>.</a:t>
            </a:r>
          </a:p>
          <a:p>
            <a:r>
              <a:rPr lang="en-US" dirty="0" smtClean="0"/>
              <a:t>People who supported this new </a:t>
            </a:r>
            <a:r>
              <a:rPr lang="en-US" dirty="0" err="1" smtClean="0"/>
              <a:t>gov’t</a:t>
            </a:r>
            <a:r>
              <a:rPr lang="en-US" dirty="0" smtClean="0"/>
              <a:t> called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Federalists</a:t>
            </a:r>
          </a:p>
          <a:p>
            <a:r>
              <a:rPr lang="en-US" dirty="0" smtClean="0"/>
              <a:t>People who opposed it called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Anti-Federalists</a:t>
            </a:r>
          </a:p>
          <a:p>
            <a:pPr lvl="1"/>
            <a:r>
              <a:rPr lang="en-US" dirty="0" smtClean="0"/>
              <a:t>Thought took too much power from states</a:t>
            </a:r>
          </a:p>
          <a:p>
            <a:pPr lvl="1"/>
            <a:r>
              <a:rPr lang="en-US" dirty="0" smtClean="0"/>
              <a:t>Fearful b/c did not list protected </a:t>
            </a:r>
            <a:r>
              <a:rPr lang="en-US" dirty="0" err="1" smtClean="0"/>
              <a:t>rts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Feared a single Chief Executive would take power declaring himself a King</a:t>
            </a:r>
          </a:p>
          <a:p>
            <a:pPr lvl="1"/>
            <a:r>
              <a:rPr lang="en-US" dirty="0" smtClean="0"/>
              <a:t>Mostly though…</a:t>
            </a:r>
          </a:p>
          <a:p>
            <a:pPr lvl="2"/>
            <a:r>
              <a:rPr lang="en-US" dirty="0" smtClean="0"/>
              <a:t>Feared new liberties and freedoms won in war would disappear!</a:t>
            </a:r>
          </a:p>
        </p:txBody>
      </p:sp>
      <p:pic>
        <p:nvPicPr>
          <p:cNvPr id="20483" name="Picture 3" descr="C:\Documents and Settings\kristopher.wazaney\Local Settings\Temporary Internet Files\Content.IE5\9QIZYG8Y\MC900056509[1].wmf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81000" y="3352800"/>
            <a:ext cx="2428408" cy="1981200"/>
          </a:xfrm>
          <a:prstGeom prst="rect">
            <a:avLst/>
          </a:prstGeom>
          <a:noFill/>
        </p:spPr>
      </p:pic>
      <p:pic>
        <p:nvPicPr>
          <p:cNvPr id="20487" name="Picture 7" descr="C:\Documents and Settings\kristopher.wazaney\Local Settings\Temporary Internet Files\Content.IE5\9QIZYG8Y\MC900139659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143000"/>
            <a:ext cx="3407873" cy="3051774"/>
          </a:xfrm>
          <a:prstGeom prst="rect">
            <a:avLst/>
          </a:prstGeom>
          <a:noFill/>
        </p:spPr>
      </p:pic>
      <p:pic>
        <p:nvPicPr>
          <p:cNvPr id="20488" name="Picture 8" descr="C:\Documents and Settings\kristopher.wazaney\Local Settings\Temporary Internet Files\Content.IE5\2WO2CEFP\MC900232446[1].wmf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47800" y="3962400"/>
            <a:ext cx="3276600" cy="2669442"/>
          </a:xfrm>
          <a:prstGeom prst="rect">
            <a:avLst/>
          </a:prstGeom>
          <a:noFill/>
        </p:spPr>
      </p:pic>
      <p:grpSp>
        <p:nvGrpSpPr>
          <p:cNvPr id="7" name="Group 6"/>
          <p:cNvGrpSpPr/>
          <p:nvPr/>
        </p:nvGrpSpPr>
        <p:grpSpPr>
          <a:xfrm>
            <a:off x="5166" y="990600"/>
            <a:ext cx="2895600" cy="1981200"/>
            <a:chOff x="9982200" y="723900"/>
            <a:chExt cx="2895600" cy="1981200"/>
          </a:xfrm>
        </p:grpSpPr>
        <p:sp>
          <p:nvSpPr>
            <p:cNvPr id="8" name="Explosion 2 7"/>
            <p:cNvSpPr/>
            <p:nvPr/>
          </p:nvSpPr>
          <p:spPr>
            <a:xfrm>
              <a:off x="9982200" y="723900"/>
              <a:ext cx="2895600" cy="19812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589122" y="1401821"/>
              <a:ext cx="179837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Define- Fed &amp; Anti-Fed</a:t>
              </a:r>
              <a:endParaRPr 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500"/>
                                        <p:tgtEl>
                                          <p:spTgt spid="9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9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9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9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http://westernfrontamerica.com/wp-content/uploads/2010/09/federalistvantifederalis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093" y="0"/>
            <a:ext cx="9120907" cy="685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838200"/>
          </a:xfrm>
        </p:spPr>
        <p:txBody>
          <a:bodyPr/>
          <a:lstStyle/>
          <a:p>
            <a:r>
              <a:rPr smtClean="0"/>
              <a:t>The Federalist Papers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953000" cy="57912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Federalists didn’t just sit there while Anti-Feds attacked the Constitution</a:t>
            </a:r>
          </a:p>
          <a:p>
            <a:pPr lvl="1"/>
            <a:r>
              <a:rPr lang="en-US" dirty="0" smtClean="0"/>
              <a:t>Began writing campaign of letters and essays to explain</a:t>
            </a:r>
          </a:p>
          <a:p>
            <a:pPr lvl="1"/>
            <a:r>
              <a:rPr lang="en-US" dirty="0" smtClean="0"/>
              <a:t>Become known as the Federalist Papers</a:t>
            </a:r>
          </a:p>
          <a:p>
            <a:pPr lvl="2"/>
            <a:r>
              <a:rPr lang="en-US" dirty="0" smtClean="0"/>
              <a:t>Appealed to peoples’ common sense, emotions, and reason</a:t>
            </a:r>
          </a:p>
          <a:p>
            <a:pPr lvl="2"/>
            <a:r>
              <a:rPr lang="en-US" dirty="0" smtClean="0"/>
              <a:t>Wrote by…</a:t>
            </a:r>
          </a:p>
          <a:p>
            <a:pPr lvl="3"/>
            <a:r>
              <a:rPr lang="en-US" dirty="0" smtClean="0"/>
              <a:t>James Madison, Alexander Hamilton, &amp; John Jay</a:t>
            </a:r>
          </a:p>
          <a:p>
            <a:pPr lvl="1"/>
            <a:r>
              <a:rPr lang="en-US" dirty="0" smtClean="0"/>
              <a:t>Did have important advantage over Anti-Feds b/c newspapers supported the Constitution</a:t>
            </a:r>
          </a:p>
          <a:p>
            <a:pPr lvl="2"/>
            <a:r>
              <a:rPr lang="en-US" dirty="0" smtClean="0"/>
              <a:t>Gave much more positive publicity to cause</a:t>
            </a:r>
          </a:p>
          <a:p>
            <a:r>
              <a:rPr lang="en-US" dirty="0" smtClean="0"/>
              <a:t>Still faced serious opposition in Mass, NC, NY, RI, &amp; VA</a:t>
            </a:r>
          </a:p>
          <a:p>
            <a:pPr lvl="1"/>
            <a:r>
              <a:rPr lang="en-US" dirty="0" smtClean="0"/>
              <a:t>Led by…</a:t>
            </a:r>
          </a:p>
          <a:p>
            <a:pPr lvl="2"/>
            <a:r>
              <a:rPr lang="en-US" dirty="0" smtClean="0"/>
              <a:t>John and Sam Adams, Patrick Henry, Thomas Jefferson, Richard Henry Lee, George Mason</a:t>
            </a:r>
          </a:p>
          <a:p>
            <a:pPr lvl="1"/>
            <a:r>
              <a:rPr lang="en-US" dirty="0" smtClean="0"/>
              <a:t>If some of these big time states didn’t ratify…</a:t>
            </a:r>
          </a:p>
          <a:p>
            <a:pPr lvl="2"/>
            <a:r>
              <a:rPr lang="en-US" dirty="0" smtClean="0"/>
              <a:t>US might not survive</a:t>
            </a:r>
          </a:p>
          <a:p>
            <a:r>
              <a:rPr lang="en-US" dirty="0" smtClean="0"/>
              <a:t>Weak Articles of Confederation made US easy target for conquer by Spanish who controlled other half of continent</a:t>
            </a:r>
            <a:endParaRPr lang="en-US" dirty="0"/>
          </a:p>
        </p:txBody>
      </p:sp>
      <p:pic>
        <p:nvPicPr>
          <p:cNvPr id="19458" name="Picture 2" descr="http://covers.feedbooks.net/book/2674.jpg?size=large&amp;t=133294341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486400" y="1447800"/>
            <a:ext cx="3259642" cy="4743451"/>
          </a:xfrm>
          <a:prstGeom prst="rect">
            <a:avLst/>
          </a:prstGeom>
          <a:noFill/>
        </p:spPr>
      </p:pic>
      <p:grpSp>
        <p:nvGrpSpPr>
          <p:cNvPr id="5" name="Group 4"/>
          <p:cNvGrpSpPr/>
          <p:nvPr/>
        </p:nvGrpSpPr>
        <p:grpSpPr>
          <a:xfrm>
            <a:off x="6096000" y="20664"/>
            <a:ext cx="2895600" cy="1981200"/>
            <a:chOff x="9982200" y="723900"/>
            <a:chExt cx="2895600" cy="1981200"/>
          </a:xfrm>
        </p:grpSpPr>
        <p:sp>
          <p:nvSpPr>
            <p:cNvPr id="6" name="Explosion 2 5"/>
            <p:cNvSpPr/>
            <p:nvPr/>
          </p:nvSpPr>
          <p:spPr>
            <a:xfrm>
              <a:off x="9982200" y="723900"/>
              <a:ext cx="2895600" cy="19812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10363200" y="1481960"/>
              <a:ext cx="21336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How did Feds use Propaganda?</a:t>
              </a:r>
              <a:endParaRPr 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57200"/>
            <a:ext cx="2971800" cy="1371600"/>
          </a:xfrm>
          <a:ln w="76200" cmpd="tri">
            <a:solidFill>
              <a:schemeClr val="accent2"/>
            </a:solidFill>
          </a:ln>
        </p:spPr>
        <p:txBody>
          <a:bodyPr>
            <a:noAutofit/>
          </a:bodyPr>
          <a:lstStyle/>
          <a:p>
            <a:pPr algn="ctr"/>
            <a:r>
              <a:rPr sz="4400" dirty="0" smtClean="0"/>
              <a:t>Battle 4 </a:t>
            </a:r>
            <a:br>
              <a:rPr sz="4400" dirty="0" smtClean="0"/>
            </a:br>
            <a:r>
              <a:rPr sz="4400" dirty="0" smtClean="0"/>
              <a:t>Ratification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0"/>
            <a:ext cx="4343400" cy="68580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By Dec. 1787-</a:t>
            </a:r>
          </a:p>
          <a:p>
            <a:pPr lvl="1"/>
            <a:r>
              <a:rPr lang="en-US" dirty="0" smtClean="0"/>
              <a:t>Delaware, NJ, &amp; PA had became first to ratify</a:t>
            </a:r>
          </a:p>
          <a:p>
            <a:pPr lvl="1"/>
            <a:r>
              <a:rPr lang="en-US" dirty="0" smtClean="0"/>
              <a:t>GA, CT, and Mass. Soon followed</a:t>
            </a:r>
          </a:p>
          <a:p>
            <a:r>
              <a:rPr lang="en-US" dirty="0" smtClean="0"/>
              <a:t>By June 1788…</a:t>
            </a:r>
          </a:p>
          <a:p>
            <a:pPr lvl="1"/>
            <a:r>
              <a:rPr lang="en-US" dirty="0" smtClean="0"/>
              <a:t>9 of 13 had signed (it was now official!!!)</a:t>
            </a:r>
          </a:p>
          <a:p>
            <a:r>
              <a:rPr lang="en-US" dirty="0" smtClean="0"/>
              <a:t>Fight not over though…</a:t>
            </a:r>
          </a:p>
          <a:p>
            <a:pPr lvl="1"/>
            <a:r>
              <a:rPr lang="en-US" dirty="0" smtClean="0"/>
              <a:t>NY &amp; VA didn’t vote yet!</a:t>
            </a:r>
          </a:p>
          <a:p>
            <a:pPr lvl="1"/>
            <a:r>
              <a:rPr lang="en-US" dirty="0" smtClean="0"/>
              <a:t>w/o VA, Constitution would be w/o support of its biggest state who could become its own country</a:t>
            </a:r>
          </a:p>
          <a:p>
            <a:pPr lvl="1"/>
            <a:r>
              <a:rPr lang="en-US" dirty="0" smtClean="0"/>
              <a:t>NY could do the same, and w/ NY its own country the US would be separated into 2 parts!</a:t>
            </a:r>
          </a:p>
          <a:p>
            <a:r>
              <a:rPr lang="en-US" dirty="0" smtClean="0"/>
              <a:t>VA’s legislature meets to decide</a:t>
            </a:r>
          </a:p>
          <a:p>
            <a:pPr lvl="1"/>
            <a:r>
              <a:rPr lang="en-US" dirty="0" smtClean="0"/>
              <a:t>Patrick Henry and George Mason are the key leaders against signing it</a:t>
            </a:r>
          </a:p>
          <a:p>
            <a:pPr lvl="2"/>
            <a:r>
              <a:rPr lang="en-US" dirty="0" smtClean="0"/>
              <a:t>Both refused to sign unless a list of protected rights was added</a:t>
            </a:r>
          </a:p>
          <a:p>
            <a:pPr lvl="3"/>
            <a:r>
              <a:rPr lang="en-US" dirty="0" smtClean="0"/>
              <a:t>Bill of Rights</a:t>
            </a:r>
          </a:p>
          <a:p>
            <a:pPr lvl="1"/>
            <a:r>
              <a:rPr lang="en-US" dirty="0" smtClean="0"/>
              <a:t>James Madison convinces VA that if they vote to ratify, he will insist that a Bill of Rights be added later</a:t>
            </a:r>
          </a:p>
          <a:p>
            <a:pPr lvl="2"/>
            <a:r>
              <a:rPr lang="en-US" dirty="0" smtClean="0"/>
              <a:t>VA ratifies at the end of June</a:t>
            </a:r>
          </a:p>
          <a:p>
            <a:r>
              <a:rPr lang="en-US" dirty="0" smtClean="0"/>
              <a:t>News of VA signing hits NY and they soon follow suit</a:t>
            </a:r>
          </a:p>
          <a:p>
            <a:r>
              <a:rPr lang="en-US" dirty="0" smtClean="0"/>
              <a:t>RI is last to sign in 1790</a:t>
            </a:r>
          </a:p>
          <a:p>
            <a:endParaRPr lang="en-US" dirty="0"/>
          </a:p>
        </p:txBody>
      </p:sp>
      <p:pic>
        <p:nvPicPr>
          <p:cNvPr id="5" name="Picture 2" descr="https://encrypted-tbn3.gstatic.com/images?q=tbn:ANd9GcTCK0iYFZztiAIsbIQxjGw4cA9_ZwzRtGZ59wzEccccICl9Utae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1000" y="1981200"/>
            <a:ext cx="4170965" cy="4419600"/>
          </a:xfrm>
          <a:prstGeom prst="rect">
            <a:avLst/>
          </a:prstGeom>
          <a:noFill/>
        </p:spPr>
      </p:pic>
      <p:pic>
        <p:nvPicPr>
          <p:cNvPr id="18434" name="Picture 2" descr="http://www1.alibris-static.com/cover/v455660pqhn.jpg">
            <a:hlinkClick r:id="rId4"/>
          </p:cNvPr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334000"/>
            <a:ext cx="937846" cy="1524000"/>
          </a:xfrm>
          <a:prstGeom prst="rect">
            <a:avLst/>
          </a:prstGeom>
          <a:noFill/>
        </p:spPr>
      </p:pic>
      <p:grpSp>
        <p:nvGrpSpPr>
          <p:cNvPr id="6" name="Group 5"/>
          <p:cNvGrpSpPr/>
          <p:nvPr/>
        </p:nvGrpSpPr>
        <p:grpSpPr>
          <a:xfrm>
            <a:off x="0" y="3352800"/>
            <a:ext cx="2895600" cy="1981200"/>
            <a:chOff x="9982200" y="723900"/>
            <a:chExt cx="2895600" cy="1981200"/>
          </a:xfrm>
        </p:grpSpPr>
        <p:sp>
          <p:nvSpPr>
            <p:cNvPr id="7" name="Explosion 2 6"/>
            <p:cNvSpPr/>
            <p:nvPr/>
          </p:nvSpPr>
          <p:spPr>
            <a:xfrm>
              <a:off x="9982200" y="723900"/>
              <a:ext cx="2895600" cy="19812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0438704" y="1360557"/>
              <a:ext cx="1905001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Birth of Nation, Charlie Brown</a:t>
              </a:r>
              <a:endParaRPr 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4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dirty="0" smtClean="0"/>
              <a:t>The Bill of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3434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For some states, only sign Constitution into law if amended to include a list of rights</a:t>
            </a:r>
          </a:p>
          <a:p>
            <a:pPr lvl="1"/>
            <a:r>
              <a:rPr lang="en-US" dirty="0" smtClean="0"/>
              <a:t>Believed needed to make sure </a:t>
            </a:r>
            <a:r>
              <a:rPr lang="en-US" dirty="0" err="1" smtClean="0"/>
              <a:t>gov’t</a:t>
            </a:r>
            <a:r>
              <a:rPr lang="en-US" dirty="0" smtClean="0"/>
              <a:t> couldn’t trample their liberty</a:t>
            </a:r>
          </a:p>
          <a:p>
            <a:r>
              <a:rPr lang="en-US" dirty="0" smtClean="0"/>
              <a:t>1789- James Madison begins drafting this list of rights of citizens</a:t>
            </a:r>
          </a:p>
          <a:p>
            <a:pPr lvl="1"/>
            <a:r>
              <a:rPr lang="en-US" dirty="0" smtClean="0"/>
              <a:t>In the end a list of 10 amendments (changes) were sent out to be ratified by states</a:t>
            </a:r>
          </a:p>
          <a:p>
            <a:r>
              <a:rPr lang="en-US" dirty="0" smtClean="0"/>
              <a:t>1791- VA cast final vote to approve and attach the “Bill of Rights” </a:t>
            </a:r>
          </a:p>
          <a:p>
            <a:endParaRPr lang="en-US" dirty="0"/>
          </a:p>
        </p:txBody>
      </p:sp>
      <p:sp>
        <p:nvSpPr>
          <p:cNvPr id="17412" name="AutoShape 4" descr="data:image/jpeg;base64,/9j/4AAQSkZJRgABAQAAAQABAAD/2wCEAAkGBggGERUSEggUFRUVGRoZFhgXFSMcFhwdIiIhIBwhGh4eGzIeGSUvGhkaIS8gLygqLS04Hio9NTI2NSorOCkBCQoKDQsNGg4PGDUkHiQpLzQsNC8sLDQsLCwwLCw1NjQsNDQ1LCwsNCwsNC8sLy00LCwsLCw0LCksLCwsNSw0LP/AABEIAFEATgMBIgACEQEDEQH/xAAbAAACAwEBAQAAAAAAAAAAAAAFBgAEBwMCAf/EAEAQAAIBAgUBBQQGBgoDAAAAAAECAwQRAAUGEiExEyJBUWEHFHGBIzJicpGxFlOToaLSQkVSkqOys8HD0RUzQ//EABkBAAMBAQEAAAAAAAAAAAAAAAACAwEEBf/EACIRAAICAQMEAwAAAAAAAAAAAAABAhEDITFRBBIiQTNh4f/aAAwDAQACEQMRAD8A0fX2Y1cSQU0EzJLUzBNyGziNQXlK8cHau2/huGFCmzXJ80jDzZFU9nuQSO1TKYQGIXdzJZu+SLeQJNsOGcwrPmlGf1cFW4+ZgS/8RGPNdqalgLD3F5IEO2SVFDRqx5ttHLAeJAsL48/qcklOk6KwSoFTZBoehCsMkjk3DcNkLSnbe261jxfx8cU6uh0a/EOkkmcd5kFOY3CDktZlG7g8DxOG6XUWXRIrrN2m5dyiJS7FfOyi4HqbY+0upMqrImmWtXagu9+GT76nvL8xjn75cjUhbfSvs/liSY5dThHF1IupPnYBt1x4jwtjlPkeh8vF1qZYxYG8FTPYA9C2xyFHxtgrFnelss7SWJU3clzFESxB5JBC8r1JI4xMs1TpqnbsImSONtxVrBYXPBcKb8kX8QPG3TDrJLkKRUm0xleWR9uuqq2GM2s5qy6G/S3aBgcXYdO53EN0WsZmBFx2sMUgt4WKqv5485L+iruyxQojnokilTZ/1aydFb7IF8F6KkptMUxXtmMUQZrtyVQXaw87DgYpHLN+xXFCzmeb6rySSOBMxpaueXlIjTtGwUfWd2WYhV8LkcngDDLpTU0GpqdZlFiR3lPVWHDKfUMCPlhc9n9HPmBmzGdPpalrL9mMfVVfQdPUgnxxwypf0dzKthXhJdlSg8AZLiT/ABEJ9N2OnHlbk4sRrSxgzEdnmcLedLUfHiSnPH9792OVDqPLURVhoZhcXWNaZ1+IHdCdevNvXHTOpBBmNHf+nHUoPjaN/wAoj+GOk+ZZuCdmSFlBt3plVj6gci3xIOOTqfkKQ2OVTX5TpOHtWpOxEhuyog3FrFrNt4vweb2vhEn1DmWo5XkRDSRkWJjhtUuv25pFEaD5/PHfUE+a6uqFWGHaI7X3WKx+ZPNmPp8MC4svpVdhNVCsmVj3rtUovkNgCxI32dwtjVBRX2F2X8rrNNvffl9VUyrwefeT83VyB8MNMMuQoV25DMSOVtSNwR8VAB9TYeuK2SZhnFILNkm+O3c2xrE/zBkKj5Yassq5axbvRNEf7LEE/iOMY7AC5y751E6NpiZzbgs0SsPG6NvJB8Rx1wN1nKlDlGxBLeoKJaUntTvN33k8g7Q34cYecZv7Yq8Re5xWuC8kpH3FC/8AKcbBeVgyu2Ww6WnmkppJE9yp4WdO0YxyXJMoZWYgXQC1rWNji3qmt3ZhTyRniSkcn4CRCv8AmbAhqHJTmUsNU0phnigeO8rqCNoAvtYX5UjnDDS0cOd1byQqOwhjWCIjlTY3cqfEbiFHntv0tjoxq5KQj2DWuwab3So3WEFVEW+694j/AKt/liZ/FXRRySHNCiKO6saBSfIOzXJ+W3BPVuVHO6KogF7yRsFsbHda6/xAYz7Os0jzbL4KwVDh6qNA6b/otyghu6ehDki/pjM8O6cWEXowVlVDTZ+sgqdRJFAWLOgkVGbnjeSeQBxb8fLBlMz0FTkJDl/bmypdEJU+AFyQh6fPAIHS9EyJUFq+pQDZDEu9Y/IDkRp+N8F5ssqs23VMmQ01OgjCkyM0rbQbjurtUNfji9+mIz11f4MixLU5TGwVcsWAk9DXiL+GN2t+Aw85NFSQRfRTbluSSZTJz494sfLpfAPKBTZREPeqiONXB+heKOLi/N0Xr+/Htn0VOe27SjPhe6/vUcH5jEdFtQwRp9V5ZUzGET2PO1jxG9jZgjHhiD1wk+0yhiz2toEWpIEiVADoQehjJAPI8MP3Y5Tm0Q+jgliH1eFZB8PAYUtcJRtHS1VOVK0VQFfsx3VjkGxwLccMUJt0scXwvyViy2Or+yqlzPsmqKyaUxCyb5DwOLji3HA4w6ZZlNPlaBEQADHWglE0am/hixjvSrYkcqieKEXaQKPMmw/fjA8xkgikkonrI1p0qpSj7hsCPaQgG9uL2+WNA0po7I89pIKqpo/eJpY1kkaZ2kG8jvWVmKrzcWAFsImdz5DDmjJJThYImIWKNPrMLAKqqOSWB/3xPvUtOBqokmptM0g7Gi07HJ4dvUKEU+q3sx87krjtl1RS1DhjUKjrbiFo4oeDcX5kL2PIO24/DDzlcmo85UdlCtDD/RAAeYj1JHZr8LN8cExo+OWxlzKpkPXvVD7b/dDbR8AAMckoxHtgGi1euW7d9KJxY9+OQySi/ge0Rbj4H5YuHWlMwYx5FKJeAl4SVN/FnRTtA6kdfK+HJbqLbj+OPtz54nSNM7GY0cp3nRVVvaxkCRsIWYeJUDa/jYlb4KZPn+W6xilozQdjGUePaSBxyjBUIBFjcXtYEeeG/GYZRRmsoKmD3hUqKWecwszAFXEjMOSejA2PmGxsEvQMaPZ9mk5jelnb6emYxSetvquPRk2sPjhxxjkOopQaPNxGVSXbTVfBsD/8pD8G3IT6j0xr1NMtQoYHrj0Yu0SYn6ZrkyKGrp3sPcpJCB0+ie8sVvSzFL/ZOM69ltJHqHMpppIw2wXF/Mm5wze2Ef8AjiJIZGEs8ZilRRcPGDdd3iCHJAPkWGKPscfLMipmkmzGFJJWuVZwGA8iD0xDIuxN8jLU1cWXH2+Bf6UZGf65pv2yfzY8tqvIV653Tft0/mxxalAriYCPrXTkfXPqb9sv/eKsntI0lF11DT/J7/ljKk/QWhkvjMtSwfolmnvJoopIKwruMiA7ZQLFQxHcLIAw8CVIwwt7VNJDpmu/7kTt+SYoZvr/AEjnkTQSw1EqOLFRSy39CCUFiDyD4YeCmnszHQwZnl8Wq6GeAxoFlRlTabre10PQWIa3h4YHeyjPJs1oI+0vvS6PfruUlT+V/nhCyTMtQ5NI0NFBPLG3/rkni2Fb/rAT3rDm4+t5DGn6G04NPUyx+NuSepJ5JPxJJ+eO7FFxRNuy3qHquE3NPrnExMWFBE2K2JiY0DrHi5Bj5iYwAnS4JRdcTEwAGaHB1OmJiYAP/9k="/>
          <p:cNvSpPr>
            <a:spLocks noChangeAspect="1" noChangeArrowheads="1"/>
          </p:cNvSpPr>
          <p:nvPr/>
        </p:nvSpPr>
        <p:spPr bwMode="auto">
          <a:xfrm>
            <a:off x="155575" y="-365125"/>
            <a:ext cx="742950" cy="771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414" name="AutoShape 6" descr="data:image/jpeg;base64,/9j/4AAQSkZJRgABAQAAAQABAAD/2wCEAAkGBggGERUSEggUFRUVGRoZFhgXFSMcFhwdIiIhIBwhGh4eGzIeGSUvGhkaIS8gLygqLS04Hio9NTI2NSorOCkBCQoKDQsNGg4PGDUkHiQpLzQsNC8sLDQsLCwwLCw1NjQsNDQ1LCwsNCwsNC8sLy00LCwsLCw0LCksLCwsNSw0LP/AABEIAFEATgMBIgACEQEDEQH/xAAbAAACAwEBAQAAAAAAAAAAAAAFBgAEBwMCAf/EAEAQAAIBAgUBBQQGBgoDAAAAAAECAwQRAAUGEiExEyJBUWEHFHGBIzJicpGxFlOToaLSQkVSkqOys8HD0RUzQ//EABkBAAMBAQEAAAAAAAAAAAAAAAACAwEEBf/EACIRAAICAQMEAwAAAAAAAAAAAAABAhEDITFRBBIiQTNh4f/aAAwDAQACEQMRAD8A0fX2Y1cSQU0EzJLUzBNyGziNQXlK8cHau2/huGFCmzXJ80jDzZFU9nuQSO1TKYQGIXdzJZu+SLeQJNsOGcwrPmlGf1cFW4+ZgS/8RGPNdqalgLD3F5IEO2SVFDRqx5ttHLAeJAsL48/qcklOk6KwSoFTZBoehCsMkjk3DcNkLSnbe261jxfx8cU6uh0a/EOkkmcd5kFOY3CDktZlG7g8DxOG6XUWXRIrrN2m5dyiJS7FfOyi4HqbY+0upMqrImmWtXagu9+GT76nvL8xjn75cjUhbfSvs/liSY5dThHF1IupPnYBt1x4jwtjlPkeh8vF1qZYxYG8FTPYA9C2xyFHxtgrFnelss7SWJU3clzFESxB5JBC8r1JI4xMs1TpqnbsImSONtxVrBYXPBcKb8kX8QPG3TDrJLkKRUm0xleWR9uuqq2GM2s5qy6G/S3aBgcXYdO53EN0WsZmBFx2sMUgt4WKqv5485L+iruyxQojnokilTZ/1aydFb7IF8F6KkptMUxXtmMUQZrtyVQXaw87DgYpHLN+xXFCzmeb6rySSOBMxpaueXlIjTtGwUfWd2WYhV8LkcngDDLpTU0GpqdZlFiR3lPVWHDKfUMCPlhc9n9HPmBmzGdPpalrL9mMfVVfQdPUgnxxwypf0dzKthXhJdlSg8AZLiT/ABEJ9N2OnHlbk4sRrSxgzEdnmcLedLUfHiSnPH9792OVDqPLURVhoZhcXWNaZ1+IHdCdevNvXHTOpBBmNHf+nHUoPjaN/wAoj+GOk+ZZuCdmSFlBt3plVj6gci3xIOOTqfkKQ2OVTX5TpOHtWpOxEhuyog3FrFrNt4vweb2vhEn1DmWo5XkRDSRkWJjhtUuv25pFEaD5/PHfUE+a6uqFWGHaI7X3WKx+ZPNmPp8MC4svpVdhNVCsmVj3rtUovkNgCxI32dwtjVBRX2F2X8rrNNvffl9VUyrwefeT83VyB8MNMMuQoV25DMSOVtSNwR8VAB9TYeuK2SZhnFILNkm+O3c2xrE/zBkKj5Yassq5axbvRNEf7LEE/iOMY7AC5y751E6NpiZzbgs0SsPG6NvJB8Rx1wN1nKlDlGxBLeoKJaUntTvN33k8g7Q34cYecZv7Yq8Re5xWuC8kpH3FC/8AKcbBeVgyu2Ww6WnmkppJE9yp4WdO0YxyXJMoZWYgXQC1rWNji3qmt3ZhTyRniSkcn4CRCv8AmbAhqHJTmUsNU0phnigeO8rqCNoAvtYX5UjnDDS0cOd1byQqOwhjWCIjlTY3cqfEbiFHntv0tjoxq5KQj2DWuwab3So3WEFVEW+694j/AKt/liZ/FXRRySHNCiKO6saBSfIOzXJ+W3BPVuVHO6KogF7yRsFsbHda6/xAYz7Os0jzbL4KwVDh6qNA6b/otyghu6ehDki/pjM8O6cWEXowVlVDTZ+sgqdRJFAWLOgkVGbnjeSeQBxb8fLBlMz0FTkJDl/bmypdEJU+AFyQh6fPAIHS9EyJUFq+pQDZDEu9Y/IDkRp+N8F5ssqs23VMmQ01OgjCkyM0rbQbjurtUNfji9+mIz11f4MixLU5TGwVcsWAk9DXiL+GN2t+Aw85NFSQRfRTbluSSZTJz494sfLpfAPKBTZREPeqiONXB+heKOLi/N0Xr+/Htn0VOe27SjPhe6/vUcH5jEdFtQwRp9V5ZUzGET2PO1jxG9jZgjHhiD1wk+0yhiz2toEWpIEiVADoQehjJAPI8MP3Y5Tm0Q+jgliH1eFZB8PAYUtcJRtHS1VOVK0VQFfsx3VjkGxwLccMUJt0scXwvyViy2Or+yqlzPsmqKyaUxCyb5DwOLji3HA4w6ZZlNPlaBEQADHWglE0am/hixjvSrYkcqieKEXaQKPMmw/fjA8xkgikkonrI1p0qpSj7hsCPaQgG9uL2+WNA0po7I89pIKqpo/eJpY1kkaZ2kG8jvWVmKrzcWAFsImdz5DDmjJJThYImIWKNPrMLAKqqOSWB/3xPvUtOBqokmptM0g7Gi07HJ4dvUKEU+q3sx87krjtl1RS1DhjUKjrbiFo4oeDcX5kL2PIO24/DDzlcmo85UdlCtDD/RAAeYj1JHZr8LN8cExo+OWxlzKpkPXvVD7b/dDbR8AAMckoxHtgGi1euW7d9KJxY9+OQySi/ge0Rbj4H5YuHWlMwYx5FKJeAl4SVN/FnRTtA6kdfK+HJbqLbj+OPtz54nSNM7GY0cp3nRVVvaxkCRsIWYeJUDa/jYlb4KZPn+W6xilozQdjGUePaSBxyjBUIBFjcXtYEeeG/GYZRRmsoKmD3hUqKWecwszAFXEjMOSejA2PmGxsEvQMaPZ9mk5jelnb6emYxSetvquPRk2sPjhxxjkOopQaPNxGVSXbTVfBsD/8pD8G3IT6j0xr1NMtQoYHrj0Yu0SYn6ZrkyKGrp3sPcpJCB0+ie8sVvSzFL/ZOM69ltJHqHMpppIw2wXF/Mm5wze2Ef8AjiJIZGEs8ZilRRcPGDdd3iCHJAPkWGKPscfLMipmkmzGFJJWuVZwGA8iD0xDIuxN8jLU1cWXH2+Bf6UZGf65pv2yfzY8tqvIV653Tft0/mxxalAriYCPrXTkfXPqb9sv/eKsntI0lF11DT/J7/ljKk/QWhkvjMtSwfolmnvJoopIKwruMiA7ZQLFQxHcLIAw8CVIwwt7VNJDpmu/7kTt+SYoZvr/AEjnkTQSw1EqOLFRSy39CCUFiDyD4YeCmnszHQwZnl8Wq6GeAxoFlRlTabre10PQWIa3h4YHeyjPJs1oI+0vvS6PfruUlT+V/nhCyTMtQ5NI0NFBPLG3/rkni2Fb/rAT3rDm4+t5DGn6G04NPUyx+NuSepJ5JPxJJ+eO7FFxRNuy3qHquE3NPrnExMWFBE2K2JiY0DrHi5Bj5iYwAnS4JRdcTEwAGaHB1OmJiYAP/9k="/>
          <p:cNvSpPr>
            <a:spLocks noChangeAspect="1" noChangeArrowheads="1"/>
          </p:cNvSpPr>
          <p:nvPr/>
        </p:nvSpPr>
        <p:spPr bwMode="auto">
          <a:xfrm>
            <a:off x="155575" y="-365125"/>
            <a:ext cx="742950" cy="771525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416" name="Picture 8" descr="http://www.saturdaydownsouth.com/wp-content/uploads/2012/06/bo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876800" y="1524000"/>
            <a:ext cx="3895725" cy="4467225"/>
          </a:xfrm>
          <a:prstGeom prst="rect">
            <a:avLst/>
          </a:prstGeom>
          <a:noFill/>
        </p:spPr>
      </p:pic>
      <p:grpSp>
        <p:nvGrpSpPr>
          <p:cNvPr id="7" name="Group 6"/>
          <p:cNvGrpSpPr/>
          <p:nvPr/>
        </p:nvGrpSpPr>
        <p:grpSpPr>
          <a:xfrm>
            <a:off x="6115024" y="152400"/>
            <a:ext cx="2895600" cy="1981200"/>
            <a:chOff x="9982200" y="723900"/>
            <a:chExt cx="2895600" cy="1981200"/>
          </a:xfrm>
        </p:grpSpPr>
        <p:sp>
          <p:nvSpPr>
            <p:cNvPr id="8" name="Explosion 2 7"/>
            <p:cNvSpPr/>
            <p:nvPr/>
          </p:nvSpPr>
          <p:spPr>
            <a:xfrm>
              <a:off x="9982200" y="723900"/>
              <a:ext cx="2895600" cy="1981200"/>
            </a:xfrm>
            <a:prstGeom prst="irregularSeal2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10711211" y="1387614"/>
              <a:ext cx="1581176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smtClean="0"/>
                <a:t>Define- Bill of Rights</a:t>
              </a:r>
              <a:endParaRPr lang="en-US" sz="20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smtClean="0"/>
              <a:t>"The Bill of Rights" </a:t>
            </a:r>
            <a:br>
              <a:rPr smtClean="0"/>
            </a:br>
            <a:r>
              <a:rPr sz="3100" smtClean="0"/>
              <a:t>by Rythem, Rhyme, &amp; Results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371600"/>
            <a:ext cx="4343400" cy="5486400"/>
          </a:xfrm>
        </p:spPr>
        <p:txBody>
          <a:bodyPr>
            <a:normAutofit fontScale="55000" lnSpcReduction="20000"/>
          </a:bodyPr>
          <a:lstStyle/>
          <a:p>
            <a:r>
              <a:rPr lang="en-US" sz="2900" dirty="0" smtClean="0"/>
              <a:t>Chorus</a:t>
            </a:r>
            <a:br>
              <a:rPr lang="en-US" sz="2900" dirty="0" smtClean="0"/>
            </a:br>
            <a:r>
              <a:rPr lang="en-US" sz="2900" dirty="0" smtClean="0"/>
              <a:t>It's the Bill of Rights, it's the bill of your rights</a:t>
            </a:r>
            <a:br>
              <a:rPr lang="en-US" sz="2900" dirty="0" smtClean="0"/>
            </a:br>
            <a:r>
              <a:rPr lang="en-US" sz="2900" dirty="0" smtClean="0"/>
              <a:t>It's time to take your knowledge up to unfamiliar heights</a:t>
            </a:r>
            <a:br>
              <a:rPr lang="en-US" sz="2900" dirty="0" smtClean="0"/>
            </a:br>
            <a:r>
              <a:rPr lang="en-US" sz="2900" dirty="0" smtClean="0"/>
              <a:t>The thrill of your life, just like riding a bike</a:t>
            </a:r>
            <a:br>
              <a:rPr lang="en-US" sz="2900" dirty="0" smtClean="0"/>
            </a:br>
            <a:r>
              <a:rPr lang="en-US" sz="2900" dirty="0" smtClean="0"/>
              <a:t>You're never, never, never going to forget the Bill of Rights</a:t>
            </a:r>
            <a:br>
              <a:rPr lang="en-US" sz="2900" dirty="0" smtClean="0"/>
            </a:b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2900" dirty="0" smtClean="0"/>
              <a:t>Verse I</a:t>
            </a:r>
            <a:br>
              <a:rPr lang="en-US" sz="2900" dirty="0" smtClean="0"/>
            </a:br>
            <a:r>
              <a:rPr lang="en-US" sz="2900" dirty="0" smtClean="0"/>
              <a:t>The right to free speech and religion and press</a:t>
            </a:r>
            <a:br>
              <a:rPr lang="en-US" sz="2900" dirty="0" smtClean="0"/>
            </a:br>
            <a:r>
              <a:rPr lang="en-US" sz="2900" dirty="0" smtClean="0"/>
              <a:t>Are guaranteed by Amendment One</a:t>
            </a:r>
            <a:br>
              <a:rPr lang="en-US" sz="2900" dirty="0" smtClean="0"/>
            </a:br>
            <a:r>
              <a:rPr lang="en-US" sz="2900" dirty="0" smtClean="0"/>
              <a:t>Amendment Number Two says it's true, that it's all up to you</a:t>
            </a:r>
            <a:br>
              <a:rPr lang="en-US" sz="2900" dirty="0" smtClean="0"/>
            </a:br>
            <a:r>
              <a:rPr lang="en-US" sz="2900" dirty="0" smtClean="0"/>
              <a:t>If you choose to possess a gun</a:t>
            </a:r>
            <a:br>
              <a:rPr lang="en-US" sz="2900" dirty="0" smtClean="0"/>
            </a:b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2900" dirty="0" smtClean="0"/>
              <a:t>The government can't force you to house and feed a soldier</a:t>
            </a:r>
            <a:br>
              <a:rPr lang="en-US" sz="2900" dirty="0" smtClean="0"/>
            </a:br>
            <a:r>
              <a:rPr lang="en-US" sz="2900" dirty="0" smtClean="0"/>
              <a:t>Says Amendment Number Three</a:t>
            </a:r>
            <a:br>
              <a:rPr lang="en-US" sz="2900" dirty="0" smtClean="0"/>
            </a:br>
            <a:r>
              <a:rPr lang="en-US" sz="2900" dirty="0" smtClean="0"/>
              <a:t>Amendment Number Four we adore says without a warrant</a:t>
            </a:r>
            <a:br>
              <a:rPr lang="en-US" sz="2900" dirty="0" smtClean="0"/>
            </a:br>
            <a:r>
              <a:rPr lang="en-US" sz="2900" dirty="0" smtClean="0"/>
              <a:t>Your stuff can't be searched or seized</a:t>
            </a:r>
            <a:br>
              <a:rPr lang="en-US" sz="2900" dirty="0" smtClean="0"/>
            </a:b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2900" dirty="0" smtClean="0"/>
              <a:t>Chorus (x2)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71600"/>
            <a:ext cx="4059936" cy="5486400"/>
          </a:xfrm>
        </p:spPr>
        <p:txBody>
          <a:bodyPr>
            <a:normAutofit fontScale="55000" lnSpcReduction="20000"/>
          </a:bodyPr>
          <a:lstStyle/>
          <a:p>
            <a:r>
              <a:rPr lang="en-US" sz="2900" dirty="0" smtClean="0"/>
              <a:t>Verse II</a:t>
            </a:r>
            <a:br>
              <a:rPr lang="en-US" sz="2900" dirty="0" smtClean="0"/>
            </a:br>
            <a:r>
              <a:rPr lang="en-US" sz="2900" dirty="0" smtClean="0"/>
              <a:t>Amendment Number Five says the court can't try you</a:t>
            </a:r>
            <a:br>
              <a:rPr lang="en-US" sz="2900" dirty="0" smtClean="0"/>
            </a:br>
            <a:r>
              <a:rPr lang="en-US" sz="2900" dirty="0" smtClean="0"/>
              <a:t>With evidence they already used</a:t>
            </a:r>
            <a:br>
              <a:rPr lang="en-US" sz="2900" dirty="0" smtClean="0"/>
            </a:br>
            <a:r>
              <a:rPr lang="en-US" sz="2900" dirty="0" smtClean="0"/>
              <a:t>It also says that nobody can make you self-incriminate</a:t>
            </a:r>
            <a:br>
              <a:rPr lang="en-US" sz="2900" dirty="0" smtClean="0"/>
            </a:br>
            <a:r>
              <a:rPr lang="en-US" sz="2900" dirty="0" smtClean="0"/>
              <a:t>You're allowed to stay silent if you choose.</a:t>
            </a:r>
            <a:br>
              <a:rPr lang="en-US" sz="2900" dirty="0" smtClean="0"/>
            </a:b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2900" dirty="0" smtClean="0"/>
              <a:t>Amendment Number Six won't let the criminal clock tick</a:t>
            </a:r>
            <a:br>
              <a:rPr lang="en-US" sz="2900" dirty="0" smtClean="0"/>
            </a:br>
            <a:r>
              <a:rPr lang="en-US" sz="2900" dirty="0" smtClean="0"/>
              <a:t>The rights of the accused continue here, and then</a:t>
            </a:r>
            <a:br>
              <a:rPr lang="en-US" sz="2900" dirty="0" smtClean="0"/>
            </a:br>
            <a:r>
              <a:rPr lang="en-US" sz="2900" dirty="0" smtClean="0"/>
              <a:t>Amendment Number Seven gives you one plus eleven:</a:t>
            </a:r>
            <a:br>
              <a:rPr lang="en-US" sz="2900" dirty="0" smtClean="0"/>
            </a:br>
            <a:r>
              <a:rPr lang="en-US" sz="2900" dirty="0" smtClean="0"/>
              <a:t>A right to a trial by a jury of your peers</a:t>
            </a:r>
            <a:br>
              <a:rPr lang="en-US" sz="2900" dirty="0" smtClean="0"/>
            </a:b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2900" dirty="0" smtClean="0"/>
              <a:t>If it's cruel and unusual punishment</a:t>
            </a:r>
            <a:br>
              <a:rPr lang="en-US" sz="2900" dirty="0" smtClean="0"/>
            </a:br>
            <a:r>
              <a:rPr lang="en-US" sz="2900" dirty="0" smtClean="0"/>
              <a:t>It's ruled out by Amendment Eight</a:t>
            </a:r>
            <a:br>
              <a:rPr lang="en-US" sz="2900" dirty="0" smtClean="0"/>
            </a:br>
            <a:r>
              <a:rPr lang="en-US" sz="2900" dirty="0" smtClean="0"/>
              <a:t>Amendment Number Nine says that other rights are fine</a:t>
            </a:r>
            <a:br>
              <a:rPr lang="en-US" sz="2900" dirty="0" smtClean="0"/>
            </a:br>
            <a:r>
              <a:rPr lang="en-US" sz="2900" dirty="0" smtClean="0"/>
              <a:t>And Ten gives the rest to the states.</a:t>
            </a:r>
            <a:br>
              <a:rPr lang="en-US" sz="2900" dirty="0" smtClean="0"/>
            </a:br>
            <a:r>
              <a:rPr lang="en-US" sz="2900" dirty="0" smtClean="0"/>
              <a:t/>
            </a:r>
            <a:br>
              <a:rPr lang="en-US" sz="2900" dirty="0" smtClean="0"/>
            </a:br>
            <a:r>
              <a:rPr lang="en-US" sz="2900" dirty="0" smtClean="0"/>
              <a:t>Chorus (x2)</a:t>
            </a:r>
          </a:p>
          <a:p>
            <a:endParaRPr lang="en-US" dirty="0"/>
          </a:p>
        </p:txBody>
      </p:sp>
      <p:pic>
        <p:nvPicPr>
          <p:cNvPr id="22530" name="Picture 2" descr="http://awdsgn.com/classes/spr07/webI/bor/Zmarzek/images/ZmraBOR.jp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43800" y="304800"/>
            <a:ext cx="1092526" cy="11620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1042</TotalTime>
  <Words>607</Words>
  <Application>Microsoft Office PowerPoint</Application>
  <PresentationFormat>On-screen Show (4:3)</PresentationFormat>
  <Paragraphs>75</Paragraphs>
  <Slides>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Constantia</vt:lpstr>
      <vt:lpstr>Wingdings 2</vt:lpstr>
      <vt:lpstr>Paper</vt:lpstr>
      <vt:lpstr>Warm-Up: Spiral Review</vt:lpstr>
      <vt:lpstr>A More Perfect Union:          1777-1791</vt:lpstr>
      <vt:lpstr>Federalists  vs. Anti-Federalists</vt:lpstr>
      <vt:lpstr>PowerPoint Presentation</vt:lpstr>
      <vt:lpstr>The Federalist Papers</vt:lpstr>
      <vt:lpstr>Battle 4  Ratification</vt:lpstr>
      <vt:lpstr>The Bill of Rights</vt:lpstr>
      <vt:lpstr>"The Bill of Rights"  by Rythem, Rhyme, &amp; Results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More Perfect Union:          1777-1791</dc:title>
  <dc:creator>Wuz</dc:creator>
  <cp:lastModifiedBy>Wazaney, Kristopher J.</cp:lastModifiedBy>
  <cp:revision>50</cp:revision>
  <dcterms:created xsi:type="dcterms:W3CDTF">2012-11-26T23:12:36Z</dcterms:created>
  <dcterms:modified xsi:type="dcterms:W3CDTF">2015-11-09T13:11:01Z</dcterms:modified>
</cp:coreProperties>
</file>