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3BC4E-9795-47E3-857B-32A3E1F2F852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FBB1C-0733-4C1C-85FC-836D55BDD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89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Oddities of the 1</a:t>
            </a:r>
            <a:r>
              <a:rPr lang="en-US" baseline="30000" dirty="0" smtClean="0"/>
              <a:t>st</a:t>
            </a:r>
            <a:r>
              <a:rPr lang="en-US" dirty="0" smtClean="0"/>
              <a:t> Election (4:06)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FBB1C-0733-4C1C-85FC-836D55BDD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P</a:t>
            </a:r>
            <a:r>
              <a:rPr lang="en-US" dirty="0" smtClean="0"/>
              <a:t>residents (6:55-8:25)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FBB1C-0733-4C1C-85FC-836D55BDDC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43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Rights </a:t>
            </a:r>
            <a:r>
              <a:rPr lang="en-US" dirty="0" err="1" smtClean="0"/>
              <a:t>Rights</a:t>
            </a:r>
            <a:r>
              <a:rPr lang="en-US" dirty="0" smtClean="0"/>
              <a:t> Baby (4:43)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FBB1C-0733-4C1C-85FC-836D55BDDC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17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4CC97E4-6CCB-4A39-968E-66705BE99DBC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88E4090-C85F-487B-AA02-9647E5476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97E4-6CCB-4A39-968E-66705BE99DBC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4090-C85F-487B-AA02-9647E5476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97E4-6CCB-4A39-968E-66705BE99DBC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4090-C85F-487B-AA02-9647E5476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97E4-6CCB-4A39-968E-66705BE99DBC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4090-C85F-487B-AA02-9647E5476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97E4-6CCB-4A39-968E-66705BE99DBC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4090-C85F-487B-AA02-9647E5476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97E4-6CCB-4A39-968E-66705BE99DBC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4090-C85F-487B-AA02-9647E5476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CC97E4-6CCB-4A39-968E-66705BE99DBC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8E4090-C85F-487B-AA02-9647E5476F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4CC97E4-6CCB-4A39-968E-66705BE99DBC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88E4090-C85F-487B-AA02-9647E5476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97E4-6CCB-4A39-968E-66705BE99DBC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4090-C85F-487B-AA02-9647E5476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97E4-6CCB-4A39-968E-66705BE99DBC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4090-C85F-487B-AA02-9647E5476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C97E4-6CCB-4A39-968E-66705BE99DBC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4090-C85F-487B-AA02-9647E5476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4CC97E4-6CCB-4A39-968E-66705BE99DBC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88E4090-C85F-487B-AA02-9647E5476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QnGjGgbmm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rjvo6yrrA5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1066800"/>
          </a:xfrm>
        </p:spPr>
        <p:txBody>
          <a:bodyPr/>
          <a:lstStyle/>
          <a:p>
            <a:r>
              <a:rPr lang="en-US" dirty="0" smtClean="0"/>
              <a:t>Warm Up: Spiral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3276600" cy="4325112"/>
          </a:xfrm>
        </p:spPr>
        <p:txBody>
          <a:bodyPr/>
          <a:lstStyle/>
          <a:p>
            <a:r>
              <a:rPr lang="en-US" dirty="0" smtClean="0"/>
              <a:t>What guarantees us our Rights?</a:t>
            </a:r>
          </a:p>
          <a:p>
            <a:r>
              <a:rPr lang="en-US" dirty="0" smtClean="0"/>
              <a:t>What keeps one branch of government from taking too much power?</a:t>
            </a:r>
            <a:endParaRPr lang="en-US" dirty="0"/>
          </a:p>
        </p:txBody>
      </p:sp>
      <p:sp>
        <p:nvSpPr>
          <p:cNvPr id="5" name="Explosion 1 4"/>
          <p:cNvSpPr/>
          <p:nvPr/>
        </p:nvSpPr>
        <p:spPr>
          <a:xfrm rot="545187">
            <a:off x="6106023" y="-11614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Warm Up!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667000"/>
            <a:ext cx="3795713" cy="2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0885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1069848"/>
          </a:xfrm>
        </p:spPr>
        <p:txBody>
          <a:bodyPr/>
          <a:lstStyle/>
          <a:p>
            <a:r>
              <a:rPr lang="en-US" dirty="0" smtClean="0"/>
              <a:t>Building the Economy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4041648" cy="457200"/>
          </a:xfrm>
        </p:spPr>
        <p:txBody>
          <a:bodyPr/>
          <a:lstStyle/>
          <a:p>
            <a:r>
              <a:rPr lang="en-US" dirty="0" smtClean="0"/>
              <a:t>The Fight Over the Bank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724400" y="1371600"/>
            <a:ext cx="4041775" cy="457200"/>
          </a:xfrm>
        </p:spPr>
        <p:txBody>
          <a:bodyPr/>
          <a:lstStyle/>
          <a:p>
            <a:r>
              <a:rPr lang="en-US" dirty="0" smtClean="0"/>
              <a:t>Tariffs &amp; Taxes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381000" y="1828800"/>
            <a:ext cx="4041648" cy="476591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1792- only 8 banks in the entire nation!!!</a:t>
            </a:r>
          </a:p>
          <a:p>
            <a:pPr lvl="1"/>
            <a:r>
              <a:rPr lang="en-US" dirty="0" smtClean="0"/>
              <a:t>All est. by state </a:t>
            </a:r>
            <a:r>
              <a:rPr lang="en-US" dirty="0" err="1" smtClean="0"/>
              <a:t>gov’ts</a:t>
            </a:r>
            <a:endParaRPr lang="en-US" dirty="0" smtClean="0"/>
          </a:p>
          <a:p>
            <a:pPr lvl="1"/>
            <a:r>
              <a:rPr lang="en-US" dirty="0" smtClean="0"/>
              <a:t>Alexander Hamilton wants to unite them &amp; make a </a:t>
            </a:r>
            <a:r>
              <a:rPr lang="en-US" dirty="0" err="1" smtClean="0"/>
              <a:t>nat’l</a:t>
            </a:r>
            <a:r>
              <a:rPr lang="en-US" dirty="0" smtClean="0"/>
              <a:t> bank </a:t>
            </a:r>
          </a:p>
          <a:p>
            <a:r>
              <a:rPr lang="en-US" dirty="0" smtClean="0"/>
              <a:t>James Madison &amp; Thomas Jefferson</a:t>
            </a:r>
          </a:p>
          <a:p>
            <a:pPr lvl="1"/>
            <a:r>
              <a:rPr lang="en-US" dirty="0" smtClean="0"/>
              <a:t>Argue </a:t>
            </a:r>
            <a:r>
              <a:rPr lang="en-US" dirty="0" err="1" smtClean="0"/>
              <a:t>nat’l</a:t>
            </a:r>
            <a:r>
              <a:rPr lang="en-US" dirty="0" smtClean="0"/>
              <a:t> bank would be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unconstitutional</a:t>
            </a:r>
            <a:r>
              <a:rPr lang="en-US" dirty="0" smtClean="0"/>
              <a:t>, or inconsistent w/ the Constitution</a:t>
            </a:r>
          </a:p>
          <a:p>
            <a:pPr lvl="2"/>
            <a:r>
              <a:rPr lang="en-US" dirty="0" smtClean="0"/>
              <a:t>Constitution doesn’t specifically say Congress could do this</a:t>
            </a:r>
          </a:p>
          <a:p>
            <a:r>
              <a:rPr lang="en-US" dirty="0" smtClean="0"/>
              <a:t>Washington sides w/ his Sec of </a:t>
            </a:r>
            <a:r>
              <a:rPr lang="en-US" smtClean="0"/>
              <a:t>Treasury A. Hamilton</a:t>
            </a:r>
            <a:endParaRPr lang="en-US" dirty="0" smtClean="0"/>
          </a:p>
          <a:p>
            <a:pPr lvl="1"/>
            <a:r>
              <a:rPr lang="en-US" dirty="0" smtClean="0"/>
              <a:t>Signs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</a:t>
            </a:r>
            <a:r>
              <a:rPr lang="en-US" dirty="0" smtClean="0"/>
              <a:t>, or proposed law to create the </a:t>
            </a:r>
            <a:r>
              <a:rPr lang="en-US" dirty="0" err="1" smtClean="0"/>
              <a:t>nat’l</a:t>
            </a:r>
            <a:r>
              <a:rPr lang="en-US" dirty="0" smtClean="0"/>
              <a:t> bank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718304" y="1828800"/>
            <a:ext cx="4425696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Most make living by farming</a:t>
            </a:r>
          </a:p>
          <a:p>
            <a:r>
              <a:rPr lang="en-US" dirty="0" smtClean="0"/>
              <a:t>Hamilton’s believes industry &amp; manufacturing would make economy stronger</a:t>
            </a:r>
          </a:p>
          <a:p>
            <a:pPr lvl="1"/>
            <a:r>
              <a:rPr lang="en-US" dirty="0" smtClean="0"/>
              <a:t>Proposes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tariff</a:t>
            </a:r>
            <a:r>
              <a:rPr lang="en-US" dirty="0" smtClean="0"/>
              <a:t>, or tax on imports</a:t>
            </a:r>
          </a:p>
          <a:p>
            <a:pPr lvl="2"/>
            <a:r>
              <a:rPr lang="en-US" dirty="0" smtClean="0"/>
              <a:t>Encourage people to buy American</a:t>
            </a:r>
          </a:p>
          <a:p>
            <a:pPr lvl="2"/>
            <a:r>
              <a:rPr lang="en-US" dirty="0" smtClean="0"/>
              <a:t>Encourage Americans to move toward industry</a:t>
            </a:r>
          </a:p>
          <a:p>
            <a:pPr lvl="2"/>
            <a:r>
              <a:rPr lang="en-US" dirty="0" smtClean="0"/>
              <a:t>Protect American industry from foreign goods</a:t>
            </a:r>
          </a:p>
          <a:p>
            <a:pPr lvl="1"/>
            <a:r>
              <a:rPr lang="en-US" dirty="0" smtClean="0"/>
              <a:t>South against this b/c little industry to protect</a:t>
            </a:r>
          </a:p>
          <a:p>
            <a:pPr lvl="2"/>
            <a:r>
              <a:rPr lang="en-US" dirty="0" smtClean="0"/>
              <a:t>But… </a:t>
            </a:r>
          </a:p>
          <a:p>
            <a:pPr lvl="3"/>
            <a:r>
              <a:rPr lang="en-US" dirty="0" smtClean="0">
                <a:solidFill>
                  <a:schemeClr val="accent2"/>
                </a:solidFill>
              </a:rPr>
              <a:t>Hamilton wins over Congress</a:t>
            </a:r>
          </a:p>
          <a:p>
            <a:r>
              <a:rPr lang="en-US" dirty="0" smtClean="0"/>
              <a:t>By 1790-</a:t>
            </a:r>
          </a:p>
          <a:p>
            <a:pPr lvl="1"/>
            <a:r>
              <a:rPr lang="en-US" dirty="0" smtClean="0"/>
              <a:t>90% of USA’s income due to revenue from tariffs</a:t>
            </a:r>
          </a:p>
          <a:p>
            <a:r>
              <a:rPr lang="en-US" dirty="0" smtClean="0"/>
              <a:t>Final part of Hamilton’s Plan centers around </a:t>
            </a:r>
            <a:r>
              <a:rPr lang="en-US" dirty="0" err="1" smtClean="0"/>
              <a:t>nat’l</a:t>
            </a:r>
            <a:r>
              <a:rPr lang="en-US" dirty="0" smtClean="0"/>
              <a:t> taxes</a:t>
            </a:r>
          </a:p>
          <a:p>
            <a:pPr lvl="1"/>
            <a:r>
              <a:rPr lang="en-US" dirty="0" err="1" smtClean="0"/>
              <a:t>Gov’t</a:t>
            </a:r>
            <a:r>
              <a:rPr lang="en-US" dirty="0" smtClean="0"/>
              <a:t> needs additional funds to operate &amp; pay interest on </a:t>
            </a:r>
            <a:r>
              <a:rPr lang="en-US" dirty="0" err="1" smtClean="0"/>
              <a:t>nat’l</a:t>
            </a:r>
            <a:r>
              <a:rPr lang="en-US" dirty="0" smtClean="0"/>
              <a:t> debt</a:t>
            </a:r>
          </a:p>
          <a:p>
            <a:pPr lvl="2"/>
            <a:r>
              <a:rPr lang="en-US" dirty="0" smtClean="0"/>
              <a:t>Ex- tax on whiskey distilled in states</a:t>
            </a:r>
          </a:p>
          <a:p>
            <a:r>
              <a:rPr lang="en-US" dirty="0" err="1" smtClean="0"/>
              <a:t>Hamiton’s</a:t>
            </a:r>
            <a:r>
              <a:rPr lang="en-US" dirty="0" smtClean="0"/>
              <a:t> Plans give </a:t>
            </a:r>
            <a:r>
              <a:rPr lang="en-US" dirty="0" err="1" smtClean="0"/>
              <a:t>nat’l</a:t>
            </a:r>
            <a:r>
              <a:rPr lang="en-US" dirty="0" smtClean="0"/>
              <a:t> </a:t>
            </a:r>
            <a:r>
              <a:rPr lang="en-US" dirty="0" err="1" smtClean="0"/>
              <a:t>gov’t</a:t>
            </a:r>
            <a:r>
              <a:rPr lang="en-US" dirty="0" smtClean="0"/>
              <a:t> many new powers</a:t>
            </a:r>
          </a:p>
          <a:p>
            <a:pPr lvl="1"/>
            <a:r>
              <a:rPr lang="en-US" dirty="0" smtClean="0"/>
              <a:t>Opponents feel </a:t>
            </a:r>
            <a:r>
              <a:rPr lang="en-US" dirty="0" err="1" smtClean="0"/>
              <a:t>nat’l</a:t>
            </a:r>
            <a:r>
              <a:rPr lang="en-US" dirty="0" smtClean="0"/>
              <a:t> </a:t>
            </a:r>
            <a:r>
              <a:rPr lang="en-US" dirty="0" err="1" smtClean="0"/>
              <a:t>gov’t</a:t>
            </a:r>
            <a:r>
              <a:rPr lang="en-US" dirty="0" smtClean="0"/>
              <a:t> may be too strong now!</a:t>
            </a:r>
          </a:p>
          <a:p>
            <a:endParaRPr lang="en-US" dirty="0"/>
          </a:p>
        </p:txBody>
      </p:sp>
      <p:sp>
        <p:nvSpPr>
          <p:cNvPr id="12" name="Explosion 1 11"/>
          <p:cNvSpPr/>
          <p:nvPr/>
        </p:nvSpPr>
        <p:spPr>
          <a:xfrm rot="545187">
            <a:off x="5801223" y="-36577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10) Definitions!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 animBg="1"/>
      <p:bldP spid="10" grpId="0" build="allAtOnce" animBg="1"/>
      <p:bldP spid="9" grpId="0" build="p"/>
      <p:bldP spid="11" grpId="0" build="p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79214"/>
            <a:ext cx="3352800" cy="4325112"/>
          </a:xfrm>
        </p:spPr>
        <p:txBody>
          <a:bodyPr/>
          <a:lstStyle/>
          <a:p>
            <a:r>
              <a:rPr lang="en-US" dirty="0" smtClean="0"/>
              <a:t>How did the founding fathers, yet again, use compromise to help fix our nation?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 rot="545187">
            <a:off x="6009777" y="114300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11) Exit Ticket</a:t>
            </a:r>
            <a:endParaRPr lang="en-US" dirty="0"/>
          </a:p>
        </p:txBody>
      </p:sp>
      <p:pic>
        <p:nvPicPr>
          <p:cNvPr id="1026" name="Picture 2" descr="Image result for compromise think win w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167" y="2199468"/>
            <a:ext cx="4835633" cy="342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23181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8458200" cy="1470025"/>
          </a:xfrm>
        </p:spPr>
        <p:txBody>
          <a:bodyPr/>
          <a:lstStyle/>
          <a:p>
            <a:r>
              <a:rPr lang="en-US" dirty="0" smtClean="0"/>
              <a:t>A New Nation (1789-1800)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5-5 The First President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President Washington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44958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After the Constitutional Convention…</a:t>
            </a:r>
          </a:p>
          <a:p>
            <a:pPr lvl="1"/>
            <a:r>
              <a:rPr lang="en-US" dirty="0" smtClean="0"/>
              <a:t>Washington looked forward to quite retirement</a:t>
            </a:r>
          </a:p>
          <a:p>
            <a:pPr lvl="1"/>
            <a:r>
              <a:rPr lang="en-US" dirty="0" smtClean="0"/>
              <a:t>Instead citizens elect him President… unanimously!!!</a:t>
            </a:r>
          </a:p>
          <a:p>
            <a:pPr lvl="2"/>
            <a:r>
              <a:rPr lang="en-US" dirty="0" smtClean="0"/>
              <a:t>Only President where this occurs!!!</a:t>
            </a:r>
          </a:p>
          <a:p>
            <a:r>
              <a:rPr lang="en-US" dirty="0" smtClean="0"/>
              <a:t>30 April 1789- Washington takes Oath of Office in NYC</a:t>
            </a:r>
          </a:p>
          <a:p>
            <a:pPr lvl="1"/>
            <a:r>
              <a:rPr lang="en-US" dirty="0" smtClean="0"/>
              <a:t>Becomes 1</a:t>
            </a:r>
            <a:r>
              <a:rPr lang="en-US" baseline="30000" dirty="0" smtClean="0"/>
              <a:t>st</a:t>
            </a:r>
            <a:r>
              <a:rPr lang="en-US" dirty="0" smtClean="0"/>
              <a:t> US President under Constitution</a:t>
            </a:r>
          </a:p>
          <a:p>
            <a:pPr lvl="2"/>
            <a:r>
              <a:rPr lang="en-US" smtClean="0"/>
              <a:t>14 </a:t>
            </a:r>
            <a:r>
              <a:rPr lang="en-US" dirty="0" smtClean="0"/>
              <a:t>other Presidents before </a:t>
            </a:r>
          </a:p>
          <a:p>
            <a:pPr lvl="3"/>
            <a:r>
              <a:rPr lang="en-US" dirty="0" smtClean="0">
                <a:solidFill>
                  <a:schemeClr val="accent2"/>
                </a:solidFill>
              </a:rPr>
              <a:t>But during Revolution &amp; under Articles of Confederation</a:t>
            </a:r>
          </a:p>
          <a:p>
            <a:r>
              <a:rPr lang="en-US" dirty="0" smtClean="0"/>
              <a:t>Many fearful of Presidency</a:t>
            </a:r>
          </a:p>
          <a:p>
            <a:pPr lvl="1"/>
            <a:r>
              <a:rPr lang="en-US" dirty="0" smtClean="0"/>
              <a:t>Feared may try to become King</a:t>
            </a:r>
          </a:p>
          <a:p>
            <a:pPr lvl="1"/>
            <a:r>
              <a:rPr lang="en-US" dirty="0" smtClean="0"/>
              <a:t>But…</a:t>
            </a:r>
          </a:p>
          <a:p>
            <a:pPr lvl="2"/>
            <a:r>
              <a:rPr lang="en-US" dirty="0" smtClean="0"/>
              <a:t>Trusted G-Dub!</a:t>
            </a:r>
          </a:p>
          <a:p>
            <a:r>
              <a:rPr lang="en-US" dirty="0" smtClean="0"/>
              <a:t>G-Dub aware of difficulties in front of him</a:t>
            </a:r>
          </a:p>
          <a:p>
            <a:pPr lvl="1"/>
            <a:r>
              <a:rPr lang="en-US" dirty="0" smtClean="0"/>
              <a:t>Decisions would shape nation forever</a:t>
            </a:r>
          </a:p>
          <a:p>
            <a:pPr lvl="2"/>
            <a:r>
              <a:rPr lang="en-US" dirty="0" smtClean="0"/>
              <a:t>Lots to do, but most importantly…</a:t>
            </a:r>
          </a:p>
          <a:p>
            <a:pPr lvl="3"/>
            <a:r>
              <a:rPr lang="en-US" dirty="0" smtClean="0">
                <a:solidFill>
                  <a:schemeClr val="accent2"/>
                </a:solidFill>
              </a:rPr>
              <a:t>Decisions to make about structure of government</a:t>
            </a:r>
          </a:p>
          <a:p>
            <a:endParaRPr lang="en-US" dirty="0"/>
          </a:p>
        </p:txBody>
      </p:sp>
      <p:pic>
        <p:nvPicPr>
          <p:cNvPr id="20482" name="Picture 2" descr="http://www.whitehouse.gov/sites/default/files/first-family/masthead_image/georgewashington.png?130643637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514600"/>
            <a:ext cx="4305300" cy="2971800"/>
          </a:xfrm>
          <a:prstGeom prst="rect">
            <a:avLst/>
          </a:prstGeom>
          <a:noFill/>
        </p:spPr>
      </p:pic>
      <p:sp>
        <p:nvSpPr>
          <p:cNvPr id="20484" name="AutoShape 4" descr="http://static.freepik.com/free-photo/colorful-george-washington_95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http://static.freepik.com/free-photo/colorful-george-washington_95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http://static.freepik.com/free-photo/colorful-george-washington_95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AutoShape 10" descr="http://cliparts101.com/files/5/95B1D956A25A8E84BE2E4E38AC458CF1/George_Washington_2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AutoShape 12" descr="http://static.freepik.com/free-photo/colorful-george-washington_95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4" name="AutoShape 14" descr="http://static.freepik.com/free-photo/colorful-george-washington_951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Explosion 1 1"/>
          <p:cNvSpPr/>
          <p:nvPr/>
        </p:nvSpPr>
        <p:spPr>
          <a:xfrm rot="545187">
            <a:off x="5787017" y="419100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2) Washington becomes… 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57200"/>
            <a:ext cx="8229600" cy="1066800"/>
          </a:xfrm>
        </p:spPr>
        <p:txBody>
          <a:bodyPr/>
          <a:lstStyle/>
          <a:p>
            <a:r>
              <a:rPr lang="en-US" dirty="0" smtClean="0"/>
              <a:t>The First Congress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838200"/>
            <a:ext cx="4572000" cy="601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Summer of 1789- Congress creates 4 departments of Executive Branch</a:t>
            </a:r>
          </a:p>
          <a:p>
            <a:pPr lvl="1"/>
            <a:r>
              <a:rPr lang="en-US" dirty="0" smtClean="0"/>
              <a:t>Washington appoints All-Star Team to head </a:t>
            </a:r>
            <a:r>
              <a:rPr lang="en-US" dirty="0" err="1" smtClean="0"/>
              <a:t>depts</a:t>
            </a:r>
            <a:endParaRPr lang="en-US" dirty="0" smtClean="0"/>
          </a:p>
          <a:p>
            <a:pPr lvl="1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Dept</a:t>
            </a:r>
            <a:r>
              <a:rPr lang="en-US" dirty="0" smtClean="0"/>
              <a:t>- handle relationships w/ other nations</a:t>
            </a:r>
          </a:p>
          <a:p>
            <a:pPr lvl="2"/>
            <a:r>
              <a:rPr lang="en-US" dirty="0" smtClean="0"/>
              <a:t>Thomas Jefferson- Secretary of State</a:t>
            </a:r>
          </a:p>
          <a:p>
            <a:pPr lvl="1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Treasury Dept</a:t>
            </a:r>
            <a:r>
              <a:rPr lang="en-US" dirty="0" smtClean="0"/>
              <a:t>- handle financial issues</a:t>
            </a:r>
          </a:p>
          <a:p>
            <a:pPr lvl="2"/>
            <a:r>
              <a:rPr lang="en-US" dirty="0" smtClean="0"/>
              <a:t>Alexander Hamilton- Secretary of Treasury</a:t>
            </a:r>
          </a:p>
          <a:p>
            <a:pPr lvl="1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 Dept</a:t>
            </a:r>
            <a:r>
              <a:rPr lang="en-US" dirty="0" smtClean="0"/>
              <a:t>- handle nation’s defense</a:t>
            </a:r>
          </a:p>
          <a:p>
            <a:pPr lvl="2"/>
            <a:r>
              <a:rPr lang="en-US" dirty="0" smtClean="0"/>
              <a:t>Henry Knox- Secretary of War</a:t>
            </a:r>
          </a:p>
          <a:p>
            <a:pPr lvl="1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Attorney General</a:t>
            </a:r>
            <a:r>
              <a:rPr lang="en-US" dirty="0" smtClean="0"/>
              <a:t>- handle </a:t>
            </a:r>
            <a:r>
              <a:rPr lang="en-US" dirty="0" err="1" smtClean="0"/>
              <a:t>gov’ts</a:t>
            </a:r>
            <a:r>
              <a:rPr lang="en-US" dirty="0" smtClean="0"/>
              <a:t> legal affairs</a:t>
            </a:r>
          </a:p>
          <a:p>
            <a:pPr lvl="2"/>
            <a:r>
              <a:rPr lang="en-US" dirty="0" smtClean="0"/>
              <a:t>Edmund Randolph</a:t>
            </a:r>
          </a:p>
          <a:p>
            <a:pPr lvl="1"/>
            <a:r>
              <a:rPr lang="en-US" dirty="0" smtClean="0"/>
              <a:t>Become known as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Cabinet</a:t>
            </a:r>
            <a:r>
              <a:rPr lang="en-US" dirty="0" smtClean="0"/>
              <a:t>- President’s Top Advisors</a:t>
            </a:r>
          </a:p>
          <a:p>
            <a:pPr lvl="1"/>
            <a:r>
              <a:rPr lang="en-US" dirty="0" smtClean="0"/>
              <a:t>Other Powerful Positions</a:t>
            </a:r>
          </a:p>
          <a:p>
            <a:pPr lvl="2"/>
            <a:r>
              <a:rPr lang="en-US" dirty="0" smtClean="0"/>
              <a:t>John Adams- Vice President</a:t>
            </a:r>
          </a:p>
          <a:p>
            <a:pPr lvl="2"/>
            <a:r>
              <a:rPr lang="en-US" dirty="0" smtClean="0"/>
              <a:t>John Jay- Chief Justice of Supreme Court</a:t>
            </a:r>
          </a:p>
          <a:p>
            <a:pPr lvl="1"/>
            <a:r>
              <a:rPr lang="en-US" dirty="0" smtClean="0"/>
              <a:t>G-Dub meets w/ them regularly</a:t>
            </a:r>
          </a:p>
          <a:p>
            <a:r>
              <a:rPr lang="en-US" dirty="0" smtClean="0"/>
              <a:t>Even though they are Washington's Advisors… </a:t>
            </a:r>
          </a:p>
          <a:p>
            <a:pPr lvl="1"/>
            <a:r>
              <a:rPr lang="en-US" dirty="0" smtClean="0"/>
              <a:t>Created by Congress</a:t>
            </a:r>
          </a:p>
          <a:p>
            <a:pPr lvl="1"/>
            <a:r>
              <a:rPr lang="en-US" dirty="0" smtClean="0"/>
              <a:t>Heads approved by Senate</a:t>
            </a:r>
          </a:p>
          <a:p>
            <a:pPr lvl="1"/>
            <a:r>
              <a:rPr lang="en-US" dirty="0" smtClean="0"/>
              <a:t>Should POTUS be able to replace them if he chooses???</a:t>
            </a:r>
          </a:p>
          <a:p>
            <a:r>
              <a:rPr lang="en-US" dirty="0" smtClean="0"/>
              <a:t>Congress split on decision</a:t>
            </a:r>
          </a:p>
          <a:p>
            <a:pPr lvl="1"/>
            <a:r>
              <a:rPr lang="en-US" dirty="0" smtClean="0"/>
              <a:t>VP Adams- breaks the tie in favor of POTUS</a:t>
            </a:r>
          </a:p>
          <a:p>
            <a:endParaRPr lang="en-US" dirty="0"/>
          </a:p>
        </p:txBody>
      </p:sp>
      <p:pic>
        <p:nvPicPr>
          <p:cNvPr id="19458" name="Picture 2" descr="http://pics.livejournal.com/kensmind/pic/000yef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4286250" cy="3238501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381000" y="1600200"/>
            <a:ext cx="1676400" cy="1066800"/>
            <a:chOff x="228600" y="2819400"/>
            <a:chExt cx="1676400" cy="1066800"/>
          </a:xfrm>
        </p:grpSpPr>
        <p:sp>
          <p:nvSpPr>
            <p:cNvPr id="7" name="Cloud Callout 6"/>
            <p:cNvSpPr/>
            <p:nvPr/>
          </p:nvSpPr>
          <p:spPr>
            <a:xfrm>
              <a:off x="228600" y="2819400"/>
              <a:ext cx="1676400" cy="1066800"/>
            </a:xfrm>
            <a:prstGeom prst="cloudCallout">
              <a:avLst>
                <a:gd name="adj1" fmla="val -12569"/>
                <a:gd name="adj2" fmla="val 7846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7200" y="3048000"/>
              <a:ext cx="1371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Wat</a:t>
              </a:r>
              <a:r>
                <a:rPr lang="en-US" sz="1600" dirty="0" smtClean="0"/>
                <a:t> Up All-Star Team!</a:t>
              </a:r>
              <a:endParaRPr lang="en-US" sz="16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43000" y="3352800"/>
            <a:ext cx="1295400" cy="457200"/>
            <a:chOff x="2057400" y="2209800"/>
            <a:chExt cx="1295400" cy="457200"/>
          </a:xfrm>
        </p:grpSpPr>
        <p:sp>
          <p:nvSpPr>
            <p:cNvPr id="9" name="Up Ribbon 8"/>
            <p:cNvSpPr/>
            <p:nvPr/>
          </p:nvSpPr>
          <p:spPr>
            <a:xfrm>
              <a:off x="2057400" y="2209800"/>
              <a:ext cx="1295400" cy="457200"/>
            </a:xfrm>
            <a:prstGeom prst="ribbon2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62200" y="2209800"/>
              <a:ext cx="685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Henry Knox-War</a:t>
              </a:r>
              <a:endParaRPr lang="en-US" sz="8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05000" y="2590800"/>
            <a:ext cx="1295400" cy="461666"/>
            <a:chOff x="2209800" y="2286000"/>
            <a:chExt cx="1295400" cy="461666"/>
          </a:xfrm>
        </p:grpSpPr>
        <p:sp>
          <p:nvSpPr>
            <p:cNvPr id="10" name="Up Ribbon 9"/>
            <p:cNvSpPr/>
            <p:nvPr/>
          </p:nvSpPr>
          <p:spPr>
            <a:xfrm>
              <a:off x="2209800" y="2286000"/>
              <a:ext cx="1295400" cy="457200"/>
            </a:xfrm>
            <a:prstGeom prst="ribbon2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14600" y="2286001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Alexander Hamilton- Treasury</a:t>
              </a:r>
              <a:endParaRPr lang="en-US" sz="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38400" y="3429000"/>
            <a:ext cx="1295400" cy="461665"/>
            <a:chOff x="1981200" y="2286000"/>
            <a:chExt cx="1295400" cy="461665"/>
          </a:xfrm>
        </p:grpSpPr>
        <p:sp>
          <p:nvSpPr>
            <p:cNvPr id="11" name="Up Ribbon 10"/>
            <p:cNvSpPr/>
            <p:nvPr/>
          </p:nvSpPr>
          <p:spPr>
            <a:xfrm>
              <a:off x="1981200" y="2286000"/>
              <a:ext cx="1295400" cy="457200"/>
            </a:xfrm>
            <a:prstGeom prst="ribbon2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86000" y="22860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Thomas Jefferson- State</a:t>
              </a:r>
              <a:endParaRPr lang="en-US" sz="8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200400" y="4038600"/>
            <a:ext cx="1295400" cy="457200"/>
            <a:chOff x="3352800" y="2286000"/>
            <a:chExt cx="1295400" cy="457200"/>
          </a:xfrm>
        </p:grpSpPr>
        <p:sp>
          <p:nvSpPr>
            <p:cNvPr id="12" name="Up Ribbon 11"/>
            <p:cNvSpPr/>
            <p:nvPr/>
          </p:nvSpPr>
          <p:spPr>
            <a:xfrm>
              <a:off x="3352800" y="2286000"/>
              <a:ext cx="1295400" cy="457200"/>
            </a:xfrm>
            <a:prstGeom prst="ribbon2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81400" y="2286000"/>
              <a:ext cx="8382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Ed Randolph- Attorney General</a:t>
              </a:r>
              <a:endParaRPr lang="en-US" sz="700" dirty="0"/>
            </a:p>
          </p:txBody>
        </p:sp>
      </p:grpSp>
      <p:pic>
        <p:nvPicPr>
          <p:cNvPr id="19462" name="Picture 6" descr="http://www.revolutionary-war.net/image-files/john-adams-by-john-trumbul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181600"/>
            <a:ext cx="1143000" cy="1452680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1905000" y="6172200"/>
            <a:ext cx="1295400" cy="461666"/>
            <a:chOff x="2209800" y="2286000"/>
            <a:chExt cx="1295400" cy="461666"/>
          </a:xfrm>
        </p:grpSpPr>
        <p:sp>
          <p:nvSpPr>
            <p:cNvPr id="25" name="Up Ribbon 24"/>
            <p:cNvSpPr/>
            <p:nvPr/>
          </p:nvSpPr>
          <p:spPr>
            <a:xfrm>
              <a:off x="2209800" y="2286000"/>
              <a:ext cx="1295400" cy="457200"/>
            </a:xfrm>
            <a:prstGeom prst="ribbon2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14600" y="2286001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John Adams- VP</a:t>
              </a:r>
              <a:endParaRPr lang="en-US" sz="800" dirty="0"/>
            </a:p>
          </p:txBody>
        </p:sp>
      </p:grpSp>
      <p:sp>
        <p:nvSpPr>
          <p:cNvPr id="27" name="Explosion 1 26"/>
          <p:cNvSpPr/>
          <p:nvPr/>
        </p:nvSpPr>
        <p:spPr>
          <a:xfrm rot="545187">
            <a:off x="6303627" y="-163602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3) Visual Vocab: Cabinet</a:t>
            </a:r>
            <a:endParaRPr lang="en-US" dirty="0"/>
          </a:p>
        </p:txBody>
      </p:sp>
      <p:sp>
        <p:nvSpPr>
          <p:cNvPr id="28" name="Explosion 1 27"/>
          <p:cNvSpPr/>
          <p:nvPr/>
        </p:nvSpPr>
        <p:spPr>
          <a:xfrm rot="21172134">
            <a:off x="-443428" y="4166005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4) All-Star Team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Judiciary Act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343400" cy="540378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Constitution briefly mentions Supreme Court</a:t>
            </a:r>
          </a:p>
          <a:p>
            <a:pPr lvl="1"/>
            <a:r>
              <a:rPr lang="en-US" dirty="0" smtClean="0"/>
              <a:t>Leaves details up to Congress</a:t>
            </a:r>
          </a:p>
          <a:p>
            <a:pPr lvl="2"/>
            <a:r>
              <a:rPr lang="en-US" dirty="0" smtClean="0"/>
              <a:t>Sides split between…</a:t>
            </a:r>
          </a:p>
          <a:p>
            <a:pPr lvl="3"/>
            <a:r>
              <a:rPr lang="en-US" dirty="0" smtClean="0"/>
              <a:t>a Nat’l Court System</a:t>
            </a:r>
          </a:p>
          <a:p>
            <a:pPr lvl="3"/>
            <a:r>
              <a:rPr lang="en-US" dirty="0" smtClean="0"/>
              <a:t>a State Court System</a:t>
            </a:r>
          </a:p>
          <a:p>
            <a:r>
              <a:rPr lang="en-US" dirty="0" smtClean="0"/>
              <a:t>Compromise met w/ Judiciary Act of 1789</a:t>
            </a:r>
          </a:p>
          <a:p>
            <a:pPr lvl="1"/>
            <a:r>
              <a:rPr lang="en-US" dirty="0" smtClean="0"/>
              <a:t>Establishes Federal Court System…</a:t>
            </a:r>
          </a:p>
          <a:p>
            <a:pPr lvl="2"/>
            <a:r>
              <a:rPr lang="en-US" dirty="0" smtClean="0"/>
              <a:t>13 District Courts</a:t>
            </a:r>
          </a:p>
          <a:p>
            <a:pPr lvl="2"/>
            <a:r>
              <a:rPr lang="en-US" dirty="0" smtClean="0"/>
              <a:t>3 Circuit Courts</a:t>
            </a:r>
          </a:p>
          <a:p>
            <a:pPr lvl="1"/>
            <a:r>
              <a:rPr lang="en-US" dirty="0" smtClean="0"/>
              <a:t>State Laws would remain but…</a:t>
            </a:r>
          </a:p>
          <a:p>
            <a:pPr lvl="1"/>
            <a:r>
              <a:rPr lang="en-US" dirty="0" smtClean="0"/>
              <a:t>Federal Court has power to reverse state laws if necessary</a:t>
            </a:r>
          </a:p>
          <a:p>
            <a:r>
              <a:rPr lang="en-US" dirty="0" smtClean="0"/>
              <a:t>Supreme Court would be highest Court in the Land</a:t>
            </a:r>
          </a:p>
          <a:p>
            <a:pPr lvl="1"/>
            <a:r>
              <a:rPr lang="en-US" dirty="0" smtClean="0"/>
              <a:t>G-Dub nominates John Jay as </a:t>
            </a:r>
            <a:r>
              <a:rPr lang="en-US" b="1" i="1" u="sng" dirty="0" smtClean="0"/>
              <a:t>Chief Justice</a:t>
            </a:r>
          </a:p>
          <a:p>
            <a:pPr lvl="2"/>
            <a:r>
              <a:rPr lang="en-US" dirty="0" smtClean="0"/>
              <a:t>Senate approves of John Jay</a:t>
            </a:r>
          </a:p>
          <a:p>
            <a:r>
              <a:rPr lang="en-US" dirty="0" smtClean="0"/>
              <a:t>With this Act Congress has set up a strong, independent </a:t>
            </a:r>
            <a:r>
              <a:rPr lang="en-US" dirty="0" err="1" smtClean="0"/>
              <a:t>nat’l</a:t>
            </a:r>
            <a:r>
              <a:rPr lang="en-US" dirty="0" smtClean="0"/>
              <a:t> court system.</a:t>
            </a:r>
          </a:p>
          <a:p>
            <a:endParaRPr lang="en-US" dirty="0"/>
          </a:p>
        </p:txBody>
      </p:sp>
      <p:pic>
        <p:nvPicPr>
          <p:cNvPr id="10" name="Content Placeholder 9" descr="judiciary-act-of-1789-sourc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685800"/>
            <a:ext cx="4343400" cy="5241645"/>
          </a:xfrm>
        </p:spPr>
      </p:pic>
      <p:pic>
        <p:nvPicPr>
          <p:cNvPr id="14" name="Picture 10" descr="http://images.fineartamerica.com/images-medium-large/john-jay-1745-1829-gra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105400"/>
            <a:ext cx="1452711" cy="17526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7620000" y="6248400"/>
            <a:ext cx="1295400" cy="461666"/>
            <a:chOff x="2209800" y="2286000"/>
            <a:chExt cx="1295400" cy="461666"/>
          </a:xfrm>
        </p:grpSpPr>
        <p:sp>
          <p:nvSpPr>
            <p:cNvPr id="12" name="Up Ribbon 11"/>
            <p:cNvSpPr/>
            <p:nvPr/>
          </p:nvSpPr>
          <p:spPr>
            <a:xfrm>
              <a:off x="2209800" y="2286000"/>
              <a:ext cx="1295400" cy="457200"/>
            </a:xfrm>
            <a:prstGeom prst="ribbon2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14600" y="2286001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/>
                <a:t>John Jay- Chief Justice</a:t>
              </a:r>
              <a:endParaRPr lang="en-US" sz="800" dirty="0"/>
            </a:p>
          </p:txBody>
        </p:sp>
      </p:grpSp>
      <p:sp>
        <p:nvSpPr>
          <p:cNvPr id="9" name="Explosion 1 8"/>
          <p:cNvSpPr/>
          <p:nvPr/>
        </p:nvSpPr>
        <p:spPr>
          <a:xfrm rot="545187">
            <a:off x="4495802" y="4898745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) Judiciary Act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The Bill of Rights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44958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Americans long feared central </a:t>
            </a:r>
            <a:r>
              <a:rPr lang="en-US" dirty="0" err="1" smtClean="0"/>
              <a:t>gov’t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Feared become too powerful</a:t>
            </a:r>
          </a:p>
          <a:p>
            <a:r>
              <a:rPr lang="en-US" dirty="0" smtClean="0"/>
              <a:t>To protect against this many wanted a list of rights and freedoms that could not be affected</a:t>
            </a:r>
          </a:p>
          <a:p>
            <a:pPr lvl="1"/>
            <a:r>
              <a:rPr lang="en-US" dirty="0" smtClean="0"/>
              <a:t>Some states only ratified Constitution under this condition</a:t>
            </a:r>
          </a:p>
          <a:p>
            <a:r>
              <a:rPr lang="en-US" dirty="0" smtClean="0"/>
              <a:t>James Madison introduces list of amendments in Congress</a:t>
            </a:r>
          </a:p>
          <a:p>
            <a:pPr lvl="1"/>
            <a:r>
              <a:rPr lang="en-US" dirty="0" smtClean="0"/>
              <a:t>12 approved, but only 10 ratified by states</a:t>
            </a:r>
          </a:p>
          <a:p>
            <a:r>
              <a:rPr lang="en-US" dirty="0" smtClean="0"/>
              <a:t>December 1791- </a:t>
            </a:r>
          </a:p>
          <a:p>
            <a:pPr lvl="1"/>
            <a:r>
              <a:rPr lang="en-US" dirty="0" smtClean="0"/>
              <a:t>Bill of Rights added to Constitution</a:t>
            </a:r>
          </a:p>
          <a:p>
            <a:r>
              <a:rPr lang="en-US" dirty="0" smtClean="0"/>
              <a:t>Purpose-</a:t>
            </a:r>
          </a:p>
          <a:p>
            <a:pPr lvl="1"/>
            <a:r>
              <a:rPr lang="en-US" dirty="0" smtClean="0"/>
              <a:t>Limit power of central </a:t>
            </a:r>
            <a:r>
              <a:rPr lang="en-US" dirty="0" err="1" smtClean="0"/>
              <a:t>gov’t</a:t>
            </a:r>
            <a:r>
              <a:rPr lang="en-US" dirty="0" smtClean="0"/>
              <a:t> against people</a:t>
            </a:r>
          </a:p>
          <a:p>
            <a:pPr lvl="1"/>
            <a:r>
              <a:rPr lang="en-US" dirty="0" smtClean="0"/>
              <a:t>Protect rights given to men by God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7412" name="Picture 4" descr="https://lh6.ggpht.com/PTtcY3g1tJ6vKuJKixI9RveV6D0O2oCuVgmvwAio5_-PJ613Subo7C-VfONxxwxghHg=w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0"/>
            <a:ext cx="4267200" cy="4267200"/>
          </a:xfrm>
          <a:prstGeom prst="rect">
            <a:avLst/>
          </a:prstGeom>
          <a:noFill/>
        </p:spPr>
      </p:pic>
      <p:pic>
        <p:nvPicPr>
          <p:cNvPr id="17410" name="Picture 2" descr="http://cdn.theatlantic.com/static/mt/assets/politics/Bill%20of%20Rights%20straigh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"/>
            <a:ext cx="9143999" cy="6858000"/>
          </a:xfrm>
          <a:prstGeom prst="rect">
            <a:avLst/>
          </a:prstGeom>
          <a:noFill/>
        </p:spPr>
      </p:pic>
      <p:sp>
        <p:nvSpPr>
          <p:cNvPr id="7" name="Explosion 1 6"/>
          <p:cNvSpPr/>
          <p:nvPr/>
        </p:nvSpPr>
        <p:spPr>
          <a:xfrm rot="545187">
            <a:off x="0" y="-141197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r>
              <a:rPr lang="en-US" dirty="0" smtClean="0"/>
              <a:t>) Purpose?</a:t>
            </a:r>
            <a:endParaRPr lang="en-US" dirty="0"/>
          </a:p>
        </p:txBody>
      </p:sp>
      <p:sp>
        <p:nvSpPr>
          <p:cNvPr id="8" name="Explosion 1 7"/>
          <p:cNvSpPr/>
          <p:nvPr/>
        </p:nvSpPr>
        <p:spPr>
          <a:xfrm rot="21381410">
            <a:off x="6110067" y="-141198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r>
              <a:rPr lang="en-US" dirty="0" smtClean="0"/>
              <a:t>) Define:  Amend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Problems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6085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Washington concentrated on foreign affairs and military matters</a:t>
            </a:r>
          </a:p>
          <a:p>
            <a:pPr lvl="1"/>
            <a:r>
              <a:rPr lang="en-US" dirty="0" smtClean="0"/>
              <a:t>Left major majority of </a:t>
            </a:r>
            <a:r>
              <a:rPr lang="en-US" dirty="0" err="1" smtClean="0"/>
              <a:t>gov’ts</a:t>
            </a:r>
            <a:r>
              <a:rPr lang="en-US" dirty="0" smtClean="0"/>
              <a:t> financial issues to Sec of Treasury</a:t>
            </a:r>
          </a:p>
          <a:p>
            <a:pPr lvl="2"/>
            <a:r>
              <a:rPr lang="en-US" dirty="0" smtClean="0"/>
              <a:t>Alexander Hamilton</a:t>
            </a:r>
          </a:p>
          <a:p>
            <a:r>
              <a:rPr lang="en-US" dirty="0" smtClean="0"/>
              <a:t>Faced serious financial problems</a:t>
            </a:r>
          </a:p>
          <a:p>
            <a:pPr lvl="1"/>
            <a:r>
              <a:rPr lang="en-US" dirty="0" smtClean="0"/>
              <a:t>Huge national debt, amount country owes, and only growing!!!</a:t>
            </a:r>
          </a:p>
          <a:p>
            <a:pPr lvl="1"/>
            <a:r>
              <a:rPr lang="en-US" dirty="0" smtClean="0"/>
              <a:t>Has to find way to improve USA’s financial rep</a:t>
            </a:r>
          </a:p>
          <a:p>
            <a:pPr lvl="1"/>
            <a:r>
              <a:rPr lang="en-US" dirty="0" smtClean="0"/>
              <a:t>And…</a:t>
            </a:r>
          </a:p>
          <a:p>
            <a:pPr lvl="2"/>
            <a:r>
              <a:rPr lang="en-US" dirty="0" smtClean="0"/>
              <a:t>Strengthen nation at same time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572000" y="2895600"/>
            <a:ext cx="4724400" cy="3133725"/>
            <a:chOff x="4572000" y="2895600"/>
            <a:chExt cx="4724400" cy="3133725"/>
          </a:xfrm>
        </p:grpSpPr>
        <p:pic>
          <p:nvPicPr>
            <p:cNvPr id="16386" name="Picture 2" descr="http://origin.arstechnica.com/journals/apple.media/getamac_bake_sal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0" y="3124200"/>
              <a:ext cx="4724400" cy="2905125"/>
            </a:xfrm>
            <a:prstGeom prst="rect">
              <a:avLst/>
            </a:prstGeom>
            <a:noFill/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2895600"/>
              <a:ext cx="1143000" cy="1157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6248400" y="990600"/>
            <a:ext cx="2895600" cy="1905000"/>
            <a:chOff x="6248400" y="990600"/>
            <a:chExt cx="2895600" cy="1905000"/>
          </a:xfrm>
        </p:grpSpPr>
        <p:sp>
          <p:nvSpPr>
            <p:cNvPr id="7" name="Oval Callout 6"/>
            <p:cNvSpPr/>
            <p:nvPr/>
          </p:nvSpPr>
          <p:spPr>
            <a:xfrm>
              <a:off x="6248400" y="990600"/>
              <a:ext cx="2895600" cy="1905000"/>
            </a:xfrm>
            <a:prstGeom prst="wedgeEllipseCallout">
              <a:avLst>
                <a:gd name="adj1" fmla="val -26894"/>
                <a:gd name="adj2" fmla="val 8868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00800" y="1524000"/>
              <a:ext cx="2743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Bake Sale!!! Help out our New </a:t>
              </a:r>
              <a:r>
                <a:rPr lang="en-US" dirty="0" err="1" smtClean="0"/>
                <a:t>Gov’t</a:t>
              </a:r>
              <a:r>
                <a:rPr lang="en-US" dirty="0" smtClean="0"/>
                <a:t>… Every Cupcake Helps!!!</a:t>
              </a:r>
              <a:endParaRPr lang="en-US" dirty="0"/>
            </a:p>
          </p:txBody>
        </p:sp>
      </p:grp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Problems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Hamilton’s Plan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Opposition to the Plan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1790- A. Hamilton proposes… </a:t>
            </a:r>
          </a:p>
          <a:p>
            <a:pPr lvl="1"/>
            <a:r>
              <a:rPr lang="en-US" dirty="0" smtClean="0"/>
              <a:t>Fed </a:t>
            </a:r>
            <a:r>
              <a:rPr lang="en-US" dirty="0" err="1" smtClean="0"/>
              <a:t>Gov’t</a:t>
            </a:r>
            <a:r>
              <a:rPr lang="en-US" dirty="0" smtClean="0"/>
              <a:t> pay debts owed by Confederation </a:t>
            </a:r>
            <a:r>
              <a:rPr lang="en-US" dirty="0" err="1" smtClean="0"/>
              <a:t>Gov’t</a:t>
            </a:r>
            <a:r>
              <a:rPr lang="en-US" dirty="0" smtClean="0"/>
              <a:t> to other nations and citizens</a:t>
            </a:r>
          </a:p>
          <a:p>
            <a:pPr lvl="2"/>
            <a:r>
              <a:rPr lang="en-US" dirty="0" smtClean="0"/>
              <a:t>States fought for independence, so Nat’l </a:t>
            </a:r>
            <a:r>
              <a:rPr lang="en-US" dirty="0" err="1" smtClean="0"/>
              <a:t>Gov’t</a:t>
            </a:r>
            <a:r>
              <a:rPr lang="en-US" dirty="0" smtClean="0"/>
              <a:t> should pay for their work</a:t>
            </a:r>
          </a:p>
          <a:p>
            <a:pPr lvl="2"/>
            <a:r>
              <a:rPr lang="en-US" dirty="0" smtClean="0"/>
              <a:t>Believed that this would give states strong interest in success of Nat’l </a:t>
            </a:r>
            <a:r>
              <a:rPr lang="en-US" dirty="0" err="1" smtClean="0"/>
              <a:t>Gov’t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Congress agrees that should pay off debt to other nations</a:t>
            </a:r>
          </a:p>
          <a:p>
            <a:pPr lvl="1"/>
            <a:r>
              <a:rPr lang="en-US" dirty="0" smtClean="0"/>
              <a:t>But…</a:t>
            </a:r>
          </a:p>
          <a:p>
            <a:pPr lvl="2"/>
            <a:r>
              <a:rPr lang="en-US" dirty="0" smtClean="0"/>
              <a:t>Not to its own citizens</a:t>
            </a:r>
          </a:p>
          <a:p>
            <a:pPr lvl="3"/>
            <a:r>
              <a:rPr lang="en-US" dirty="0" smtClean="0">
                <a:solidFill>
                  <a:schemeClr val="accent2"/>
                </a:solidFill>
              </a:rPr>
              <a:t>Price of living in a free nation</a:t>
            </a:r>
          </a:p>
          <a:p>
            <a:r>
              <a:rPr lang="en-US" dirty="0" smtClean="0"/>
              <a:t>During Revolutionary War…</a:t>
            </a:r>
          </a:p>
          <a:p>
            <a:pPr lvl="1"/>
            <a:r>
              <a:rPr lang="en-US" dirty="0" smtClean="0"/>
              <a:t>US issued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bonds</a:t>
            </a:r>
            <a:r>
              <a:rPr lang="en-US" dirty="0" smtClean="0"/>
              <a:t>, or paper IOU’s for money borrowed from individual citizens</a:t>
            </a:r>
          </a:p>
          <a:p>
            <a:pPr lvl="2"/>
            <a:r>
              <a:rPr lang="en-US" dirty="0" smtClean="0"/>
              <a:t>Bond Owners feel betrayed by new </a:t>
            </a:r>
            <a:r>
              <a:rPr lang="en-US" dirty="0" err="1" smtClean="0"/>
              <a:t>gov’t</a:t>
            </a:r>
            <a:r>
              <a:rPr lang="en-US" dirty="0" smtClean="0"/>
              <a:t> who would default on loans</a:t>
            </a:r>
          </a:p>
          <a:p>
            <a:pPr lvl="2"/>
            <a:r>
              <a:rPr lang="en-US" dirty="0" smtClean="0"/>
              <a:t>South upset b/c they borrowed much less money than others</a:t>
            </a:r>
          </a:p>
          <a:p>
            <a:pPr lvl="3"/>
            <a:r>
              <a:rPr lang="en-US" dirty="0" smtClean="0">
                <a:solidFill>
                  <a:schemeClr val="accent2"/>
                </a:solidFill>
              </a:rPr>
              <a:t>Argued they would have to pay debts of North</a:t>
            </a:r>
          </a:p>
          <a:p>
            <a:endParaRPr lang="en-US" dirty="0"/>
          </a:p>
        </p:txBody>
      </p:sp>
      <p:sp>
        <p:nvSpPr>
          <p:cNvPr id="12" name="Explosion 1 11"/>
          <p:cNvSpPr/>
          <p:nvPr/>
        </p:nvSpPr>
        <p:spPr>
          <a:xfrm rot="545187">
            <a:off x="5718801" y="239802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8) Hamilton’s Plan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 animBg="1"/>
      <p:bldP spid="10" grpId="0" build="allAtOnce" animBg="1"/>
      <p:bldP spid="9" grpId="0" uiExpand="1" build="p"/>
      <p:bldP spid="11" grpId="0" build="p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 Results in a Capital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Support for Hamilton’s Plan hinges on compromise</a:t>
            </a:r>
          </a:p>
          <a:p>
            <a:pPr lvl="1"/>
            <a:r>
              <a:rPr lang="en-US" dirty="0" smtClean="0"/>
              <a:t>South would remove objections if…</a:t>
            </a:r>
          </a:p>
          <a:p>
            <a:pPr lvl="2"/>
            <a:r>
              <a:rPr lang="en-US" dirty="0" smtClean="0"/>
              <a:t>New Nat’l Capital be located in the South</a:t>
            </a:r>
          </a:p>
          <a:p>
            <a:pPr lvl="3"/>
            <a:r>
              <a:rPr lang="en-US" dirty="0" smtClean="0">
                <a:solidFill>
                  <a:schemeClr val="accent2"/>
                </a:solidFill>
              </a:rPr>
              <a:t>Special district to be established b/t Virginia and Maryland along banks of Potomac River</a:t>
            </a:r>
          </a:p>
          <a:p>
            <a:pPr lvl="3"/>
            <a:r>
              <a:rPr lang="en-US" dirty="0" smtClean="0">
                <a:solidFill>
                  <a:schemeClr val="accent2"/>
                </a:solidFill>
              </a:rPr>
              <a:t>Capital would move from NYC to Philly until new city could be laid out</a:t>
            </a:r>
          </a:p>
          <a:p>
            <a:pPr lvl="2"/>
            <a:r>
              <a:rPr lang="en-US" dirty="0" smtClean="0"/>
              <a:t>Creates District of Columbia</a:t>
            </a:r>
          </a:p>
          <a:p>
            <a:pPr lvl="3"/>
            <a:r>
              <a:rPr lang="en-US" dirty="0" smtClean="0">
                <a:solidFill>
                  <a:schemeClr val="accent2"/>
                </a:solidFill>
              </a:rPr>
              <a:t>Capital named Washington, DC</a:t>
            </a:r>
          </a:p>
        </p:txBody>
      </p:sp>
      <p:pic>
        <p:nvPicPr>
          <p:cNvPr id="14338" name="Picture 2" descr="http://upload.wikimedia.org/wikipedia/commons/thumb/7/78/Washington,_D.C._locator_map.svg/250px-Washington,_D.C._locator_map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90800"/>
            <a:ext cx="4359118" cy="3190876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21232933">
            <a:off x="-356682" y="-266700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r>
              <a:rPr lang="en-US" dirty="0" smtClean="0"/>
              <a:t>) Compromise</a:t>
            </a:r>
            <a:endParaRPr lang="en-US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624</TotalTime>
  <Words>993</Words>
  <Application>Microsoft Office PowerPoint</Application>
  <PresentationFormat>On-screen Show (4:3)</PresentationFormat>
  <Paragraphs>159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Georgia</vt:lpstr>
      <vt:lpstr>Trebuchet MS</vt:lpstr>
      <vt:lpstr>Wingdings 2</vt:lpstr>
      <vt:lpstr>Urban</vt:lpstr>
      <vt:lpstr>Warm Up: Spiral Review</vt:lpstr>
      <vt:lpstr>A New Nation (1789-1800)</vt:lpstr>
      <vt:lpstr>President Washington</vt:lpstr>
      <vt:lpstr>The First Congress</vt:lpstr>
      <vt:lpstr>Judiciary Act</vt:lpstr>
      <vt:lpstr>The Bill of Rights</vt:lpstr>
      <vt:lpstr>Financial Problems</vt:lpstr>
      <vt:lpstr>Financial Problems</vt:lpstr>
      <vt:lpstr>Compromise Results in a Capital</vt:lpstr>
      <vt:lpstr>Building the Economy</vt:lpstr>
      <vt:lpstr>Exit Ticket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Nation  (1789-1800)</dc:title>
  <dc:creator>kristopher.wazaney</dc:creator>
  <cp:lastModifiedBy>Wazaney, Kristopher J.</cp:lastModifiedBy>
  <cp:revision>47</cp:revision>
  <dcterms:created xsi:type="dcterms:W3CDTF">2014-10-20T14:00:14Z</dcterms:created>
  <dcterms:modified xsi:type="dcterms:W3CDTF">2015-11-12T13:24:38Z</dcterms:modified>
</cp:coreProperties>
</file>