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3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06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371CF-04C1-4C9F-92EC-62C7846A099D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60DB1-77BF-433D-98D8-D67149832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98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Ist</a:t>
            </a:r>
            <a:r>
              <a:rPr lang="en-US" dirty="0" smtClean="0"/>
              <a:t> political parties (4:30)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0DB1-77BF-433D-98D8-D671498324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3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XYZ Affair (2:41)</a:t>
            </a:r>
          </a:p>
          <a:p>
            <a:r>
              <a:rPr lang="en-US" dirty="0" err="1" smtClean="0"/>
              <a:t>BrainPOP</a:t>
            </a:r>
            <a:r>
              <a:rPr lang="en-US" baseline="0" dirty="0" smtClean="0"/>
              <a:t> (5:48)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0DB1-77BF-433D-98D8-D671498324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84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Disney American Presidents (3:16)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0DB1-77BF-433D-98D8-D671498324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92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276AEF4-AADE-4503-BDC5-EC3D23969E1A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1D7487F-C762-4747-B8A2-C0538F427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AEF4-AADE-4503-BDC5-EC3D23969E1A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487F-C762-4747-B8A2-C0538F427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AEF4-AADE-4503-BDC5-EC3D23969E1A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487F-C762-4747-B8A2-C0538F427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AEF4-AADE-4503-BDC5-EC3D23969E1A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487F-C762-4747-B8A2-C0538F427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AEF4-AADE-4503-BDC5-EC3D23969E1A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487F-C762-4747-B8A2-C0538F427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AEF4-AADE-4503-BDC5-EC3D23969E1A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487F-C762-4747-B8A2-C0538F427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276AEF4-AADE-4503-BDC5-EC3D23969E1A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1D7487F-C762-4747-B8A2-C0538F4275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276AEF4-AADE-4503-BDC5-EC3D23969E1A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1D7487F-C762-4747-B8A2-C0538F427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AEF4-AADE-4503-BDC5-EC3D23969E1A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487F-C762-4747-B8A2-C0538F427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AEF4-AADE-4503-BDC5-EC3D23969E1A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487F-C762-4747-B8A2-C0538F427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6AEF4-AADE-4503-BDC5-EC3D23969E1A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7487F-C762-4747-B8A2-C0538F427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276AEF4-AADE-4503-BDC5-EC3D23969E1A}" type="datetimeFigureOut">
              <a:rPr lang="en-US" smtClean="0"/>
              <a:pPr/>
              <a:t>11/16/2015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1D7487F-C762-4747-B8A2-C0538F4275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gtlNf3DmbM4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qAt8A0W204&amp;list=PL12C2F849E580CF0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hyperlink" Target="https://www.youtube.com/watch?v=uuK8kQwXLW8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pop.com/socialstudies/famoushistoricalfigures/johnadam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watch?v=uw0KcA59_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Warm-Up:</a:t>
            </a:r>
            <a:br>
              <a:rPr lang="en-US" dirty="0"/>
            </a:br>
            <a:r>
              <a:rPr lang="en-US" dirty="0"/>
              <a:t>Spiral Review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2379214"/>
            <a:ext cx="3622567" cy="4325112"/>
          </a:xfrm>
        </p:spPr>
        <p:txBody>
          <a:bodyPr/>
          <a:lstStyle/>
          <a:p>
            <a:r>
              <a:rPr lang="en-US" dirty="0" smtClean="0"/>
              <a:t>Listing as many as possible, what challenges did G-Dub face as POTUS?</a:t>
            </a:r>
            <a:endParaRPr lang="en-US" dirty="0"/>
          </a:p>
        </p:txBody>
      </p:sp>
      <p:sp>
        <p:nvSpPr>
          <p:cNvPr id="4" name="Explosion 1 3"/>
          <p:cNvSpPr/>
          <p:nvPr/>
        </p:nvSpPr>
        <p:spPr>
          <a:xfrm rot="545187">
            <a:off x="6009777" y="114300"/>
            <a:ext cx="32004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Warm-Up</a:t>
            </a:r>
            <a:endParaRPr lang="en-US" dirty="0"/>
          </a:p>
        </p:txBody>
      </p:sp>
      <p:pic>
        <p:nvPicPr>
          <p:cNvPr id="6" name="Picture 2" descr="http://www.lexrex.com/bios/pics/wash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79214"/>
            <a:ext cx="4238625" cy="3886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141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xplosion 1 11"/>
          <p:cNvSpPr/>
          <p:nvPr/>
        </p:nvSpPr>
        <p:spPr>
          <a:xfrm rot="545187">
            <a:off x="6009777" y="114300"/>
            <a:ext cx="32004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Explain A &amp; S Acts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1069848"/>
          </a:xfrm>
        </p:spPr>
        <p:txBody>
          <a:bodyPr/>
          <a:lstStyle/>
          <a:p>
            <a:r>
              <a:rPr lang="en-US" dirty="0" smtClean="0"/>
              <a:t>President </a:t>
            </a:r>
            <a:r>
              <a:rPr lang="en-US" dirty="0" smtClean="0">
                <a:hlinkClick r:id="rId3"/>
              </a:rPr>
              <a:t>John Adams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0" y="1371600"/>
            <a:ext cx="4422648" cy="457200"/>
          </a:xfrm>
        </p:spPr>
        <p:txBody>
          <a:bodyPr/>
          <a:lstStyle/>
          <a:p>
            <a:r>
              <a:rPr lang="en-US" dirty="0" smtClean="0"/>
              <a:t>Alien &amp; Sedition Acts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724400" y="1371600"/>
            <a:ext cx="4419600" cy="457200"/>
          </a:xfrm>
        </p:spPr>
        <p:txBody>
          <a:bodyPr/>
          <a:lstStyle/>
          <a:p>
            <a:r>
              <a:rPr lang="en-US" dirty="0" smtClean="0"/>
              <a:t>Domestic &amp; Foreign Affairs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0" y="1828800"/>
            <a:ext cx="4422648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Threat of war w/ France made Americans more suspicious of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aliens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Immigrants living in the country who are not citizens</a:t>
            </a:r>
          </a:p>
          <a:p>
            <a:pPr lvl="2"/>
            <a:r>
              <a:rPr lang="en-US" dirty="0" smtClean="0"/>
              <a:t>Some questioned whether they would remain loyal if Us went to war w/ France</a:t>
            </a:r>
          </a:p>
          <a:p>
            <a:r>
              <a:rPr lang="en-US" dirty="0" smtClean="0"/>
              <a:t>Federalists in Congress</a:t>
            </a:r>
          </a:p>
          <a:p>
            <a:pPr lvl="1"/>
            <a:r>
              <a:rPr lang="en-US" dirty="0" smtClean="0"/>
              <a:t>Wrote strict laws in case</a:t>
            </a:r>
          </a:p>
          <a:p>
            <a:r>
              <a:rPr lang="en-US" dirty="0" smtClean="0"/>
              <a:t>1798-</a:t>
            </a:r>
          </a:p>
          <a:p>
            <a:pPr lvl="1"/>
            <a:r>
              <a:rPr lang="en-US" dirty="0" smtClean="0"/>
              <a:t>Pass group of laws called Alien &amp; Sedition Acts</a:t>
            </a:r>
          </a:p>
          <a:p>
            <a:pPr lvl="2"/>
            <a:r>
              <a:rPr lang="en-US" dirty="0" smtClean="0"/>
              <a:t>Rules and punishments for aliens who show disloyalty</a:t>
            </a:r>
          </a:p>
          <a:p>
            <a:pPr lvl="2"/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Sedition</a:t>
            </a:r>
            <a:r>
              <a:rPr lang="en-US" dirty="0" smtClean="0"/>
              <a:t>- activities aimed at weakening a country or its’ </a:t>
            </a:r>
            <a:r>
              <a:rPr lang="en-US" dirty="0" err="1" smtClean="0"/>
              <a:t>gov’t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718304" y="1828800"/>
            <a:ext cx="4425696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Fear of too strong fed </a:t>
            </a:r>
            <a:r>
              <a:rPr lang="en-US" dirty="0" err="1" smtClean="0"/>
              <a:t>gov’t</a:t>
            </a:r>
            <a:r>
              <a:rPr lang="en-US" dirty="0" smtClean="0"/>
              <a:t> seems to be coming true!!!</a:t>
            </a:r>
          </a:p>
          <a:p>
            <a:r>
              <a:rPr lang="en-US" dirty="0" smtClean="0"/>
              <a:t>Dem-Reps </a:t>
            </a:r>
          </a:p>
          <a:p>
            <a:pPr lvl="1"/>
            <a:r>
              <a:rPr lang="en-US" dirty="0" smtClean="0"/>
              <a:t>Wanted states to protect person’s freedoms</a:t>
            </a:r>
          </a:p>
          <a:p>
            <a:pPr lvl="1"/>
            <a:r>
              <a:rPr lang="en-US" dirty="0" smtClean="0"/>
              <a:t>Stand up to Federalist tyranny</a:t>
            </a:r>
          </a:p>
          <a:p>
            <a:r>
              <a:rPr lang="en-US" dirty="0" smtClean="0"/>
              <a:t>J. Madison &amp; T. Jefferson wrote documents to protest Fed laws</a:t>
            </a:r>
          </a:p>
          <a:p>
            <a:pPr lvl="1"/>
            <a:r>
              <a:rPr lang="en-US" dirty="0" smtClean="0"/>
              <a:t>Passed in Virginia &amp; Kentucky’ called V &amp; K Resolutions</a:t>
            </a:r>
          </a:p>
          <a:p>
            <a:pPr lvl="2"/>
            <a:r>
              <a:rPr lang="en-US" dirty="0" smtClean="0"/>
              <a:t>Claimed Alien &amp; Sedition Acts were unconstitutional</a:t>
            </a:r>
          </a:p>
          <a:p>
            <a:pPr lvl="2"/>
            <a:r>
              <a:rPr lang="en-US" dirty="0" smtClean="0"/>
              <a:t>Reaffirmed power of states over fed </a:t>
            </a:r>
            <a:r>
              <a:rPr lang="en-US" dirty="0" err="1" smtClean="0"/>
              <a:t>gov’t</a:t>
            </a:r>
            <a:endParaRPr lang="en-US" dirty="0" smtClean="0"/>
          </a:p>
          <a:p>
            <a:pPr lvl="2"/>
            <a:r>
              <a:rPr lang="en-US" dirty="0" smtClean="0"/>
              <a:t>Focus on 10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</a:p>
          <a:p>
            <a:pPr lvl="3"/>
            <a:r>
              <a:rPr lang="en-US" dirty="0" smtClean="0">
                <a:solidFill>
                  <a:schemeClr val="accent2"/>
                </a:solidFill>
              </a:rPr>
              <a:t>Those </a:t>
            </a:r>
            <a:r>
              <a:rPr lang="en-US" dirty="0" err="1" smtClean="0">
                <a:solidFill>
                  <a:schemeClr val="accent2"/>
                </a:solidFill>
              </a:rPr>
              <a:t>rts</a:t>
            </a:r>
            <a:r>
              <a:rPr lang="en-US" dirty="0" smtClean="0">
                <a:solidFill>
                  <a:schemeClr val="accent2"/>
                </a:solidFill>
              </a:rPr>
              <a:t> not specifically given to fed </a:t>
            </a:r>
            <a:r>
              <a:rPr lang="en-US" dirty="0" err="1" smtClean="0">
                <a:solidFill>
                  <a:schemeClr val="accent2"/>
                </a:solidFill>
              </a:rPr>
              <a:t>gov’t</a:t>
            </a:r>
            <a:r>
              <a:rPr lang="en-US" dirty="0" smtClean="0">
                <a:solidFill>
                  <a:schemeClr val="accent2"/>
                </a:solidFill>
              </a:rPr>
              <a:t> will be given to states</a:t>
            </a:r>
          </a:p>
          <a:p>
            <a:r>
              <a:rPr lang="en-US" dirty="0" smtClean="0"/>
              <a:t>As Election of 1800 nears…</a:t>
            </a:r>
          </a:p>
          <a:p>
            <a:pPr lvl="1"/>
            <a:r>
              <a:rPr lang="en-US" dirty="0" smtClean="0"/>
              <a:t>Federalists find themselves under attack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/>
      <p:bldP spid="8" grpId="0" build="allAtOnce" animBg="1"/>
      <p:bldP spid="10" grpId="0" build="allAtOnce" animBg="1"/>
      <p:bldP spid="9" grpId="0" uiExpand="1" build="p"/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Essential Question-</a:t>
            </a:r>
            <a:br>
              <a:rPr lang="en-US" dirty="0"/>
            </a:br>
            <a:r>
              <a:rPr lang="en-US" dirty="0"/>
              <a:t>Exit Ticket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4525963"/>
          </a:xfrm>
        </p:spPr>
        <p:txBody>
          <a:bodyPr>
            <a:normAutofit/>
          </a:bodyPr>
          <a:lstStyle/>
          <a:p>
            <a:r>
              <a:rPr lang="en-US" sz="3200" dirty="0"/>
              <a:t>What were the problems created by the development of political parties?</a:t>
            </a:r>
            <a:endParaRPr lang="en-US" sz="3200" dirty="0"/>
          </a:p>
        </p:txBody>
      </p:sp>
      <p:sp>
        <p:nvSpPr>
          <p:cNvPr id="7" name="Explosion 1 6"/>
          <p:cNvSpPr/>
          <p:nvPr/>
        </p:nvSpPr>
        <p:spPr>
          <a:xfrm rot="545187">
            <a:off x="6009777" y="114300"/>
            <a:ext cx="32004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Exit Ticket</a:t>
            </a:r>
            <a:endParaRPr lang="en-US" dirty="0"/>
          </a:p>
        </p:txBody>
      </p:sp>
      <p:pic>
        <p:nvPicPr>
          <p:cNvPr id="1026" name="Picture 2" descr="http://middbeat.org/wp-content/uploads/2013/03/bb-sams-democrats-vs-republicans-july-aug-19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288" y="2195593"/>
            <a:ext cx="4539712" cy="45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06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09800"/>
            <a:ext cx="8458200" cy="1470025"/>
          </a:xfrm>
        </p:spPr>
        <p:txBody>
          <a:bodyPr/>
          <a:lstStyle/>
          <a:p>
            <a:r>
              <a:rPr lang="en-US" dirty="0" smtClean="0"/>
              <a:t>A New Nation (1789-1800)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5-7 The First Political Parties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Opposing Views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Washington called by many, “nation’s greatest leader” </a:t>
            </a:r>
          </a:p>
          <a:p>
            <a:pPr lvl="1"/>
            <a:r>
              <a:rPr lang="en-US" dirty="0" smtClean="0"/>
              <a:t>But… still has detractors</a:t>
            </a:r>
          </a:p>
          <a:p>
            <a:pPr lvl="2"/>
            <a:r>
              <a:rPr lang="en-US" dirty="0" smtClean="0"/>
              <a:t>Mostly by supporters of Thomas Jefferson</a:t>
            </a:r>
          </a:p>
          <a:p>
            <a:pPr lvl="3"/>
            <a:r>
              <a:rPr lang="en-US" dirty="0" smtClean="0">
                <a:solidFill>
                  <a:schemeClr val="accent2"/>
                </a:solidFill>
              </a:rPr>
              <a:t>Trying to discredit G-Dub’s &amp; Hamilton’s policies</a:t>
            </a:r>
          </a:p>
          <a:p>
            <a:r>
              <a:rPr lang="en-US" dirty="0" smtClean="0"/>
              <a:t>1790’s- Americans beginning to divide into opposing groups</a:t>
            </a:r>
          </a:p>
          <a:p>
            <a:pPr lvl="1"/>
            <a:r>
              <a:rPr lang="en-US" dirty="0" smtClean="0"/>
              <a:t>Beginning of political parties</a:t>
            </a:r>
          </a:p>
          <a:p>
            <a:r>
              <a:rPr lang="en-US" dirty="0" smtClean="0"/>
              <a:t>Many believed political parties were “to be avoided”</a:t>
            </a:r>
          </a:p>
          <a:p>
            <a:pPr lvl="1"/>
            <a:r>
              <a:rPr lang="en-US" dirty="0" smtClean="0"/>
              <a:t>Washington denounced them</a:t>
            </a:r>
          </a:p>
          <a:p>
            <a:pPr lvl="2"/>
            <a:r>
              <a:rPr lang="en-US" dirty="0" smtClean="0"/>
              <a:t>Warned they would divide the nation</a:t>
            </a:r>
          </a:p>
          <a:p>
            <a:r>
              <a:rPr lang="en-US" dirty="0" smtClean="0"/>
              <a:t>Hamilton &amp; Jefferson often took opposing sides on issues facing the Cabinet</a:t>
            </a:r>
          </a:p>
          <a:p>
            <a:pPr lvl="1"/>
            <a:r>
              <a:rPr lang="en-US" dirty="0" smtClean="0"/>
              <a:t>Disagreed on everything form finance to foreign affairs</a:t>
            </a:r>
          </a:p>
          <a:p>
            <a:pPr lvl="1"/>
            <a:r>
              <a:rPr lang="en-US" dirty="0" smtClean="0"/>
              <a:t>Only fitting they would become the leaders of the 1</a:t>
            </a:r>
            <a:r>
              <a:rPr lang="en-US" baseline="30000" dirty="0" smtClean="0"/>
              <a:t>st</a:t>
            </a:r>
            <a:r>
              <a:rPr lang="en-US" dirty="0" smtClean="0"/>
              <a:t> parties</a:t>
            </a:r>
            <a:endParaRPr lang="en-US" dirty="0"/>
          </a:p>
        </p:txBody>
      </p:sp>
      <p:pic>
        <p:nvPicPr>
          <p:cNvPr id="32770" name="Picture 2" descr="http://www.maggiesnotebook.com/wp-content/uploads/2011/12/George_Washingto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905000"/>
            <a:ext cx="4267199" cy="4648200"/>
          </a:xfrm>
          <a:prstGeom prst="rect">
            <a:avLst/>
          </a:prstGeom>
          <a:noFill/>
        </p:spPr>
      </p:pic>
      <p:sp>
        <p:nvSpPr>
          <p:cNvPr id="6" name="Explosion 1 5"/>
          <p:cNvSpPr/>
          <p:nvPr/>
        </p:nvSpPr>
        <p:spPr>
          <a:xfrm rot="545187">
            <a:off x="6009777" y="114300"/>
            <a:ext cx="32004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Why?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Political Parties Emerge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1447800"/>
            <a:ext cx="4495800" cy="532758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Soon differences becoming hard to ignore</a:t>
            </a:r>
          </a:p>
          <a:p>
            <a:pPr lvl="1"/>
            <a:r>
              <a:rPr lang="en-US" dirty="0" smtClean="0"/>
              <a:t>By 1795- 2 very different parties taking shape</a:t>
            </a:r>
          </a:p>
          <a:p>
            <a:r>
              <a:rPr lang="en-US" dirty="0" smtClean="0"/>
              <a:t>Federalist</a:t>
            </a:r>
          </a:p>
          <a:p>
            <a:pPr lvl="1"/>
            <a:r>
              <a:rPr lang="en-US" dirty="0" smtClean="0"/>
              <a:t>Originally party of Constitutional supporters</a:t>
            </a:r>
          </a:p>
          <a:p>
            <a:pPr lvl="1"/>
            <a:r>
              <a:rPr lang="en-US" dirty="0" smtClean="0"/>
              <a:t>Now people who supported policies of Washington and Hamilton</a:t>
            </a:r>
          </a:p>
          <a:p>
            <a:pPr lvl="2"/>
            <a:r>
              <a:rPr lang="en-US" dirty="0" smtClean="0"/>
              <a:t>Stood for strong federal </a:t>
            </a:r>
            <a:r>
              <a:rPr lang="en-US" dirty="0" err="1" smtClean="0"/>
              <a:t>gov’t</a:t>
            </a:r>
            <a:endParaRPr lang="en-US" dirty="0" smtClean="0"/>
          </a:p>
          <a:p>
            <a:pPr lvl="2"/>
            <a:r>
              <a:rPr lang="en-US" dirty="0" smtClean="0"/>
              <a:t>Admired Britain for its’ stability</a:t>
            </a:r>
          </a:p>
          <a:p>
            <a:pPr lvl="2"/>
            <a:r>
              <a:rPr lang="en-US" dirty="0" smtClean="0"/>
              <a:t>Favored by banking and industry</a:t>
            </a:r>
          </a:p>
          <a:p>
            <a:pPr lvl="2"/>
            <a:r>
              <a:rPr lang="en-US" dirty="0" smtClean="0"/>
              <a:t>Strongest support in NE &amp; wealthy Southern plantation owners</a:t>
            </a:r>
          </a:p>
          <a:p>
            <a:r>
              <a:rPr lang="en-US" dirty="0" smtClean="0"/>
              <a:t>Democratic-Republicans</a:t>
            </a:r>
          </a:p>
          <a:p>
            <a:pPr lvl="1"/>
            <a:r>
              <a:rPr lang="en-US" dirty="0" smtClean="0"/>
              <a:t>Began late 1791</a:t>
            </a:r>
          </a:p>
          <a:p>
            <a:pPr lvl="1"/>
            <a:r>
              <a:rPr lang="en-US" dirty="0" smtClean="0"/>
              <a:t>Thomas Jefferson &amp; James Madison becomes leaders</a:t>
            </a:r>
          </a:p>
          <a:p>
            <a:pPr lvl="2"/>
            <a:r>
              <a:rPr lang="en-US" dirty="0" smtClean="0"/>
              <a:t>Believed in limited federal </a:t>
            </a:r>
            <a:r>
              <a:rPr lang="en-US" dirty="0" err="1" smtClean="0"/>
              <a:t>gov’t</a:t>
            </a:r>
            <a:r>
              <a:rPr lang="en-US" dirty="0" smtClean="0"/>
              <a:t> power</a:t>
            </a:r>
          </a:p>
          <a:p>
            <a:pPr lvl="2"/>
            <a:r>
              <a:rPr lang="en-US" dirty="0" smtClean="0"/>
              <a:t>Feared strong federal </a:t>
            </a:r>
            <a:r>
              <a:rPr lang="en-US" dirty="0" err="1" smtClean="0"/>
              <a:t>gov’t</a:t>
            </a:r>
            <a:r>
              <a:rPr lang="en-US" dirty="0" smtClean="0"/>
              <a:t> threatened endangered people’s freedoms</a:t>
            </a:r>
          </a:p>
          <a:p>
            <a:pPr lvl="2"/>
            <a:r>
              <a:rPr lang="en-US" dirty="0" smtClean="0"/>
              <a:t>Supported France not G-Dub’s “Pro-British” policies</a:t>
            </a:r>
          </a:p>
          <a:p>
            <a:pPr lvl="2"/>
            <a:r>
              <a:rPr lang="en-US" dirty="0" smtClean="0"/>
              <a:t>Ideals appealed to small farmers, urban workers (the non-wealthy)</a:t>
            </a:r>
          </a:p>
          <a:p>
            <a:pPr lvl="2"/>
            <a:r>
              <a:rPr lang="en-US" dirty="0" smtClean="0"/>
              <a:t>The Middle Colonies and poor South</a:t>
            </a:r>
          </a:p>
          <a:p>
            <a:endParaRPr lang="en-US" dirty="0"/>
          </a:p>
        </p:txBody>
      </p:sp>
      <p:pic>
        <p:nvPicPr>
          <p:cNvPr id="19458" name="Picture 2" descr="http://www.poliarc.com/find/wp-content/uploads/2011/07/marketing-politician-276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953000"/>
            <a:ext cx="1752600" cy="1905000"/>
          </a:xfrm>
          <a:prstGeom prst="rect">
            <a:avLst/>
          </a:prstGeom>
          <a:noFill/>
        </p:spPr>
      </p:pic>
      <p:pic>
        <p:nvPicPr>
          <p:cNvPr id="19460" name="Picture 4" descr="http://politicalpartiesush.weebly.com/uploads/1/1/8/6/11869394/266213384.jpg?133575629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166" y="2133600"/>
            <a:ext cx="4386488" cy="2895600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1981200" y="5257800"/>
            <a:ext cx="2590800" cy="1066800"/>
            <a:chOff x="1981200" y="5257800"/>
            <a:chExt cx="2590800" cy="1066800"/>
          </a:xfrm>
        </p:grpSpPr>
        <p:sp>
          <p:nvSpPr>
            <p:cNvPr id="7" name="Cloud Callout 6"/>
            <p:cNvSpPr/>
            <p:nvPr/>
          </p:nvSpPr>
          <p:spPr>
            <a:xfrm>
              <a:off x="1981200" y="5257800"/>
              <a:ext cx="2590800" cy="1066800"/>
            </a:xfrm>
            <a:prstGeom prst="cloudCallout">
              <a:avLst>
                <a:gd name="adj1" fmla="val -73596"/>
                <a:gd name="adj2" fmla="val -4399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09800" y="5325070"/>
              <a:ext cx="2209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I’ll Do Whatever You Want … If U  Vote for Me!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Explosion 1 9"/>
          <p:cNvSpPr/>
          <p:nvPr/>
        </p:nvSpPr>
        <p:spPr>
          <a:xfrm rot="545187">
            <a:off x="6009777" y="114300"/>
            <a:ext cx="32004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 Parties?</a:t>
            </a:r>
            <a:endParaRPr lang="en-US" dirty="0"/>
          </a:p>
        </p:txBody>
      </p:sp>
      <p:sp>
        <p:nvSpPr>
          <p:cNvPr id="11" name="Explosion 1 10"/>
          <p:cNvSpPr/>
          <p:nvPr/>
        </p:nvSpPr>
        <p:spPr>
          <a:xfrm rot="20999538">
            <a:off x="706210" y="1382801"/>
            <a:ext cx="32004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 Paragraph Video 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uiExpand="1" build="p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Views of the Constitution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905000"/>
            <a:ext cx="4724400" cy="4870387"/>
          </a:xfrm>
        </p:spPr>
        <p:txBody>
          <a:bodyPr>
            <a:normAutofit/>
          </a:bodyPr>
          <a:lstStyle/>
          <a:p>
            <a:r>
              <a:rPr lang="en-US" dirty="0" smtClean="0"/>
              <a:t>Main difference b/t 2 parties…</a:t>
            </a:r>
          </a:p>
          <a:p>
            <a:pPr lvl="1"/>
            <a:r>
              <a:rPr lang="en-US" dirty="0" smtClean="0"/>
              <a:t>Basis and amount of federal </a:t>
            </a:r>
            <a:r>
              <a:rPr lang="en-US" dirty="0" err="1" smtClean="0"/>
              <a:t>gov’t</a:t>
            </a:r>
            <a:r>
              <a:rPr lang="en-US" dirty="0" smtClean="0"/>
              <a:t> power</a:t>
            </a:r>
          </a:p>
          <a:p>
            <a:r>
              <a:rPr lang="en-US" dirty="0" smtClean="0"/>
              <a:t>Federalists</a:t>
            </a:r>
          </a:p>
          <a:p>
            <a:pPr lvl="1"/>
            <a:r>
              <a:rPr lang="en-US" dirty="0" smtClean="0"/>
              <a:t>Believed fed. </a:t>
            </a:r>
            <a:r>
              <a:rPr lang="en-US" dirty="0" err="1" smtClean="0"/>
              <a:t>gov’t</a:t>
            </a:r>
            <a:r>
              <a:rPr lang="en-US" dirty="0" smtClean="0"/>
              <a:t> had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implied power</a:t>
            </a:r>
            <a:r>
              <a:rPr lang="en-US" dirty="0" smtClean="0"/>
              <a:t>, powers not specifically forbidden in the Constitution </a:t>
            </a:r>
          </a:p>
          <a:p>
            <a:pPr lvl="2"/>
            <a:r>
              <a:rPr lang="en-US" dirty="0" smtClean="0"/>
              <a:t>Common sense powers to complete the tasks given to federal </a:t>
            </a:r>
            <a:r>
              <a:rPr lang="en-US" dirty="0" err="1" smtClean="0"/>
              <a:t>gov’t</a:t>
            </a:r>
            <a:endParaRPr lang="en-US" dirty="0" smtClean="0"/>
          </a:p>
          <a:p>
            <a:r>
              <a:rPr lang="en-US" dirty="0" smtClean="0"/>
              <a:t>Democratic-Republicans </a:t>
            </a:r>
          </a:p>
          <a:p>
            <a:pPr lvl="1"/>
            <a:r>
              <a:rPr lang="en-US" dirty="0" smtClean="0"/>
              <a:t>Believed in strict interpretation of the Constitution</a:t>
            </a:r>
          </a:p>
          <a:p>
            <a:pPr lvl="2"/>
            <a:r>
              <a:rPr lang="en-US" dirty="0" smtClean="0"/>
              <a:t>If powers not specifically given, then can’t take them</a:t>
            </a:r>
          </a:p>
          <a:p>
            <a:pPr lvl="2"/>
            <a:r>
              <a:rPr lang="en-US" dirty="0" smtClean="0"/>
              <a:t>Only power absolutely necessary </a:t>
            </a:r>
            <a:endParaRPr lang="en-US" dirty="0"/>
          </a:p>
        </p:txBody>
      </p:sp>
      <p:pic>
        <p:nvPicPr>
          <p:cNvPr id="18434" name="Picture 2" descr="http://www.upenn.edu/pennnews/current/sites/www.upenn.edu.pennnews.current/files/imagecache/article-350/images/We-T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209800"/>
            <a:ext cx="4138448" cy="4191000"/>
          </a:xfrm>
          <a:prstGeom prst="rect">
            <a:avLst/>
          </a:prstGeom>
          <a:noFill/>
        </p:spPr>
      </p:pic>
      <p:sp>
        <p:nvSpPr>
          <p:cNvPr id="6" name="Explosion 1 5"/>
          <p:cNvSpPr/>
          <p:nvPr/>
        </p:nvSpPr>
        <p:spPr>
          <a:xfrm rot="545187">
            <a:off x="6009777" y="114300"/>
            <a:ext cx="32004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Visual Vocab-</a:t>
            </a:r>
          </a:p>
          <a:p>
            <a:pPr algn="ctr"/>
            <a:r>
              <a:rPr lang="en-US" dirty="0" smtClean="0"/>
              <a:t>Implied Powers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The People’s Role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4572000" cy="525138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Differences b/t parties even deeper</a:t>
            </a:r>
          </a:p>
          <a:p>
            <a:pPr lvl="1"/>
            <a:r>
              <a:rPr lang="en-US" dirty="0" smtClean="0"/>
              <a:t>Sharply opposing views on role of ordinary people in </a:t>
            </a:r>
            <a:r>
              <a:rPr lang="en-US" dirty="0" err="1" smtClean="0"/>
              <a:t>gov’t</a:t>
            </a:r>
            <a:endParaRPr lang="en-US" dirty="0" smtClean="0"/>
          </a:p>
          <a:p>
            <a:r>
              <a:rPr lang="en-US" dirty="0" smtClean="0"/>
              <a:t>Federalists</a:t>
            </a:r>
          </a:p>
          <a:p>
            <a:pPr lvl="1"/>
            <a:r>
              <a:rPr lang="en-US" dirty="0" smtClean="0"/>
              <a:t>Supported representative </a:t>
            </a:r>
            <a:r>
              <a:rPr lang="en-US" dirty="0" err="1" smtClean="0"/>
              <a:t>gov’t</a:t>
            </a:r>
            <a:endParaRPr lang="en-US" dirty="0" smtClean="0"/>
          </a:p>
          <a:p>
            <a:pPr lvl="2"/>
            <a:r>
              <a:rPr lang="en-US" dirty="0" smtClean="0"/>
              <a:t>Elected people rule in the people’s name</a:t>
            </a:r>
          </a:p>
          <a:p>
            <a:pPr lvl="1"/>
            <a:r>
              <a:rPr lang="en-US" dirty="0" smtClean="0"/>
              <a:t>Not wise to allow citizens deep involvement</a:t>
            </a:r>
          </a:p>
          <a:p>
            <a:pPr lvl="2"/>
            <a:r>
              <a:rPr lang="en-US" dirty="0" smtClean="0"/>
              <a:t>Public office should be held by honest, educated, land-owning men</a:t>
            </a:r>
          </a:p>
          <a:p>
            <a:pPr lvl="2"/>
            <a:r>
              <a:rPr lang="en-US" dirty="0" smtClean="0"/>
              <a:t>Poor, un-educated men too easily swayed</a:t>
            </a:r>
          </a:p>
          <a:p>
            <a:r>
              <a:rPr lang="en-US" dirty="0" smtClean="0"/>
              <a:t>Dem-Reps</a:t>
            </a:r>
          </a:p>
          <a:p>
            <a:pPr lvl="1"/>
            <a:r>
              <a:rPr lang="en-US" dirty="0" smtClean="0"/>
              <a:t>Feared strong, fed </a:t>
            </a:r>
            <a:r>
              <a:rPr lang="en-US" dirty="0" err="1" smtClean="0"/>
              <a:t>gov’t</a:t>
            </a:r>
            <a:r>
              <a:rPr lang="en-US" dirty="0" smtClean="0"/>
              <a:t> controlled by just a few would be dangerous to freedom</a:t>
            </a:r>
          </a:p>
          <a:p>
            <a:pPr lvl="1"/>
            <a:r>
              <a:rPr lang="en-US" dirty="0" smtClean="0"/>
              <a:t>Believed liberty only safe in hands of every man</a:t>
            </a:r>
            <a:endParaRPr lang="en-US" dirty="0"/>
          </a:p>
        </p:txBody>
      </p:sp>
      <p:pic>
        <p:nvPicPr>
          <p:cNvPr id="17410" name="Picture 2" descr="http://castle.eiu.edu/~wow/tjmpi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599"/>
            <a:ext cx="2743200" cy="3581401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1219200" y="1981200"/>
            <a:ext cx="3352800" cy="2057400"/>
            <a:chOff x="1219200" y="1981200"/>
            <a:chExt cx="3352800" cy="2057400"/>
          </a:xfrm>
        </p:grpSpPr>
        <p:sp>
          <p:nvSpPr>
            <p:cNvPr id="7" name="Cloud Callout 6"/>
            <p:cNvSpPr/>
            <p:nvPr/>
          </p:nvSpPr>
          <p:spPr>
            <a:xfrm>
              <a:off x="1219200" y="1981200"/>
              <a:ext cx="3352800" cy="2057400"/>
            </a:xfrm>
            <a:prstGeom prst="cloudCallout">
              <a:avLst>
                <a:gd name="adj1" fmla="val -27421"/>
                <a:gd name="adj2" fmla="val 9504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24000" y="2286000"/>
              <a:ext cx="29718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“I am not among those who fear the people; they, and not the rich, are what we depend on for our continued freedom.”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Explosion 1 9"/>
          <p:cNvSpPr/>
          <p:nvPr/>
        </p:nvSpPr>
        <p:spPr>
          <a:xfrm rot="545187">
            <a:off x="5877424" y="-38100"/>
            <a:ext cx="32004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Compare / Contrast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uiExpand="1" build="p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Washington’s Dilemma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828800"/>
            <a:ext cx="4343400" cy="4946587"/>
          </a:xfrm>
        </p:spPr>
        <p:txBody>
          <a:bodyPr>
            <a:normAutofit/>
          </a:bodyPr>
          <a:lstStyle/>
          <a:p>
            <a:r>
              <a:rPr lang="en-US" dirty="0" smtClean="0"/>
              <a:t>Washington tried to get his 2 advisors to work out their differences</a:t>
            </a:r>
          </a:p>
          <a:p>
            <a:pPr lvl="1"/>
            <a:r>
              <a:rPr lang="en-US" dirty="0" smtClean="0"/>
              <a:t>No matter how hard he tried… </a:t>
            </a:r>
          </a:p>
          <a:p>
            <a:pPr lvl="2"/>
            <a:r>
              <a:rPr lang="en-US" dirty="0" smtClean="0"/>
              <a:t>It was too late</a:t>
            </a:r>
          </a:p>
          <a:p>
            <a:r>
              <a:rPr lang="en-US" dirty="0" smtClean="0"/>
              <a:t>1793-</a:t>
            </a:r>
          </a:p>
          <a:p>
            <a:pPr lvl="1"/>
            <a:r>
              <a:rPr lang="en-US" dirty="0" smtClean="0"/>
              <a:t>Thomas Jefferson was so unhappy he resigned as Sec of State</a:t>
            </a:r>
          </a:p>
          <a:p>
            <a:r>
              <a:rPr lang="en-US" dirty="0" smtClean="0"/>
              <a:t>1795-</a:t>
            </a:r>
          </a:p>
          <a:p>
            <a:pPr lvl="1"/>
            <a:r>
              <a:rPr lang="en-US" dirty="0" smtClean="0"/>
              <a:t>Alexander Hamilton resigns as well as Sec of Treasury</a:t>
            </a:r>
          </a:p>
          <a:p>
            <a:r>
              <a:rPr lang="en-US" dirty="0" smtClean="0"/>
              <a:t>2 rival groups and their ideals moved further apart</a:t>
            </a:r>
            <a:endParaRPr lang="en-US" dirty="0"/>
          </a:p>
        </p:txBody>
      </p:sp>
      <p:pic>
        <p:nvPicPr>
          <p:cNvPr id="7" name="Picture 2" descr="http://castle.eiu.edu/~wow/tjmpi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799" y="1905000"/>
            <a:ext cx="2451369" cy="3200399"/>
          </a:xfrm>
          <a:prstGeom prst="rect">
            <a:avLst/>
          </a:prstGeom>
          <a:noFill/>
        </p:spPr>
      </p:pic>
      <p:pic>
        <p:nvPicPr>
          <p:cNvPr id="16386" name="Picture 2" descr="http://www.eyewitnesstohistory.com/images/due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644747"/>
            <a:ext cx="2667000" cy="3213253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6477000" y="1752600"/>
            <a:ext cx="2438400" cy="838200"/>
            <a:chOff x="6477000" y="1752600"/>
            <a:chExt cx="2438400" cy="838200"/>
          </a:xfrm>
        </p:grpSpPr>
        <p:sp>
          <p:nvSpPr>
            <p:cNvPr id="8" name="Oval Callout 7"/>
            <p:cNvSpPr/>
            <p:nvPr/>
          </p:nvSpPr>
          <p:spPr>
            <a:xfrm>
              <a:off x="6477000" y="1752600"/>
              <a:ext cx="2438400" cy="838200"/>
            </a:xfrm>
            <a:prstGeom prst="wedgeEllipseCallout">
              <a:avLst>
                <a:gd name="adj1" fmla="val -52272"/>
                <a:gd name="adj2" fmla="val 14183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77000" y="1905000"/>
              <a:ext cx="243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That’s it… I’ve had it!!! I resign!!!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48200" y="4876800"/>
            <a:ext cx="2438400" cy="838200"/>
            <a:chOff x="6477000" y="1752600"/>
            <a:chExt cx="2438400" cy="838200"/>
          </a:xfrm>
        </p:grpSpPr>
        <p:sp>
          <p:nvSpPr>
            <p:cNvPr id="12" name="Oval Callout 11"/>
            <p:cNvSpPr/>
            <p:nvPr/>
          </p:nvSpPr>
          <p:spPr>
            <a:xfrm>
              <a:off x="6477000" y="1752600"/>
              <a:ext cx="2438400" cy="838200"/>
            </a:xfrm>
            <a:prstGeom prst="wedgeEllipseCallout">
              <a:avLst>
                <a:gd name="adj1" fmla="val 64773"/>
                <a:gd name="adj2" fmla="val -3557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77000" y="1905000"/>
              <a:ext cx="243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No U Don’t!!! I’m </a:t>
              </a:r>
              <a:r>
                <a:rPr lang="en-US" dirty="0" err="1" smtClean="0">
                  <a:solidFill>
                    <a:schemeClr val="bg1"/>
                  </a:solidFill>
                </a:rPr>
                <a:t>Gunna</a:t>
              </a:r>
              <a:r>
                <a:rPr lang="en-US" dirty="0" smtClean="0">
                  <a:solidFill>
                    <a:schemeClr val="bg1"/>
                  </a:solidFill>
                </a:rPr>
                <a:t> Resign!!!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Explosion 1 13"/>
          <p:cNvSpPr/>
          <p:nvPr/>
        </p:nvSpPr>
        <p:spPr>
          <a:xfrm rot="545187">
            <a:off x="6096000" y="-44299"/>
            <a:ext cx="32004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Where’s the Beef?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xplosion 1 7"/>
          <p:cNvSpPr/>
          <p:nvPr/>
        </p:nvSpPr>
        <p:spPr>
          <a:xfrm rot="545187">
            <a:off x="6085976" y="-76198"/>
            <a:ext cx="32004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Results?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The Election of 1796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1447800"/>
            <a:ext cx="4648200" cy="532758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Election of 1796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time candidates run as members of a party</a:t>
            </a:r>
          </a:p>
          <a:p>
            <a:r>
              <a:rPr lang="en-US" dirty="0" smtClean="0"/>
              <a:t>Both parties held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caucuses</a:t>
            </a:r>
            <a:endParaRPr lang="en-US" dirty="0" smtClean="0"/>
          </a:p>
          <a:p>
            <a:pPr lvl="1"/>
            <a:r>
              <a:rPr lang="en-US" dirty="0" smtClean="0"/>
              <a:t>Leaders of party choose 1 candidate to represent the party as a whole</a:t>
            </a:r>
          </a:p>
          <a:p>
            <a:pPr lvl="1"/>
            <a:r>
              <a:rPr lang="en-US" dirty="0" smtClean="0"/>
              <a:t>Federalists</a:t>
            </a:r>
          </a:p>
          <a:p>
            <a:pPr lvl="2"/>
            <a:r>
              <a:rPr lang="en-US" dirty="0" smtClean="0"/>
              <a:t>John Adams and Charles Pinckney</a:t>
            </a:r>
          </a:p>
          <a:p>
            <a:pPr lvl="1"/>
            <a:r>
              <a:rPr lang="en-US" dirty="0" smtClean="0"/>
              <a:t>Democratic-Republicans</a:t>
            </a:r>
          </a:p>
          <a:p>
            <a:pPr lvl="2"/>
            <a:r>
              <a:rPr lang="en-US" dirty="0" smtClean="0"/>
              <a:t>Thomas Jefferson and Aaron Burr</a:t>
            </a:r>
          </a:p>
          <a:p>
            <a:r>
              <a:rPr lang="en-US" dirty="0" smtClean="0"/>
              <a:t>2 candidates began as good friends, soon became bitter rivals</a:t>
            </a:r>
          </a:p>
          <a:p>
            <a:pPr lvl="1"/>
            <a:r>
              <a:rPr lang="en-US" dirty="0" smtClean="0"/>
              <a:t>Adams received 71 electoral votes</a:t>
            </a:r>
          </a:p>
          <a:p>
            <a:pPr lvl="1"/>
            <a:r>
              <a:rPr lang="en-US" dirty="0" smtClean="0"/>
              <a:t>Jefferson received 68 electoral votes</a:t>
            </a:r>
          </a:p>
          <a:p>
            <a:pPr lvl="2"/>
            <a:r>
              <a:rPr lang="en-US" dirty="0" smtClean="0"/>
              <a:t>Strangest Part???</a:t>
            </a:r>
          </a:p>
          <a:p>
            <a:pPr lvl="3"/>
            <a:r>
              <a:rPr lang="en-US" dirty="0" smtClean="0">
                <a:solidFill>
                  <a:schemeClr val="accent2"/>
                </a:solidFill>
              </a:rPr>
              <a:t>Under Constitution at that time, second-place voter-getter becomes VP </a:t>
            </a:r>
          </a:p>
          <a:p>
            <a:pPr lvl="4"/>
            <a:r>
              <a:rPr lang="en-US" dirty="0" smtClean="0">
                <a:solidFill>
                  <a:schemeClr val="accent1"/>
                </a:solidFill>
              </a:rPr>
              <a:t>Federalist President w/ a Democratic-Republican Vice President</a:t>
            </a:r>
          </a:p>
          <a:p>
            <a:r>
              <a:rPr lang="en-US" dirty="0" smtClean="0"/>
              <a:t>Take office 4 March 1797</a:t>
            </a:r>
            <a:endParaRPr lang="en-US" dirty="0"/>
          </a:p>
        </p:txBody>
      </p:sp>
      <p:pic>
        <p:nvPicPr>
          <p:cNvPr id="15362" name="Picture 2" descr="http://4.bp.blogspot.com/-0bpGAqdnWmQ/UL1tUkQDVRI/AAAAAAAABDs/_RRc2TGJSis/s1600/election17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14600"/>
            <a:ext cx="4364880" cy="3124200"/>
          </a:xfrm>
          <a:prstGeom prst="rect">
            <a:avLst/>
          </a:prstGeom>
          <a:noFill/>
        </p:spPr>
      </p:pic>
      <p:pic>
        <p:nvPicPr>
          <p:cNvPr id="7" name="Picture 2" descr="http://www.patrioticcoloringpages.com/presidents/02-John-Adams/free/004-john-adams-pictu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143002" y="-1109421"/>
            <a:ext cx="6857999" cy="9144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82000" cy="1069848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President John Adams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0" y="1371600"/>
            <a:ext cx="4422648" cy="457200"/>
          </a:xfrm>
        </p:spPr>
        <p:txBody>
          <a:bodyPr/>
          <a:lstStyle/>
          <a:p>
            <a:r>
              <a:rPr lang="en-US" dirty="0" smtClean="0">
                <a:hlinkClick r:id="rId4"/>
              </a:rPr>
              <a:t>The XYZ Affair</a:t>
            </a:r>
            <a:endParaRPr lang="en-US" dirty="0">
              <a:hlinkClick r:id="rId4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724400" y="1371600"/>
            <a:ext cx="4419600" cy="457200"/>
          </a:xfrm>
        </p:spPr>
        <p:txBody>
          <a:bodyPr/>
          <a:lstStyle/>
          <a:p>
            <a:r>
              <a:rPr lang="en-US" dirty="0" smtClean="0"/>
              <a:t>Undeclared War with France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0" y="1828800"/>
            <a:ext cx="4422648" cy="50291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Inherits a fight w/ France</a:t>
            </a:r>
          </a:p>
          <a:p>
            <a:pPr lvl="1"/>
            <a:r>
              <a:rPr lang="en-US" dirty="0" smtClean="0"/>
              <a:t>French believe Jay’s Treaty was attempt to help Brits in war w/ France</a:t>
            </a:r>
          </a:p>
          <a:p>
            <a:pPr lvl="2"/>
            <a:r>
              <a:rPr lang="en-US" dirty="0" smtClean="0"/>
              <a:t>Began seizing US ships as punishment</a:t>
            </a:r>
          </a:p>
          <a:p>
            <a:r>
              <a:rPr lang="en-US" dirty="0" smtClean="0"/>
              <a:t>Adams wants to avoid war</a:t>
            </a:r>
          </a:p>
          <a:p>
            <a:pPr lvl="1"/>
            <a:r>
              <a:rPr lang="en-US" dirty="0" smtClean="0"/>
              <a:t>Fall of 1797- </a:t>
            </a:r>
          </a:p>
          <a:p>
            <a:pPr lvl="2"/>
            <a:r>
              <a:rPr lang="en-US" dirty="0" smtClean="0"/>
              <a:t>Sends US reps to France to talk</a:t>
            </a:r>
          </a:p>
          <a:p>
            <a:pPr lvl="3"/>
            <a:r>
              <a:rPr lang="en-US" dirty="0" smtClean="0">
                <a:solidFill>
                  <a:schemeClr val="accent2"/>
                </a:solidFill>
              </a:rPr>
              <a:t>French Prime Minister refuses to meet w/ them</a:t>
            </a:r>
          </a:p>
          <a:p>
            <a:pPr lvl="3"/>
            <a:r>
              <a:rPr lang="en-US" dirty="0" smtClean="0">
                <a:solidFill>
                  <a:schemeClr val="accent2"/>
                </a:solidFill>
              </a:rPr>
              <a:t>Pawns off onto 3 powerless agents</a:t>
            </a:r>
          </a:p>
          <a:p>
            <a:pPr lvl="4"/>
            <a:r>
              <a:rPr lang="en-US" dirty="0" smtClean="0">
                <a:solidFill>
                  <a:schemeClr val="accent1"/>
                </a:solidFill>
              </a:rPr>
              <a:t>Demand a bribe for France to avoid war</a:t>
            </a:r>
          </a:p>
          <a:p>
            <a:pPr lvl="3"/>
            <a:r>
              <a:rPr lang="en-US" dirty="0" smtClean="0">
                <a:solidFill>
                  <a:schemeClr val="accent2"/>
                </a:solidFill>
              </a:rPr>
              <a:t>US reps refuse and inform Adams</a:t>
            </a:r>
          </a:p>
          <a:p>
            <a:r>
              <a:rPr lang="en-US" dirty="0" smtClean="0"/>
              <a:t>Adams so angry and insulted he refuses to even refer to 3 agents by their names</a:t>
            </a:r>
          </a:p>
          <a:p>
            <a:pPr lvl="1"/>
            <a:r>
              <a:rPr lang="en-US" dirty="0" smtClean="0"/>
              <a:t>Calls them X, Y, and Z when informs Congress of what happened</a:t>
            </a:r>
          </a:p>
          <a:p>
            <a:pPr lvl="2"/>
            <a:r>
              <a:rPr lang="en-US" dirty="0" smtClean="0"/>
              <a:t>Adams urges Congress to prepare for war</a:t>
            </a:r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718304" y="1828800"/>
            <a:ext cx="4425696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Congress responds by starting program to strength armed forces</a:t>
            </a:r>
          </a:p>
          <a:p>
            <a:pPr lvl="1"/>
            <a:r>
              <a:rPr lang="en-US" dirty="0" smtClean="0"/>
              <a:t>est. Department of the Navy</a:t>
            </a:r>
          </a:p>
          <a:p>
            <a:pPr lvl="2"/>
            <a:r>
              <a:rPr lang="en-US" dirty="0" smtClean="0"/>
              <a:t>Start building warships</a:t>
            </a:r>
          </a:p>
          <a:p>
            <a:pPr lvl="1"/>
            <a:r>
              <a:rPr lang="en-US" dirty="0" smtClean="0"/>
              <a:t>Increase size of standing army</a:t>
            </a:r>
          </a:p>
          <a:p>
            <a:pPr lvl="2"/>
            <a:r>
              <a:rPr lang="en-US" dirty="0" smtClean="0"/>
              <a:t>Pull Gen Washington out of retirement to command</a:t>
            </a:r>
          </a:p>
          <a:p>
            <a:r>
              <a:rPr lang="en-US" dirty="0" smtClean="0"/>
              <a:t>1798-1800</a:t>
            </a:r>
          </a:p>
          <a:p>
            <a:pPr lvl="1"/>
            <a:r>
              <a:rPr lang="en-US" dirty="0" smtClean="0"/>
              <a:t>US &amp; Fr. Ships clash constantly</a:t>
            </a:r>
          </a:p>
          <a:p>
            <a:pPr lvl="1"/>
            <a:r>
              <a:rPr lang="en-US" dirty="0" smtClean="0"/>
              <a:t>Even though war not formally declared!!!</a:t>
            </a:r>
          </a:p>
          <a:p>
            <a:r>
              <a:rPr lang="en-US" dirty="0" smtClean="0"/>
              <a:t>Sept. 1800- </a:t>
            </a:r>
          </a:p>
          <a:p>
            <a:pPr lvl="1"/>
            <a:r>
              <a:rPr lang="en-US" dirty="0" smtClean="0"/>
              <a:t>Adam’s reps negotiate peace treaty in</a:t>
            </a:r>
          </a:p>
          <a:p>
            <a:r>
              <a:rPr lang="en-US" dirty="0" smtClean="0"/>
              <a:t>Many Americans now view France as an enemy</a:t>
            </a:r>
          </a:p>
          <a:p>
            <a:pPr lvl="1"/>
            <a:r>
              <a:rPr lang="en-US" dirty="0" smtClean="0"/>
              <a:t>b/c Dem-Reps had been friendly w/ Fr. </a:t>
            </a:r>
          </a:p>
          <a:p>
            <a:pPr lvl="1"/>
            <a:r>
              <a:rPr lang="en-US" dirty="0" smtClean="0"/>
              <a:t>Refuse to publically condemn France</a:t>
            </a:r>
          </a:p>
          <a:p>
            <a:pPr lvl="2"/>
            <a:r>
              <a:rPr lang="en-US" dirty="0" smtClean="0"/>
              <a:t>Result-</a:t>
            </a:r>
          </a:p>
          <a:p>
            <a:pPr lvl="3"/>
            <a:r>
              <a:rPr lang="en-US" dirty="0" smtClean="0">
                <a:solidFill>
                  <a:schemeClr val="accent2"/>
                </a:solidFill>
              </a:rPr>
              <a:t>Americans vote many out of office in 1798 elections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2" name="Explosion 1 11"/>
          <p:cNvSpPr/>
          <p:nvPr/>
        </p:nvSpPr>
        <p:spPr>
          <a:xfrm rot="545187">
            <a:off x="6009777" y="114300"/>
            <a:ext cx="32004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XYZ Affair</a:t>
            </a:r>
            <a:endParaRPr lang="en-US" dirty="0"/>
          </a:p>
        </p:txBody>
      </p:sp>
      <p:sp>
        <p:nvSpPr>
          <p:cNvPr id="13" name="Explosion 1 12"/>
          <p:cNvSpPr/>
          <p:nvPr/>
        </p:nvSpPr>
        <p:spPr>
          <a:xfrm rot="545187">
            <a:off x="6009777" y="114299"/>
            <a:ext cx="32004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Brain Pop- Video Facts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uiExpand="1" build="allAtOnce" animBg="1"/>
      <p:bldP spid="10" grpId="0" build="allAtOnce" animBg="1"/>
      <p:bldP spid="9" grpId="0" uiExpand="1" build="p"/>
      <p:bldP spid="11" grpId="0" build="p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991</TotalTime>
  <Words>1029</Words>
  <Application>Microsoft Office PowerPoint</Application>
  <PresentationFormat>On-screen Show (4:3)</PresentationFormat>
  <Paragraphs>163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Georgia</vt:lpstr>
      <vt:lpstr>Trebuchet MS</vt:lpstr>
      <vt:lpstr>Wingdings 2</vt:lpstr>
      <vt:lpstr>Urban</vt:lpstr>
      <vt:lpstr> Warm-Up: Spiral Review </vt:lpstr>
      <vt:lpstr>A New Nation (1789-1800)</vt:lpstr>
      <vt:lpstr>Opposing Views</vt:lpstr>
      <vt:lpstr>Political Parties Emerge</vt:lpstr>
      <vt:lpstr>Views of the Constitution</vt:lpstr>
      <vt:lpstr>The People’s Role</vt:lpstr>
      <vt:lpstr>Washington’s Dilemma</vt:lpstr>
      <vt:lpstr>The Election of 1796</vt:lpstr>
      <vt:lpstr>President John Adams</vt:lpstr>
      <vt:lpstr>President John Adams</vt:lpstr>
      <vt:lpstr>Essential Question- Exit Ticket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kristopher.wazaney</dc:creator>
  <cp:lastModifiedBy>Wazaney, Kristopher J.</cp:lastModifiedBy>
  <cp:revision>46</cp:revision>
  <dcterms:created xsi:type="dcterms:W3CDTF">2014-10-20T14:09:11Z</dcterms:created>
  <dcterms:modified xsi:type="dcterms:W3CDTF">2015-11-16T13:16:27Z</dcterms:modified>
</cp:coreProperties>
</file>