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3"/>
  </p:notesMasterIdLst>
  <p:handoutMasterIdLst>
    <p:handoutMasterId r:id="rId24"/>
  </p:handoutMasterIdLst>
  <p:sldIdLst>
    <p:sldId id="293" r:id="rId2"/>
    <p:sldId id="285" r:id="rId3"/>
    <p:sldId id="259" r:id="rId4"/>
    <p:sldId id="260" r:id="rId5"/>
    <p:sldId id="281" r:id="rId6"/>
    <p:sldId id="288" r:id="rId7"/>
    <p:sldId id="262" r:id="rId8"/>
    <p:sldId id="290" r:id="rId9"/>
    <p:sldId id="289" r:id="rId10"/>
    <p:sldId id="264" r:id="rId11"/>
    <p:sldId id="268" r:id="rId12"/>
    <p:sldId id="280" r:id="rId13"/>
    <p:sldId id="291" r:id="rId14"/>
    <p:sldId id="269" r:id="rId15"/>
    <p:sldId id="275" r:id="rId16"/>
    <p:sldId id="276" r:id="rId17"/>
    <p:sldId id="272" r:id="rId18"/>
    <p:sldId id="282" r:id="rId19"/>
    <p:sldId id="283" r:id="rId20"/>
    <p:sldId id="292" r:id="rId21"/>
    <p:sldId id="287"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4D4D4D"/>
    <a:srgbClr val="FF000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76911" autoAdjust="0"/>
  </p:normalViewPr>
  <p:slideViewPr>
    <p:cSldViewPr>
      <p:cViewPr varScale="1">
        <p:scale>
          <a:sx n="55" d="100"/>
          <a:sy n="55" d="100"/>
        </p:scale>
        <p:origin x="-9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C4D726-7E8B-41CD-AB50-7E8071FCDBD5}" type="datetimeFigureOut">
              <a:rPr lang="en-US" smtClean="0"/>
              <a:pPr/>
              <a:t>1/9/2015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5E87A-D7B6-4D36-9C26-5D86212B6896}"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85021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C723FD00-36B6-46CE-8E37-093E7E195CFF}" type="datetimeFigureOut">
              <a:rPr lang="en-US"/>
              <a:pPr>
                <a:defRPr/>
              </a:pPr>
              <a:t>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1E3E3FC-B25F-4F92-898E-7E3D7AFCEEC6}" type="slidenum">
              <a:rPr lang="en-US"/>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23233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54275" name="Rectangle 3"/>
          <p:cNvSpPr>
            <a:spLocks noGrp="1" noChangeArrowheads="1"/>
          </p:cNvSpPr>
          <p:nvPr>
            <p:ph type="body" idx="1"/>
          </p:nvPr>
        </p:nvSpPr>
        <p:spPr bwMode="auto">
          <a:xfrm>
            <a:off x="389467" y="3804100"/>
            <a:ext cx="6309360" cy="4183380"/>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15</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Surgeons preferred to operate outside if possible to mitigate the effects of the chloroform and to utilize the light. </a:t>
            </a:r>
            <a:r>
              <a:rPr lang="en-US" baseline="0" dirty="0" smtClean="0"/>
              <a:t> </a:t>
            </a:r>
            <a:r>
              <a:rPr lang="en-US" dirty="0" smtClean="0"/>
              <a:t>An operating table was often an unhinged door on top of two barrels.   </a:t>
            </a:r>
          </a:p>
          <a:p>
            <a:pPr eaLnBrk="1" hangingPunct="1">
              <a:spcBef>
                <a:spcPct val="0"/>
              </a:spcBef>
            </a:pPr>
            <a:endParaRPr lang="en-US" dirty="0" smtClean="0"/>
          </a:p>
          <a:p>
            <a:pPr eaLnBrk="1" hangingPunct="1">
              <a:spcBef>
                <a:spcPct val="0"/>
              </a:spcBef>
            </a:pPr>
            <a:r>
              <a:rPr lang="en-US" b="1" dirty="0" smtClean="0"/>
              <a:t>Discussion:</a:t>
            </a:r>
          </a:p>
          <a:p>
            <a:pPr eaLnBrk="1" hangingPunct="1">
              <a:spcBef>
                <a:spcPct val="0"/>
              </a:spcBef>
            </a:pPr>
            <a:endParaRPr lang="en-US" dirty="0" smtClean="0"/>
          </a:p>
          <a:p>
            <a:pPr eaLnBrk="1" hangingPunct="1">
              <a:spcBef>
                <a:spcPct val="0"/>
              </a:spcBef>
            </a:pPr>
            <a:r>
              <a:rPr lang="en-US" dirty="0" smtClean="0"/>
              <a:t>What do you think</a:t>
            </a:r>
            <a:r>
              <a:rPr lang="en-US" baseline="0" dirty="0" smtClean="0"/>
              <a:t> happened to the people living inside the homes that became hospitals?</a:t>
            </a:r>
          </a:p>
          <a:p>
            <a:pPr eaLnBrk="1" hangingPunct="1">
              <a:spcBef>
                <a:spcPct val="0"/>
              </a:spcBef>
            </a:pPr>
            <a:r>
              <a:rPr lang="en-US" baseline="0" dirty="0" smtClean="0"/>
              <a:t>Answer information – sometimes the citizens had already left, sometimes they were forced to leave or stay in an out-of-the-way place.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6B9AB-B93B-4443-A56F-3BADADBAB6A0}" type="slidenum">
              <a:rPr lang="en-US">
                <a:ea typeface="ＭＳ Ｐゴシック" pitchFamily="-123" charset="-128"/>
                <a:cs typeface="ＭＳ Ｐゴシック" pitchFamily="-123" charset="-128"/>
              </a:rPr>
              <a:pPr fontAlgn="base">
                <a:spcBef>
                  <a:spcPct val="0"/>
                </a:spcBef>
                <a:spcAft>
                  <a:spcPct val="0"/>
                </a:spcAft>
                <a:defRPr/>
              </a:pPr>
              <a:t>16</a:t>
            </a:fld>
            <a:endParaRPr lang="en-US">
              <a:ea typeface="ＭＳ Ｐゴシック" pitchFamily="-123" charset="-128"/>
              <a:cs typeface="ＭＳ Ｐゴシック" pitchFamily="-123"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Discussion</a:t>
            </a:r>
            <a:r>
              <a:rPr lang="en-US" b="1" baseline="0" dirty="0" smtClean="0"/>
              <a:t>:</a:t>
            </a:r>
          </a:p>
          <a:p>
            <a:pPr eaLnBrk="1" hangingPunct="1">
              <a:spcBef>
                <a:spcPct val="0"/>
              </a:spcBef>
            </a:pPr>
            <a:endParaRPr lang="en-US" baseline="0" dirty="0" smtClean="0"/>
          </a:p>
          <a:p>
            <a:pPr eaLnBrk="1" hangingPunct="1">
              <a:spcBef>
                <a:spcPct val="0"/>
              </a:spcBef>
            </a:pPr>
            <a:r>
              <a:rPr lang="en-US" baseline="0" dirty="0" smtClean="0"/>
              <a:t>Why do you think soldiers found women nurses to be more comforting?</a:t>
            </a:r>
          </a:p>
          <a:p>
            <a:pPr eaLnBrk="1" hangingPunct="1">
              <a:spcBef>
                <a:spcPct val="0"/>
              </a:spcBef>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j-lt"/>
              </a:rPr>
              <a:t>Soldiers, North and South, dreamed of returning home safe.</a:t>
            </a:r>
          </a:p>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endParaRPr lang="en-US" dirty="0" smtClean="0"/>
          </a:p>
          <a:p>
            <a:r>
              <a:rPr lang="en-US" dirty="0" smtClean="0"/>
              <a:t>What do you think happened to the country with so many men dying?</a:t>
            </a:r>
            <a:r>
              <a:rPr lang="en-US" baseline="0" dirty="0" smtClean="0"/>
              <a:t> </a:t>
            </a:r>
          </a:p>
          <a:p>
            <a:endParaRPr lang="en-US" baseline="0" dirty="0" smtClean="0"/>
          </a:p>
          <a:p>
            <a:r>
              <a:rPr lang="en-US" baseline="0" dirty="0" smtClean="0"/>
              <a:t>Do you think things went back to the way they were before the war? What might have changed?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18</a:t>
            </a:fld>
            <a:endParaRPr lang="en-US"/>
          </a:p>
        </p:txBody>
      </p:sp>
    </p:spTree>
    <p:extLst>
      <p:ext uri="{BB962C8B-B14F-4D97-AF65-F5344CB8AC3E}">
        <p14:creationId xmlns="" xmlns:p14="http://schemas.microsoft.com/office/powerpoint/2010/main" xmlns:mv="urn:schemas-microsoft-com:mac:vml" xmlns:mc="http://schemas.openxmlformats.org/markup-compatibility/2006" val="357627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Soldiers and their families</a:t>
            </a:r>
            <a:r>
              <a:rPr lang="en-US" baseline="0" dirty="0" smtClean="0"/>
              <a:t> preserved letters, diaries, and photographs. Some even wrote memoirs. </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1" baseline="0" dirty="0" smtClean="0"/>
              <a:t>Discussion:</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What might a historian learn by reading the letter of a soldier?</a:t>
            </a:r>
            <a:endParaRPr lang="en-US" dirty="0"/>
          </a:p>
        </p:txBody>
      </p:sp>
      <p:sp>
        <p:nvSpPr>
          <p:cNvPr id="4" name="Slide Number Placeholder 3"/>
          <p:cNvSpPr>
            <a:spLocks noGrp="1"/>
          </p:cNvSpPr>
          <p:nvPr>
            <p:ph type="sldNum" sz="quarter" idx="10"/>
          </p:nvPr>
        </p:nvSpPr>
        <p:spPr/>
        <p:txBody>
          <a:bodyPr/>
          <a:lstStyle/>
          <a:p>
            <a:fld id="{08FCE0E6-FB2A-4E42-8ADC-D3705B1741E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were battles they were fought in certain areas.  While sometimes</a:t>
            </a:r>
            <a:r>
              <a:rPr lang="en-US" baseline="0" dirty="0" smtClean="0"/>
              <a:t>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baseline="0" dirty="0" smtClean="0"/>
          </a:p>
          <a:p>
            <a:r>
              <a:rPr lang="en-US" baseline="0" dirty="0" smtClean="0"/>
              <a:t>Railroad networks, road networks, and waterways – important for transportation of troops and supplies. </a:t>
            </a:r>
          </a:p>
          <a:p>
            <a:endParaRPr lang="en-US" baseline="0" dirty="0" smtClean="0"/>
          </a:p>
          <a:p>
            <a:r>
              <a:rPr lang="en-US" baseline="0" dirty="0" smtClean="0"/>
              <a:t>Waterways – control of certain waterways will prevent the enemy from moving through or beyond that waterway.  </a:t>
            </a:r>
          </a:p>
          <a:p>
            <a:endParaRPr lang="en-US" baseline="0" dirty="0" smtClean="0"/>
          </a:p>
          <a:p>
            <a:r>
              <a:rPr lang="en-US" baseline="0" dirty="0" smtClean="0"/>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baseline="0" dirty="0" smtClean="0"/>
          </a:p>
          <a:p>
            <a:r>
              <a:rPr lang="en-US" baseline="0" dirty="0" smtClean="0"/>
              <a:t>Topography – geographically a certain location will offer more for a battle such as a river, high ground, natural barrier or covering.</a:t>
            </a:r>
          </a:p>
          <a:p>
            <a:endParaRPr lang="en-US" baseline="0" dirty="0" smtClean="0"/>
          </a:p>
          <a:p>
            <a:r>
              <a:rPr lang="en-US" baseline="0" dirty="0" smtClean="0"/>
              <a:t>Intelligence – reliable information on the location of the enemy was rare and could lead to a battle. </a:t>
            </a:r>
          </a:p>
        </p:txBody>
      </p:sp>
      <p:sp>
        <p:nvSpPr>
          <p:cNvPr id="4" name="Slide Number Placeholder 3"/>
          <p:cNvSpPr>
            <a:spLocks noGrp="1"/>
          </p:cNvSpPr>
          <p:nvPr>
            <p:ph type="sldNum" sz="quarter" idx="10"/>
          </p:nvPr>
        </p:nvSpPr>
        <p:spPr/>
        <p:txBody>
          <a:bodyPr/>
          <a:lstStyle/>
          <a:p>
            <a:fld id="{DF7CEA6B-7D82-4EB8-9B84-287AD6BF0FBF}"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a:t>
            </a:fld>
            <a:endParaRPr lang="en-US"/>
          </a:p>
        </p:txBody>
      </p:sp>
    </p:spTree>
    <p:extLst>
      <p:ext uri="{BB962C8B-B14F-4D97-AF65-F5344CB8AC3E}">
        <p14:creationId xmlns="" xmlns:p14="http://schemas.microsoft.com/office/powerpoint/2010/main" xmlns:mv="urn:schemas-microsoft-com:mac:vml" xmlns:mc="http://schemas.openxmlformats.org/markup-compatibility/2006" val="428195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endParaRPr lang="en-US" b="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5</a:t>
            </a:fld>
            <a:endParaRPr lang="en-US"/>
          </a:p>
        </p:txBody>
      </p:sp>
    </p:spTree>
    <p:extLst>
      <p:ext uri="{BB962C8B-B14F-4D97-AF65-F5344CB8AC3E}">
        <p14:creationId xmlns="" xmlns:p14="http://schemas.microsoft.com/office/powerpoint/2010/main" xmlns:mv="urn:schemas-microsoft-com:mac:vml" xmlns:mc="http://schemas.openxmlformats.org/markup-compatibility/2006" val="249710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8</a:t>
            </a:fld>
            <a:endParaRPr lang="en-US"/>
          </a:p>
        </p:txBody>
      </p:sp>
    </p:spTree>
    <p:extLst>
      <p:ext uri="{BB962C8B-B14F-4D97-AF65-F5344CB8AC3E}">
        <p14:creationId xmlns="" xmlns:p14="http://schemas.microsoft.com/office/powerpoint/2010/main" xmlns:mv="urn:schemas-microsoft-com:mac:vml" xmlns:mc="http://schemas.openxmlformats.org/markup-compatibility/2006" val="127498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9</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701040" y="4415791"/>
            <a:ext cx="5608320" cy="4373827"/>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D8B1DC3-E75E-4C90-87A2-F1FD567E0A4D}"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1EA568D-D196-4F15-8625-9C1A8BB6962A}"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7D5AC4-4C9D-4C0F-9E8A-0BC1ACA10F27}"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E4B9E4CC-33AF-4B6F-AB5B-79334BB474D6}"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0D073395-3109-41B4-9755-D3B7C4A20C6C}"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66AEBB-AA73-4F10-BB4C-FF60896E4D0B}"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7014198-9F2E-4B26-8592-74CC88E611DC}"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8AE4B71-C73D-4221-8666-FF8BF51A4634}"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FC58DB4-5C0A-46A9-A7D8-555EC199B786}"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B7D0952-650A-41E4-88CB-EE757CB913FC}"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2BB652-0B68-4070-8C67-F8D3A60A8160}"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C394AB-1379-41D7-B6B4-4D1279B2921F}"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E6D89-F8C4-4349-9F79-9E52E9457306}" type="slidenum">
              <a:rPr lang="en-US" smtClean="0"/>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extLst>
              <a:ext uri="{28A0092B-C50C-407E-A947-70E740481C1C}">
                <a14:useLocalDpi xmlns="" xmlns:a14="http://schemas.microsoft.com/office/drawing/2010/main" xmlns:mv="urn:schemas-microsoft-com:mac:vml" xmlns:mc="http://schemas.openxmlformats.org/markup-compatibility/2006"/>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D930449-58FC-4589-9EB7-EBB0924259D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7409" name="Title 3"/>
          <p:cNvSpPr>
            <a:spLocks noGrp="1"/>
          </p:cNvSpPr>
          <p:nvPr>
            <p:ph type="ctrTitle"/>
          </p:nvPr>
        </p:nvSpPr>
        <p:spPr>
          <a:xfrm>
            <a:off x="685800" y="692696"/>
            <a:ext cx="7772400" cy="1470025"/>
          </a:xfrm>
        </p:spPr>
        <p:txBody>
          <a:bodyPr/>
          <a:lstStyle/>
          <a:p>
            <a:pPr eaLnBrk="1" hangingPunct="1"/>
            <a:r>
              <a:rPr lang="en-US" dirty="0" smtClean="0">
                <a:solidFill>
                  <a:schemeClr val="bg1"/>
                </a:solidFill>
                <a:latin typeface="Georgia" pitchFamily="18" charset="0"/>
              </a:rPr>
              <a:t>Life at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Where They Slept</a:t>
            </a:r>
          </a:p>
        </p:txBody>
      </p:sp>
      <p:pic>
        <p:nvPicPr>
          <p:cNvPr id="6" name="Content Placeholder 5"/>
          <p:cNvPicPr>
            <a:picLocks noGrp="1" noChangeAspect="1"/>
          </p:cNvPicPr>
          <p:nvPr>
            <p:ph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147622" y="1600200"/>
            <a:ext cx="6848756" cy="4205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How </a:t>
            </a:r>
            <a:r>
              <a:rPr lang="en-US" sz="4000" dirty="0">
                <a:solidFill>
                  <a:srgbClr val="5F5F5F"/>
                </a:solidFill>
              </a:rPr>
              <a:t>T</a:t>
            </a:r>
            <a:r>
              <a:rPr lang="en-US" sz="4000" dirty="0" smtClean="0">
                <a:solidFill>
                  <a:srgbClr val="5F5F5F"/>
                </a:solidFill>
              </a:rPr>
              <a:t>hey Communicated</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115616" y="1600199"/>
            <a:ext cx="6540641" cy="486996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When They Weren’t Fighting</a:t>
            </a:r>
            <a:endParaRPr lang="en-US"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and Death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475656" y="1772815"/>
            <a:ext cx="6120680" cy="4295971"/>
          </a:xfrm>
        </p:spPr>
      </p:pic>
    </p:spTree>
    <p:extLst>
      <p:ext uri="{BB962C8B-B14F-4D97-AF65-F5344CB8AC3E}">
        <p14:creationId xmlns="" xmlns:p14="http://schemas.microsoft.com/office/powerpoint/2010/main" xmlns:mv="urn:schemas-microsoft-com:mac:vml" xmlns:mc="http://schemas.openxmlformats.org/markup-compatibility/2006" val="1611392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latin typeface="Georgia" pitchFamily="18" charset="0"/>
                <a:ea typeface="+mn-ea"/>
                <a:cs typeface="Arial" pitchFamily="34" charset="0"/>
              </a:rPr>
              <a:t>Disease and Hygiene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Everyone and everything smelled during the Civil War. </a:t>
            </a:r>
          </a:p>
          <a:p>
            <a:pPr lvl="1" fontAlgn="auto">
              <a:spcAft>
                <a:spcPts val="0"/>
              </a:spcAft>
              <a:buFont typeface="Arial" pitchFamily="34" charset="0"/>
              <a:buChar char="•"/>
              <a:defRPr/>
            </a:pPr>
            <a:r>
              <a:rPr lang="en-US" sz="2400" smtClean="0">
                <a:latin typeface="Georgia" pitchFamily="18" charset="0"/>
                <a:cs typeface="Arial" pitchFamily="34" charset="0"/>
              </a:rPr>
              <a:t>Dysentery </a:t>
            </a:r>
            <a:r>
              <a:rPr lang="en-US" sz="2400" smtClean="0">
                <a:latin typeface="Georgia" pitchFamily="18" charset="0"/>
                <a:ea typeface="+mn-ea"/>
                <a:cs typeface="Arial" pitchFamily="34" charset="0"/>
              </a:rPr>
              <a:t>(d</a:t>
            </a:r>
            <a:r>
              <a:rPr lang="en-US" sz="2400" smtClean="0">
                <a:latin typeface="Georgia" pitchFamily="18" charset="0"/>
                <a:cs typeface="Arial" pitchFamily="34" charset="0"/>
              </a:rPr>
              <a:t>iarrhea</a:t>
            </a:r>
            <a:r>
              <a:rPr lang="en-US" sz="2400" smtClean="0">
                <a:latin typeface="Georgia" pitchFamily="18" charset="0"/>
                <a:ea typeface="+mn-ea"/>
                <a:cs typeface="Arial" pitchFamily="34" charset="0"/>
              </a:rPr>
              <a:t>) </a:t>
            </a:r>
            <a:r>
              <a:rPr lang="en-US" sz="2400" dirty="0" smtClean="0">
                <a:latin typeface="Georgia" pitchFamily="18" charset="0"/>
                <a:ea typeface="+mn-ea"/>
                <a:cs typeface="Arial" pitchFamily="34" charset="0"/>
              </a:rPr>
              <a:t>was </a:t>
            </a:r>
            <a:r>
              <a:rPr lang="en-US" sz="2400" dirty="0" smtClean="0">
                <a:latin typeface="Georgia" pitchFamily="18" charset="0"/>
                <a:ea typeface="+mn-ea"/>
                <a:cs typeface="Arial" pitchFamily="34" charset="0"/>
              </a:rPr>
              <a:t>the greatest killer during the Civil War.</a:t>
            </a:r>
            <a:endParaRPr lang="en-US" sz="2400" dirty="0">
              <a:latin typeface="Georgia" pitchFamily="18" charset="0"/>
              <a:ea typeface="+mn-ea"/>
              <a:cs typeface="Arial" pitchFamily="34" charset="0"/>
            </a:endParaRP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Of </a:t>
            </a:r>
            <a:r>
              <a:rPr lang="en-US" sz="2400" dirty="0">
                <a:latin typeface="Georgia" pitchFamily="18" charset="0"/>
                <a:ea typeface="+mn-ea"/>
                <a:cs typeface="Arial" pitchFamily="34" charset="0"/>
              </a:rPr>
              <a:t>the </a:t>
            </a:r>
            <a:r>
              <a:rPr lang="en-US" sz="2400" dirty="0" smtClean="0">
                <a:latin typeface="Georgia" pitchFamily="18" charset="0"/>
                <a:ea typeface="+mn-ea"/>
                <a:cs typeface="Arial" pitchFamily="34" charset="0"/>
              </a:rPr>
              <a:t>more than 620,000 </a:t>
            </a:r>
            <a:r>
              <a:rPr lang="en-US" sz="2400" dirty="0">
                <a:latin typeface="Georgia" pitchFamily="18" charset="0"/>
                <a:ea typeface="+mn-ea"/>
                <a:cs typeface="Arial" pitchFamily="34" charset="0"/>
              </a:rPr>
              <a:t>soldiers who died in the war, </a:t>
            </a:r>
            <a:r>
              <a:rPr lang="en-US" sz="2400" dirty="0" smtClean="0">
                <a:latin typeface="Georgia" pitchFamily="18" charset="0"/>
                <a:ea typeface="+mn-ea"/>
                <a:cs typeface="Arial" pitchFamily="34" charset="0"/>
              </a:rPr>
              <a:t>more than </a:t>
            </a:r>
            <a:r>
              <a:rPr lang="en-US" sz="2400" dirty="0">
                <a:latin typeface="Georgia" pitchFamily="18" charset="0"/>
                <a:ea typeface="+mn-ea"/>
                <a:cs typeface="Arial" pitchFamily="34" charset="0"/>
              </a:rPr>
              <a:t>400,000 died of sickness and disease. </a:t>
            </a: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92696"/>
            <a:ext cx="8229600" cy="773113"/>
          </a:xfrm>
        </p:spPr>
        <p:txBody>
          <a:bodyPr rtlCol="0">
            <a:normAutofit fontScale="90000"/>
          </a:bodyPr>
          <a:lstStyle/>
          <a:p>
            <a:pPr eaLnBrk="1" fontAlgn="auto" hangingPunct="1">
              <a:spcAft>
                <a:spcPts val="0"/>
              </a:spcAft>
              <a:defRPr/>
            </a:pPr>
            <a:r>
              <a:rPr lang="en-US" dirty="0" smtClean="0">
                <a:solidFill>
                  <a:srgbClr val="5F5F5F"/>
                </a:solidFill>
                <a:ea typeface="+mj-ea"/>
                <a:cs typeface="+mj-cs"/>
              </a:rPr>
              <a:t>Life and Death</a:t>
            </a:r>
            <a:r>
              <a:rPr lang="en-US" sz="2800" dirty="0" smtClean="0">
                <a:solidFill>
                  <a:srgbClr val="5F5F5F"/>
                </a:solidFill>
                <a:ea typeface="+mj-ea"/>
                <a:cs typeface="+mj-cs"/>
              </a:rPr>
              <a:t/>
            </a:r>
            <a:br>
              <a:rPr lang="en-US" sz="2800" dirty="0" smtClean="0">
                <a:solidFill>
                  <a:srgbClr val="5F5F5F"/>
                </a:solidFill>
                <a:ea typeface="+mj-ea"/>
                <a:cs typeface="+mj-cs"/>
              </a:rPr>
            </a:br>
            <a:r>
              <a:rPr lang="en-US" sz="2444" dirty="0" smtClean="0">
                <a:solidFill>
                  <a:srgbClr val="000000"/>
                </a:solidFill>
                <a:ea typeface="+mj-ea"/>
                <a:cs typeface="+mj-cs"/>
              </a:rPr>
              <a:t>When a battle took place, every structure</a:t>
            </a:r>
            <a:r>
              <a:rPr lang="en-US" sz="2444" dirty="0">
                <a:solidFill>
                  <a:srgbClr val="000000"/>
                </a:solidFill>
                <a:ea typeface="+mj-ea"/>
                <a:cs typeface="+mj-cs"/>
              </a:rPr>
              <a:t>, house, </a:t>
            </a:r>
            <a:r>
              <a:rPr lang="en-US" sz="2444" dirty="0" smtClean="0">
                <a:solidFill>
                  <a:srgbClr val="000000"/>
                </a:solidFill>
                <a:ea typeface="+mj-ea"/>
                <a:cs typeface="+mj-cs"/>
              </a:rPr>
              <a:t>barn</a:t>
            </a:r>
            <a:r>
              <a:rPr lang="en-US" sz="2444" dirty="0">
                <a:solidFill>
                  <a:srgbClr val="000000"/>
                </a:solidFill>
                <a:ea typeface="+mj-ea"/>
                <a:cs typeface="+mj-cs"/>
              </a:rPr>
              <a:t>, </a:t>
            </a:r>
            <a:r>
              <a:rPr lang="en-US" sz="2444" dirty="0" smtClean="0">
                <a:solidFill>
                  <a:srgbClr val="000000"/>
                </a:solidFill>
                <a:ea typeface="+mj-ea"/>
                <a:cs typeface="+mj-cs"/>
              </a:rPr>
              <a:t>yard </a:t>
            </a:r>
            <a:r>
              <a:rPr lang="en-US" sz="2444" dirty="0">
                <a:solidFill>
                  <a:srgbClr val="000000"/>
                </a:solidFill>
                <a:ea typeface="+mj-ea"/>
                <a:cs typeface="+mj-cs"/>
              </a:rPr>
              <a:t>and </a:t>
            </a:r>
            <a:r>
              <a:rPr lang="en-US" sz="2444" dirty="0" smtClean="0">
                <a:solidFill>
                  <a:srgbClr val="000000"/>
                </a:solidFill>
                <a:ea typeface="+mj-ea"/>
                <a:cs typeface="+mj-cs"/>
              </a:rPr>
              <a:t>field, </a:t>
            </a:r>
            <a:r>
              <a:rPr lang="en-US" sz="2444" dirty="0">
                <a:solidFill>
                  <a:srgbClr val="000000"/>
                </a:solidFill>
                <a:ea typeface="+mj-ea"/>
                <a:cs typeface="+mj-cs"/>
              </a:rPr>
              <a:t>could become a hospital…..</a:t>
            </a:r>
          </a:p>
        </p:txBody>
      </p:sp>
      <p:pic>
        <p:nvPicPr>
          <p:cNvPr id="7" name="Content Placeholder 6"/>
          <p:cNvPicPr>
            <a:picLocks noGrp="1" noChangeAspect="1"/>
          </p:cNvPicPr>
          <p:nvPr>
            <p:ph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713447" y="1844824"/>
            <a:ext cx="5717106" cy="4205288"/>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Life and Death</a:t>
            </a:r>
            <a:endParaRPr lang="en-US" sz="2800" dirty="0">
              <a:solidFill>
                <a:srgbClr val="5F5F5F"/>
              </a:solidFill>
              <a:latin typeface="+mj-lt"/>
            </a:endParaRPr>
          </a:p>
        </p:txBody>
      </p:sp>
      <p:pic>
        <p:nvPicPr>
          <p:cNvPr id="4" name="Content Placeholder 3"/>
          <p:cNvPicPr>
            <a:picLocks noGrp="1" noChangeAspect="1"/>
          </p:cNvPicPr>
          <p:nvPr>
            <p:ph sz="half"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395536" y="2132856"/>
            <a:ext cx="4008693" cy="2592288"/>
          </a:xfrm>
        </p:spPr>
      </p:pic>
      <p:sp>
        <p:nvSpPr>
          <p:cNvPr id="5" name="Content Placeholder 4"/>
          <p:cNvSpPr>
            <a:spLocks noGrp="1"/>
          </p:cNvSpPr>
          <p:nvPr>
            <p:ph sz="half" idx="2"/>
          </p:nvPr>
        </p:nvSpPr>
        <p:spPr>
          <a:xfrm>
            <a:off x="4716016" y="2132856"/>
            <a:ext cx="4038600" cy="3727745"/>
          </a:xfrm>
        </p:spPr>
        <p:txBody>
          <a:bodyPr/>
          <a:lstStyle/>
          <a:p>
            <a:pPr marL="0" indent="0">
              <a:buNone/>
            </a:pPr>
            <a:r>
              <a:rPr lang="en-US" sz="2200" dirty="0">
                <a:solidFill>
                  <a:schemeClr val="tx1"/>
                </a:solidFill>
              </a:rPr>
              <a:t>"</a:t>
            </a:r>
            <a:r>
              <a:rPr lang="en-US" sz="2200" dirty="0">
                <a:solidFill>
                  <a:schemeClr val="tx1"/>
                </a:solidFill>
                <a:cs typeface="Arial" pitchFamily="34" charset="0"/>
              </a:rPr>
              <a:t>You have given your boys to die for their country. Now you can give your girls to nurse them</a:t>
            </a:r>
            <a:r>
              <a:rPr lang="en-US" sz="2200" dirty="0" smtClean="0">
                <a:solidFill>
                  <a:schemeClr val="tx1"/>
                </a:solidFill>
                <a:cs typeface="Arial" pitchFamily="34" charset="0"/>
              </a:rPr>
              <a:t>.”</a:t>
            </a:r>
          </a:p>
          <a:p>
            <a:pPr marL="0" indent="0" algn="r">
              <a:buNone/>
            </a:pPr>
            <a:r>
              <a:rPr lang="en-US" sz="2200" dirty="0" smtClean="0">
                <a:solidFill>
                  <a:schemeClr val="tx1"/>
                </a:solidFill>
                <a:cs typeface="Arial" pitchFamily="34" charset="0"/>
              </a:rPr>
              <a:t>-</a:t>
            </a:r>
            <a:r>
              <a:rPr lang="en-US" sz="2200" dirty="0">
                <a:solidFill>
                  <a:schemeClr val="tx1"/>
                </a:solidFill>
                <a:cs typeface="Arial" pitchFamily="34" charset="0"/>
              </a:rPr>
              <a:t>Nurse Mary </a:t>
            </a:r>
            <a:r>
              <a:rPr lang="en-US" sz="2200" dirty="0" err="1">
                <a:solidFill>
                  <a:schemeClr val="tx1"/>
                </a:solidFill>
                <a:cs typeface="Arial" pitchFamily="34" charset="0"/>
              </a:rPr>
              <a:t>Stinebaugh</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pic>
        <p:nvPicPr>
          <p:cNvPr id="5" name="Content Placeholder 4"/>
          <p:cNvPicPr>
            <a:picLocks noGrp="1" noChangeAspect="1"/>
          </p:cNvPicPr>
          <p:nvPr>
            <p:ph sz="half"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457200" y="2351715"/>
            <a:ext cx="4038600" cy="2729244"/>
          </a:xfrm>
        </p:spPr>
      </p:pic>
      <p:pic>
        <p:nvPicPr>
          <p:cNvPr id="6" name="Content Placeholder 5"/>
          <p:cNvPicPr>
            <a:picLocks noGrp="1" noChangeAspect="1"/>
          </p:cNvPicPr>
          <p:nvPr>
            <p:ph sz="half" idx="2"/>
          </p:nvPr>
        </p:nvPicPr>
        <p:blipFill>
          <a:blip r:embed="rId4"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4648200" y="2347755"/>
            <a:ext cx="4038600" cy="273716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normAutofit/>
          </a:bodyPr>
          <a:lstStyle/>
          <a:p>
            <a:r>
              <a:rPr lang="en-US" sz="4000" dirty="0" smtClean="0">
                <a:solidFill>
                  <a:srgbClr val="5F5F5F"/>
                </a:solidFill>
              </a:rPr>
              <a:t>Life and Death</a:t>
            </a:r>
            <a:endParaRPr lang="en-US" sz="4000" dirty="0"/>
          </a:p>
        </p:txBody>
      </p:sp>
      <p:pic>
        <p:nvPicPr>
          <p:cNvPr id="6" name="Content Placeholder 5"/>
          <p:cNvPicPr>
            <a:picLocks noGrp="1" noChangeAspect="1"/>
          </p:cNvPicPr>
          <p:nvPr>
            <p:ph sz="half"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849164" y="1484784"/>
            <a:ext cx="3290788" cy="4512634"/>
          </a:xfrm>
        </p:spPr>
      </p:pic>
      <p:sp>
        <p:nvSpPr>
          <p:cNvPr id="5" name="Text Placeholder 4"/>
          <p:cNvSpPr>
            <a:spLocks noGrp="1"/>
          </p:cNvSpPr>
          <p:nvPr>
            <p:ph sz="half" idx="2"/>
          </p:nvPr>
        </p:nvSpPr>
        <p:spPr/>
        <p:txBody>
          <a:bodyPr/>
          <a:lstStyle/>
          <a:p>
            <a:pPr marL="0" indent="0">
              <a:buNone/>
            </a:pPr>
            <a:r>
              <a:rPr lang="en-US" sz="2200" i="0" dirty="0">
                <a:latin typeface="Georgia" pitchFamily="18" charset="0"/>
              </a:rPr>
              <a:t>About 2.75 million soldiers fought in the Civil War.</a:t>
            </a:r>
            <a:br>
              <a:rPr lang="en-US" sz="2200" i="0" dirty="0">
                <a:latin typeface="Georgia" pitchFamily="18" charset="0"/>
              </a:rPr>
            </a:br>
            <a:r>
              <a:rPr lang="en-US" sz="2200" i="0" dirty="0">
                <a:latin typeface="Georgia" pitchFamily="18" charset="0"/>
              </a:rPr>
              <a:t/>
            </a:r>
            <a:br>
              <a:rPr lang="en-US" sz="2200" i="0" dirty="0">
                <a:latin typeface="Georgia" pitchFamily="18" charset="0"/>
              </a:rPr>
            </a:br>
            <a:r>
              <a:rPr lang="en-US" sz="2200" i="0" dirty="0">
                <a:latin typeface="Georgia" pitchFamily="18" charset="0"/>
              </a:rPr>
              <a:t>More than 620,000 men died in the war, with disease killing twice as many as those lost in battle.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Memories of the War</a:t>
            </a:r>
            <a:endParaRPr lang="en-US" sz="4000" dirty="0">
              <a:solidFill>
                <a:srgbClr val="5F5F5F"/>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457200" y="2324929"/>
            <a:ext cx="4038600" cy="2782816"/>
          </a:xfrm>
        </p:spPr>
      </p:pic>
      <p:sp>
        <p:nvSpPr>
          <p:cNvPr id="4" name="Content Placeholder 3"/>
          <p:cNvSpPr>
            <a:spLocks noGrp="1"/>
          </p:cNvSpPr>
          <p:nvPr>
            <p:ph sz="half" idx="2"/>
          </p:nvPr>
        </p:nvSpPr>
        <p:spPr>
          <a:xfrm>
            <a:off x="4648200" y="2276872"/>
            <a:ext cx="4038600" cy="3555129"/>
          </a:xfrm>
        </p:spPr>
        <p:txBody>
          <a:bodyPr/>
          <a:lstStyle/>
          <a:p>
            <a:pPr marL="0" indent="0">
              <a:buNone/>
            </a:pPr>
            <a:r>
              <a:rPr lang="en-US" sz="2200" dirty="0">
                <a:latin typeface="Georgia" pitchFamily="18" charset="0"/>
              </a:rPr>
              <a:t>For those who survived, memories of the war were a part of their everyday life.</a:t>
            </a:r>
          </a:p>
          <a:p>
            <a:pPr marL="0" indent="0">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The Average Soldier</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804982" y="1600199"/>
            <a:ext cx="7439426" cy="4436451"/>
          </a:xfrm>
        </p:spPr>
      </p:pic>
    </p:spTree>
    <p:extLst>
      <p:ext uri="{BB962C8B-B14F-4D97-AF65-F5344CB8AC3E}">
        <p14:creationId xmlns="" xmlns:p14="http://schemas.microsoft.com/office/powerpoint/2010/main" xmlns:mv="urn:schemas-microsoft-com:mac:vml" xmlns:mc="http://schemas.openxmlformats.org/markup-compatibility/2006" val="3507463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Battles Happen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2286000" y="1877616"/>
            <a:ext cx="4572000" cy="3650456"/>
          </a:xfrm>
        </p:spPr>
      </p:pic>
    </p:spTree>
    <p:extLst>
      <p:ext uri="{BB962C8B-B14F-4D97-AF65-F5344CB8AC3E}">
        <p14:creationId xmlns="" xmlns:p14="http://schemas.microsoft.com/office/powerpoint/2010/main" xmlns:mv="urn:schemas-microsoft-com:mac:vml" xmlns:mc="http://schemas.openxmlformats.org/markup-compatibility/2006" val="3003901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Six Reasons Why Battles </a:t>
            </a:r>
            <a:br>
              <a:rPr lang="en-US" sz="4000" dirty="0" smtClean="0">
                <a:solidFill>
                  <a:srgbClr val="5F5F5F"/>
                </a:solidFill>
              </a:rPr>
            </a:br>
            <a:r>
              <a:rPr lang="en-US" sz="4000" dirty="0" smtClean="0">
                <a:solidFill>
                  <a:srgbClr val="5F5F5F"/>
                </a:solidFill>
              </a:rPr>
              <a:t>Happened in Certain Places</a:t>
            </a:r>
            <a:endParaRPr lang="en-US" sz="4000" dirty="0">
              <a:solidFill>
                <a:srgbClr val="5F5F5F"/>
              </a:solidFill>
            </a:endParaRPr>
          </a:p>
        </p:txBody>
      </p:sp>
      <p:sp>
        <p:nvSpPr>
          <p:cNvPr id="3" name="Content Placeholder 2"/>
          <p:cNvSpPr>
            <a:spLocks noGrp="1"/>
          </p:cNvSpPr>
          <p:nvPr>
            <p:ph idx="1"/>
          </p:nvPr>
        </p:nvSpPr>
        <p:spPr>
          <a:xfrm>
            <a:off x="457200" y="1772816"/>
            <a:ext cx="8229600" cy="4392488"/>
          </a:xfrm>
        </p:spPr>
        <p:txBody>
          <a:bodyPr/>
          <a:lstStyle/>
          <a:p>
            <a:pPr marL="514350" indent="-514350">
              <a:buFont typeface="+mj-lt"/>
              <a:buAutoNum type="arabicPeriod"/>
            </a:pPr>
            <a:r>
              <a:rPr lang="en-US" dirty="0" smtClean="0"/>
              <a:t>Road Networks</a:t>
            </a:r>
          </a:p>
          <a:p>
            <a:pPr marL="514350" indent="-514350">
              <a:buFont typeface="+mj-lt"/>
              <a:buAutoNum type="arabicPeriod"/>
            </a:pPr>
            <a:r>
              <a:rPr lang="en-US" dirty="0" smtClean="0"/>
              <a:t>Railroad Networks</a:t>
            </a:r>
          </a:p>
          <a:p>
            <a:pPr marL="514350" indent="-514350">
              <a:buFont typeface="+mj-lt"/>
              <a:buAutoNum type="arabicPeriod"/>
            </a:pPr>
            <a:r>
              <a:rPr lang="en-US" dirty="0" smtClean="0"/>
              <a:t>Importance of the Area </a:t>
            </a:r>
          </a:p>
          <a:p>
            <a:pPr lvl="1"/>
            <a:r>
              <a:rPr lang="en-US" dirty="0" smtClean="0"/>
              <a:t>Example: The area between Richmond, VA and Washington, DC</a:t>
            </a:r>
          </a:p>
          <a:p>
            <a:pPr marL="514350" indent="-514350">
              <a:buFont typeface="+mj-lt"/>
              <a:buAutoNum type="arabicPeriod"/>
            </a:pPr>
            <a:r>
              <a:rPr lang="en-US" dirty="0" smtClean="0"/>
              <a:t>Waterways</a:t>
            </a:r>
          </a:p>
          <a:p>
            <a:pPr marL="514350" indent="-514350">
              <a:buFont typeface="+mj-lt"/>
              <a:buAutoNum type="arabicPeriod"/>
            </a:pPr>
            <a:r>
              <a:rPr lang="en-US" dirty="0" smtClean="0"/>
              <a:t>Topography or Lay of the Land</a:t>
            </a:r>
          </a:p>
          <a:p>
            <a:pPr marL="514350" indent="-514350">
              <a:buFont typeface="+mj-lt"/>
              <a:buAutoNum type="arabicPeriod"/>
            </a:pPr>
            <a:r>
              <a:rPr lang="en-US" dirty="0" smtClean="0"/>
              <a:t>Reliable Intelligence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928663238"/>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590334" y="1600200"/>
            <a:ext cx="5963332"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eaLnBrk="1" fontAlgn="auto" hangingPunct="1">
              <a:spcAft>
                <a:spcPts val="0"/>
              </a:spcAft>
              <a:defRPr/>
            </a:pPr>
            <a:r>
              <a:rPr lang="en-US" sz="4000" dirty="0" smtClean="0">
                <a:solidFill>
                  <a:srgbClr val="5F5F5F"/>
                </a:solidFill>
                <a:latin typeface="Georgia" pitchFamily="18" charset="0"/>
              </a:rPr>
              <a:t>The Average Soldier</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n-US" sz="2800" dirty="0" smtClean="0">
                <a:solidFill>
                  <a:srgbClr val="5F5F5F"/>
                </a:solidFill>
                <a:latin typeface="+mj-lt"/>
              </a:rPr>
              <a:t>They </a:t>
            </a:r>
            <a:r>
              <a:rPr lang="en-US" sz="2800" dirty="0">
                <a:solidFill>
                  <a:srgbClr val="5F5F5F"/>
                </a:solidFill>
                <a:latin typeface="+mj-lt"/>
              </a:rPr>
              <a:t>were old and young, but </a:t>
            </a:r>
            <a:r>
              <a:rPr lang="en-US" sz="2800" dirty="0" smtClean="0">
                <a:solidFill>
                  <a:srgbClr val="5F5F5F"/>
                </a:solidFill>
                <a:latin typeface="+mj-lt"/>
              </a:rPr>
              <a:t>mostly young</a:t>
            </a:r>
            <a:r>
              <a:rPr lang="en-US" sz="2800" dirty="0" smtClean="0">
                <a:solidFill>
                  <a:srgbClr val="4D4D4D"/>
                </a:solidFill>
                <a:latin typeface="+mj-lt"/>
              </a:rPr>
              <a:t>…</a:t>
            </a:r>
            <a:endParaRPr lang="en-US"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467544" y="1844824"/>
            <a:ext cx="8227736"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654147" y="1600200"/>
            <a:ext cx="5835706"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n-US" sz="4000" dirty="0" smtClean="0">
                <a:solidFill>
                  <a:srgbClr val="5F5F5F"/>
                </a:solidFill>
                <a:latin typeface="Georgia" pitchFamily="18" charset="0"/>
              </a:rPr>
              <a:t>Why </a:t>
            </a:r>
            <a:r>
              <a:rPr lang="en-US" sz="4000" dirty="0">
                <a:solidFill>
                  <a:srgbClr val="5F5F5F"/>
                </a:solidFill>
                <a:latin typeface="Georgia" pitchFamily="18" charset="0"/>
              </a:rPr>
              <a:t>T</a:t>
            </a:r>
            <a:r>
              <a:rPr lang="en-US" sz="4000" dirty="0" smtClean="0">
                <a:solidFill>
                  <a:srgbClr val="5F5F5F"/>
                </a:solidFill>
                <a:latin typeface="Georgia" pitchFamily="18" charset="0"/>
              </a:rPr>
              <a:t>hey Fought</a:t>
            </a: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1420496" y="1600200"/>
            <a:ext cx="6303007" cy="4205288"/>
          </a:xfrm>
        </p:spPr>
      </p:pic>
    </p:spTree>
    <p:extLst>
      <p:ext uri="{BB962C8B-B14F-4D97-AF65-F5344CB8AC3E}">
        <p14:creationId xmlns="" xmlns:p14="http://schemas.microsoft.com/office/powerpoint/2010/main" xmlns:mv="urn:schemas-microsoft-com:mac:vml" xmlns:mc="http://schemas.openxmlformats.org/markup-compatibility/2006" val="5677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n-US" sz="4000" dirty="0" smtClean="0">
                <a:solidFill>
                  <a:srgbClr val="5F5F5F"/>
                </a:solidFill>
                <a:latin typeface="Georgia" pitchFamily="18" charset="0"/>
              </a:rPr>
              <a:t>What They Carried</a:t>
            </a: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xmlns:mv="urn:schemas-microsoft-com:mac:vml" xmlns:mc="http://schemas.openxmlformats.org/markup-compatibility/2006"/>
              </a:ext>
            </a:extLst>
          </a:blip>
          <a:srcRect/>
          <a:stretch/>
        </p:blipFill>
        <p:spPr>
          <a:xfrm>
            <a:off x="575349" y="1052736"/>
            <a:ext cx="8245123" cy="53722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What They </a:t>
            </a:r>
            <a:r>
              <a:rPr lang="en-US" sz="4000" dirty="0">
                <a:solidFill>
                  <a:srgbClr val="5F5F5F"/>
                </a:solidFill>
              </a:rPr>
              <a:t>W</a:t>
            </a:r>
            <a:r>
              <a:rPr lang="en-US" sz="4000" dirty="0" smtClean="0">
                <a:solidFill>
                  <a:srgbClr val="5F5F5F"/>
                </a:solidFill>
              </a:rPr>
              <a:t>ore</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0" y="417203"/>
            <a:ext cx="9137149" cy="6455131"/>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70931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What They Ate</a:t>
            </a:r>
          </a:p>
        </p:txBody>
      </p:sp>
      <p:sp>
        <p:nvSpPr>
          <p:cNvPr id="2" name="Content Placeholder 1"/>
          <p:cNvSpPr>
            <a:spLocks noGrp="1"/>
          </p:cNvSpPr>
          <p:nvPr>
            <p:ph sz="half" idx="1"/>
          </p:nvPr>
        </p:nvSpPr>
        <p:spPr/>
        <p:txBody>
          <a:bodyPr/>
          <a:lstStyle/>
          <a:p>
            <a:r>
              <a:rPr lang="en-US" sz="2200" dirty="0" smtClean="0">
                <a:latin typeface="Georgia" pitchFamily="18" charset="0"/>
              </a:rPr>
              <a:t>Salt pork, bacon, or beef </a:t>
            </a:r>
          </a:p>
          <a:p>
            <a:r>
              <a:rPr lang="en-US" sz="2200" dirty="0">
                <a:latin typeface="Georgia" pitchFamily="18" charset="0"/>
              </a:rPr>
              <a:t>S</a:t>
            </a:r>
            <a:r>
              <a:rPr lang="en-US" sz="2200" dirty="0" smtClean="0">
                <a:latin typeface="Georgia" pitchFamily="18" charset="0"/>
              </a:rPr>
              <a:t>oft bread, flour, cornmeal, or hardtack </a:t>
            </a:r>
          </a:p>
          <a:p>
            <a:r>
              <a:rPr lang="en-US" sz="2200" dirty="0">
                <a:latin typeface="Georgia" pitchFamily="18" charset="0"/>
              </a:rPr>
              <a:t>B</a:t>
            </a:r>
            <a:r>
              <a:rPr lang="en-US" sz="2200" dirty="0" smtClean="0">
                <a:latin typeface="Georgia" pitchFamily="18" charset="0"/>
              </a:rPr>
              <a:t>eans or </a:t>
            </a:r>
            <a:r>
              <a:rPr lang="en-US" sz="2200" dirty="0">
                <a:latin typeface="Georgia" pitchFamily="18" charset="0"/>
              </a:rPr>
              <a:t>peas</a:t>
            </a:r>
          </a:p>
          <a:p>
            <a:r>
              <a:rPr lang="en-US" sz="2200" dirty="0">
                <a:latin typeface="Georgia" pitchFamily="18" charset="0"/>
              </a:rPr>
              <a:t>R</a:t>
            </a:r>
            <a:r>
              <a:rPr lang="en-US" sz="2200" dirty="0" smtClean="0">
                <a:latin typeface="Georgia" pitchFamily="18" charset="0"/>
              </a:rPr>
              <a:t>ice or </a:t>
            </a:r>
            <a:r>
              <a:rPr lang="en-US" sz="2200" dirty="0">
                <a:latin typeface="Georgia" pitchFamily="18" charset="0"/>
              </a:rPr>
              <a:t>hominy</a:t>
            </a:r>
          </a:p>
          <a:p>
            <a:r>
              <a:rPr lang="en-US" sz="2200" dirty="0">
                <a:latin typeface="Georgia" pitchFamily="18" charset="0"/>
              </a:rPr>
              <a:t>C</a:t>
            </a:r>
            <a:r>
              <a:rPr lang="en-US" sz="2200" dirty="0" smtClean="0">
                <a:latin typeface="Georgia" pitchFamily="18" charset="0"/>
              </a:rPr>
              <a:t>offee</a:t>
            </a:r>
            <a:endParaRPr lang="en-US" sz="2200" dirty="0">
              <a:latin typeface="Georgia" pitchFamily="18" charset="0"/>
            </a:endParaRPr>
          </a:p>
          <a:p>
            <a:r>
              <a:rPr lang="en-US" sz="2200" dirty="0">
                <a:latin typeface="Georgia" pitchFamily="18" charset="0"/>
              </a:rPr>
              <a:t>T</a:t>
            </a:r>
            <a:r>
              <a:rPr lang="en-US" sz="2200" dirty="0" smtClean="0">
                <a:latin typeface="Georgia" pitchFamily="18" charset="0"/>
              </a:rPr>
              <a:t>ea</a:t>
            </a:r>
            <a:endParaRPr lang="en-US" sz="2200" dirty="0">
              <a:latin typeface="Georgia" pitchFamily="18" charset="0"/>
            </a:endParaRPr>
          </a:p>
          <a:p>
            <a:r>
              <a:rPr lang="en-US" sz="2200" dirty="0">
                <a:latin typeface="Georgia" pitchFamily="18" charset="0"/>
              </a:rPr>
              <a:t>S</a:t>
            </a:r>
            <a:r>
              <a:rPr lang="en-US" sz="2200" dirty="0" smtClean="0">
                <a:latin typeface="Georgia" pitchFamily="18" charset="0"/>
              </a:rPr>
              <a:t>ugar</a:t>
            </a:r>
            <a:endParaRPr lang="en-US" sz="2200" dirty="0">
              <a:latin typeface="Georgia" pitchFamily="18" charset="0"/>
            </a:endParaRPr>
          </a:p>
          <a:p>
            <a:r>
              <a:rPr lang="en-US" sz="2200" dirty="0">
                <a:latin typeface="Georgia" pitchFamily="18" charset="0"/>
              </a:rPr>
              <a:t>V</a:t>
            </a:r>
            <a:r>
              <a:rPr lang="en-US" sz="2200" dirty="0" smtClean="0">
                <a:latin typeface="Georgia" pitchFamily="18" charset="0"/>
              </a:rPr>
              <a:t>inegar</a:t>
            </a:r>
            <a:endParaRPr lang="en-US" sz="2200" dirty="0">
              <a:latin typeface="Georgia" pitchFamily="18" charset="0"/>
            </a:endParaRPr>
          </a:p>
          <a:p>
            <a:r>
              <a:rPr lang="en-US" sz="2200" dirty="0">
                <a:latin typeface="Georgia" pitchFamily="18" charset="0"/>
              </a:rPr>
              <a:t>M</a:t>
            </a:r>
            <a:r>
              <a:rPr lang="en-US" sz="2200" dirty="0" smtClean="0">
                <a:latin typeface="Georgia" pitchFamily="18" charset="0"/>
              </a:rPr>
              <a:t>olasses</a:t>
            </a:r>
            <a:endParaRPr lang="en-US" sz="2200" dirty="0">
              <a:latin typeface="Georgia" pitchFamily="18" charset="0"/>
            </a:endParaRPr>
          </a:p>
          <a:p>
            <a:endParaRPr lang="en-US" dirty="0"/>
          </a:p>
        </p:txBody>
      </p:sp>
      <p:pic>
        <p:nvPicPr>
          <p:cNvPr id="4" name="Picture 3"/>
          <p:cNvPicPr>
            <a:picLocks noChangeAspect="1"/>
          </p:cNvPicPr>
          <p:nvPr/>
        </p:nvPicPr>
        <p:blipFill>
          <a:blip r:embed="rId3" cstate="email">
            <a:extLst>
              <a:ext uri="{28A0092B-C50C-407E-A947-70E740481C1C}">
                <a14:useLocalDpi xmlns="" xmlns:a14="http://schemas.microsoft.com/office/drawing/2010/main" xmlns:mv="urn:schemas-microsoft-com:mac:vml" xmlns:mc="http://schemas.openxmlformats.org/markup-compatibility/2006"/>
              </a:ext>
            </a:extLst>
          </a:blip>
          <a:stretch>
            <a:fillRect/>
          </a:stretch>
        </p:blipFill>
        <p:spPr>
          <a:xfrm>
            <a:off x="4211960" y="1521514"/>
            <a:ext cx="4449712" cy="4864206"/>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391118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1092</TotalTime>
  <Words>1456</Words>
  <Application>Microsoft Office PowerPoint</Application>
  <PresentationFormat>On-screen Show (4:3)</PresentationFormat>
  <Paragraphs>183</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Curriculum</vt:lpstr>
      <vt:lpstr>Life at War</vt:lpstr>
      <vt:lpstr>The Average Soldier</vt:lpstr>
      <vt:lpstr>The Average Soldier</vt:lpstr>
      <vt:lpstr>The Average Soldier They were old and young, but mostly young…</vt:lpstr>
      <vt:lpstr>The Average Soldier</vt:lpstr>
      <vt:lpstr>Why They Fought</vt:lpstr>
      <vt:lpstr>What They Carried</vt:lpstr>
      <vt:lpstr>What They Wore</vt:lpstr>
      <vt:lpstr>What They Ate</vt:lpstr>
      <vt:lpstr>Where They Slept</vt:lpstr>
      <vt:lpstr>How They Communicated</vt:lpstr>
      <vt:lpstr>When They Weren’t Fighting</vt:lpstr>
      <vt:lpstr>Life and Death</vt:lpstr>
      <vt:lpstr>Life and Death</vt:lpstr>
      <vt:lpstr>Life and Death When a battle took place, every structure, house, barn, yard and field, could become a hospital…..</vt:lpstr>
      <vt:lpstr>Life and Death</vt:lpstr>
      <vt:lpstr>Life and Death</vt:lpstr>
      <vt:lpstr>Life and Death</vt:lpstr>
      <vt:lpstr>Memories of the War</vt:lpstr>
      <vt:lpstr>Where Battles Happen</vt:lpstr>
      <vt:lpstr>Six Reasons Why Battles  Happened in Certain Places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kristopher.wazaney</cp:lastModifiedBy>
  <cp:revision>118</cp:revision>
  <cp:lastPrinted>2011-01-31T19:32:24Z</cp:lastPrinted>
  <dcterms:created xsi:type="dcterms:W3CDTF">2011-02-25T18:12:53Z</dcterms:created>
  <dcterms:modified xsi:type="dcterms:W3CDTF">2015-01-09T13:10:28Z</dcterms:modified>
</cp:coreProperties>
</file>