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63" r:id="rId5"/>
    <p:sldId id="262" r:id="rId6"/>
    <p:sldId id="264" r:id="rId7"/>
    <p:sldId id="265" r:id="rId8"/>
    <p:sldId id="267" r:id="rId9"/>
    <p:sldId id="268" r:id="rId10"/>
    <p:sldId id="269" r:id="rId11"/>
    <p:sldId id="270" r:id="rId12"/>
    <p:sldId id="272" r:id="rId13"/>
    <p:sldId id="273" r:id="rId14"/>
    <p:sldId id="274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86DC3E7-B7CB-45AF-8D7F-1EE4F08AECC6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CC76DF91-D82B-4289-BF90-561FF73CB7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DC3E7-B7CB-45AF-8D7F-1EE4F08AECC6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DF91-D82B-4289-BF90-561FF73CB7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DC3E7-B7CB-45AF-8D7F-1EE4F08AECC6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DF91-D82B-4289-BF90-561FF73CB7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DC3E7-B7CB-45AF-8D7F-1EE4F08AECC6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DF91-D82B-4289-BF90-561FF73CB7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DC3E7-B7CB-45AF-8D7F-1EE4F08AECC6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DF91-D82B-4289-BF90-561FF73CB7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DC3E7-B7CB-45AF-8D7F-1EE4F08AECC6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DF91-D82B-4289-BF90-561FF73CB7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86DC3E7-B7CB-45AF-8D7F-1EE4F08AECC6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C76DF91-D82B-4289-BF90-561FF73CB736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86DC3E7-B7CB-45AF-8D7F-1EE4F08AECC6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CC76DF91-D82B-4289-BF90-561FF73CB7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DC3E7-B7CB-45AF-8D7F-1EE4F08AECC6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DF91-D82B-4289-BF90-561FF73CB7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DC3E7-B7CB-45AF-8D7F-1EE4F08AECC6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DF91-D82B-4289-BF90-561FF73CB7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DC3E7-B7CB-45AF-8D7F-1EE4F08AECC6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DF91-D82B-4289-BF90-561FF73CB7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86DC3E7-B7CB-45AF-8D7F-1EE4F08AECC6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CC76DF91-D82B-4289-BF90-561FF73CB73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search?safe=active&amp;client=firefox-a&amp;hs=RV3&amp;rls=org.mozilla:en-US:official&amp;channel=sb&amp;q=define+middle+ground&amp;sa=X&amp;ei=gNiFVPS4FomiNoPxg8AB&amp;ved=0CCgQ_SowAA" TargetMode="External"/><Relationship Id="rId3" Type="http://schemas.openxmlformats.org/officeDocument/2006/relationships/hyperlink" Target="http://www.google.com/search?safe=active&amp;client=firefox-a&amp;hs=RV3&amp;rls=org.mozilla:en-US:official&amp;channel=sb&amp;q=define+understanding&amp;sa=X&amp;ei=gNiFVPS4FomiNoPxg8AB&amp;ved=0CCIQ_SowAA" TargetMode="External"/><Relationship Id="rId7" Type="http://schemas.openxmlformats.org/officeDocument/2006/relationships/hyperlink" Target="http://www.google.com/search?safe=active&amp;client=firefox-a&amp;hs=RV3&amp;rls=org.mozilla:en-US:official&amp;channel=sb&amp;q=define+bargain&amp;sa=X&amp;ei=gNiFVPS4FomiNoPxg8AB&amp;ved=0CCYQ_SowAA" TargetMode="External"/><Relationship Id="rId2" Type="http://schemas.openxmlformats.org/officeDocument/2006/relationships/hyperlink" Target="http://www.google.com/search?safe=active&amp;client=firefox-a&amp;hs=RV3&amp;rls=org.mozilla:en-US:official&amp;channel=sb&amp;q=define+agreement&amp;sa=X&amp;ei=gNiFVPS4FomiNoPxg8AB&amp;ved=0CCEQ_SowA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search?safe=active&amp;client=firefox-a&amp;hs=RV3&amp;rls=org.mozilla:en-US:official&amp;channel=sb&amp;q=define+trade-off&amp;sa=X&amp;ei=gNiFVPS4FomiNoPxg8AB&amp;ved=0CCUQ_SowAA" TargetMode="External"/><Relationship Id="rId5" Type="http://schemas.openxmlformats.org/officeDocument/2006/relationships/hyperlink" Target="http://www.google.com/search?safe=active&amp;client=firefox-a&amp;hs=RV3&amp;rls=org.mozilla:en-US:official&amp;channel=sb&amp;q=define+deal&amp;sa=X&amp;ei=gNiFVPS4FomiNoPxg8AB&amp;ved=0CCQQ_SowAA" TargetMode="External"/><Relationship Id="rId10" Type="http://schemas.openxmlformats.org/officeDocument/2006/relationships/hyperlink" Target="http://www.google.com/search?safe=active&amp;client=firefox-a&amp;hs=RV3&amp;rls=org.mozilla:en-US:official&amp;channel=sb&amp;q=define+balance&amp;sa=X&amp;ei=gNiFVPS4FomiNoPxg8AB&amp;ved=0CCoQ_SowAA" TargetMode="External"/><Relationship Id="rId4" Type="http://schemas.openxmlformats.org/officeDocument/2006/relationships/hyperlink" Target="http://www.google.com/search?safe=active&amp;client=firefox-a&amp;hs=RV3&amp;rls=org.mozilla:en-US:official&amp;channel=sb&amp;q=define+settlement&amp;sa=X&amp;ei=gNiFVPS4FomiNoPxg8AB&amp;ved=0CCMQ_SowAA" TargetMode="External"/><Relationship Id="rId9" Type="http://schemas.openxmlformats.org/officeDocument/2006/relationships/hyperlink" Target="http://www.google.com/search?safe=active&amp;client=firefox-a&amp;hs=RV3&amp;rls=org.mozilla:en-US:official&amp;channel=sb&amp;q=define+happy+medium&amp;sa=X&amp;ei=gNiFVPS4FomiNoPxg8AB&amp;ved=0CCkQ_SowA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gif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Band-Aid® Compromises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“We don’t fix the problem; we just cover it up!”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 Yourself…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/>
          <a:p>
            <a:r>
              <a:rPr lang="en-US" sz="3200" dirty="0" smtClean="0"/>
              <a:t>Complete the Fill-In the Blanks CCR </a:t>
            </a:r>
            <a:r>
              <a:rPr lang="en-US" sz="3200" dirty="0" err="1" smtClean="0"/>
              <a:t>Wkst</a:t>
            </a:r>
            <a:r>
              <a:rPr lang="en-US" sz="3200" dirty="0" smtClean="0"/>
              <a:t>.</a:t>
            </a:r>
          </a:p>
          <a:p>
            <a:pPr lvl="1"/>
            <a:r>
              <a:rPr lang="en-US" sz="2800" dirty="0" smtClean="0"/>
              <a:t>Do the Bottom ONLY!!!</a:t>
            </a:r>
          </a:p>
          <a:p>
            <a:pPr lvl="1"/>
            <a:r>
              <a:rPr lang="en-US" sz="2800" dirty="0" smtClean="0"/>
              <a:t>Compromise of 1850 (1850)</a:t>
            </a:r>
          </a:p>
          <a:p>
            <a:pPr lvl="2"/>
            <a:r>
              <a:rPr lang="en-US" sz="2000" dirty="0" smtClean="0"/>
              <a:t>Use the Word Bank on the Back!!!</a:t>
            </a:r>
            <a:endParaRPr lang="en-US" sz="2000" dirty="0" smtClean="0"/>
          </a:p>
          <a:p>
            <a:endParaRPr lang="en-US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899889"/>
            <a:ext cx="4572057" cy="2600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www.clipartbest.com/cliparts/MTL/L4d/MTLL4dad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533400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6868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As a Group… Come Up w/ a Compromise on These Current Questions</a:t>
            </a:r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609600" y="2401824"/>
            <a:ext cx="4038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Your 1</a:t>
            </a:r>
            <a:r>
              <a:rPr kumimoji="0" lang="en-US" sz="4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Topic is…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58368" marR="0" lvl="1" indent="-246888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Tx/>
              <a:buFont typeface="Georgia"/>
              <a:buChar char="▫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Gay Marriage</a:t>
            </a:r>
          </a:p>
          <a:p>
            <a:pPr marL="1115568" lvl="2" indent="-246888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</a:pPr>
            <a:r>
              <a:rPr lang="en-US" sz="3200" dirty="0" smtClean="0"/>
              <a:t>Decision &amp; Why???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58368" marR="0" lvl="1" indent="-246888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Tx/>
              <a:buFont typeface="Georgia"/>
              <a:buChar char="▫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578" name="AutoShape 2" descr="http://images5.fanpop.com/image/photos/26800000/Marriage-is-about-LOVE-gay-marriage-26811416-500-375.jpg"/>
          <p:cNvSpPr>
            <a:spLocks noChangeAspect="1" noChangeArrowheads="1"/>
          </p:cNvSpPr>
          <p:nvPr/>
        </p:nvSpPr>
        <p:spPr bwMode="auto">
          <a:xfrm>
            <a:off x="155575" y="-1714500"/>
            <a:ext cx="4762500" cy="3571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0" name="AutoShape 4" descr="http://images5.fanpop.com/image/photos/26800000/Marriage-is-about-LOVE-gay-marriage-26811416-500-375.jpg"/>
          <p:cNvSpPr>
            <a:spLocks noChangeAspect="1" noChangeArrowheads="1"/>
          </p:cNvSpPr>
          <p:nvPr/>
        </p:nvSpPr>
        <p:spPr bwMode="auto">
          <a:xfrm>
            <a:off x="155575" y="-1714500"/>
            <a:ext cx="4762500" cy="3571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2" name="AutoShape 6" descr="http://images5.fanpop.com/image/photos/26800000/Marriage-is-about-LOVE-gay-marriage-26811416-500-375.jpg"/>
          <p:cNvSpPr>
            <a:spLocks noChangeAspect="1" noChangeArrowheads="1"/>
          </p:cNvSpPr>
          <p:nvPr/>
        </p:nvSpPr>
        <p:spPr bwMode="auto">
          <a:xfrm>
            <a:off x="155575" y="-1714500"/>
            <a:ext cx="4762500" cy="3571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4" name="AutoShape 8" descr="Marriage is about LOVE - gay-marriage Photo"/>
          <p:cNvSpPr>
            <a:spLocks noChangeAspect="1" noChangeArrowheads="1"/>
          </p:cNvSpPr>
          <p:nvPr/>
        </p:nvSpPr>
        <p:spPr bwMode="auto">
          <a:xfrm>
            <a:off x="155575" y="-1714500"/>
            <a:ext cx="4762500" cy="3571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6" name="AutoShape 10" descr="data:image/jpeg;base64,/9j/4AAQSkZJRgABAQAAAQABAAD/2wCEAAkGBxASEBQUEBQUFBQUDxQVFBQVFRQVFBQUFBQWFhUUFxQYHCggGBolHBQUITEhJSkrLi4uFx8zODMsNygtLisBCgoKDg0OGhAQGiwkICQsLCwsLCwsLCwsLCwsLCwsLCwsLCwsLCwsLCwsLSwsLCwsLCwsLCwsLCwsLCwsLCwsLP/AABEIAMIBAwMBEQACEQEDEQH/xAAcAAABBQEBAQAAAAAAAAAAAAABAgMEBQYABwj/xABIEAACAgEBBAYGBgULAgcAAAABAgADEQQFEiExBgcTQVFhIjJxgZGhFEJSkrHRM2JygsEVFyM0Q1NUc6Ky4ZPxNXWztMPS8P/EABsBAAIDAQEBAAAAAAAAAAAAAAABAgMEBQYH/8QAMxEAAgIBAgQDBgYCAwEAAAAAAAECAxEEIRIxQVEFEzIUImFxkdFCgaGx4fBS8SMzwQb/2gAMAwEAAhEDEQA/APNqdIieqoHn3/GcyVkpc2eyq0tVXoil+/1Hd2RyXcJ25DIuASUjyJwAa4ZIusQa48kHWJKR5IuAkpJZIOICsMkeESVjyQcROIxYARAjgUlRMTkkJtIlV1AecqlJsjxMkI8qaJJkmqyVyRdGROptlEommEybTZKZI1QkS0aUtF6ZzCCBke1ZZFlUkQ7Ul0WZ5RItiy1MzyRGcSxFLGWk0VsbMkRYkxkTsxhkIMQZFq0TRLJLoosPJT+H4ymU4rmx+dCPNltpNmsfWYD2cTMll8VyQe2xXJZLlNm1YGd4++YnfPJD2+34GJ3J3cnouA7s4ZDgBuQyLgOKR5E4A3IZFwiSkeSLiJKR5IOAgpHkg4CCklkrcBspHkrcArQTyEHNIqlhDi6YDnxkHZkpk2L3ZHJXgGIwFCIB1DINFiZIreVtFsZE6iyUyiaoSJ1VszyiaozJKmVlyYhxJJkWiLastiyiSI507N6qk+wEyzjS5sy2SjHmxttm2n6uPaRH58O5jnqK11EHZT95A+JkvaI9EZ5amPRDZ2Z4t8pL2j4FT1PZA/k9PE/L8oedIreokcNHX4fMw82RF3zFrQg+qInOXcg7JvqPJgcpW9yOW+Y/XZIOIyZRfKZQJJk5b+EocCWTJ7s7GT3fCHdhkOEG5DIcBxSPInASUjyRcBBSPJBwElI8kHATuR5IOItdGx58Pb+Ui7UiiUooeXSKPP2/lK3a2Z5SbOauCZS4jTVySZW4jbJJJkHEQVkskWhOICwKERJDqGRZNMlVNKpIviyZS8pkjTBlno6Xc4RSx8u72numayUYLMngudsYLMngvtL0dJ42tjyXn8TME9cl6F9TFb4iuUF9SYNlUp6qDPieJ+co9pslzZz7NTbPmyNqapZCRlZVX1zXFlbIFol8WRZEslyIjDSxCGzJCEkxgcDFgBxWiaGPVvK2hktbeEqcR5Kndm7J9F4Tt2GQ4TsQDhBiGRYAVhkTiOJo3bkPeeEi7YrqVSlFEhNmj6xz5CVvUPoUSs7IdXTqOQxK3NvmZpZfMS1cakVuA01ckmQcRlkk0ytxGmSTTK2hplkkyDQ2VkskGhBWSyQaE4jFgUIiSH6ck4HE+ErlhE+LG7NBszZnI2H90fxP5TBdqOkSmetxtD6mt0DKoAUADwE5FqcnlmVzcnmTLKtplaGjrRBAyv1CTRBkGVepSaoMgyrvWaosgyDasviyJGcS1ERlpNCGyZIAZgIUGg0MdR5BoB8WSvhJDGJefS8HBYZDBIr0Lnux7eHylUrorqVysgupJr2YPrHPs4Sp6h9EUyufREhNMq8gB+PxlTsk+bKZOUubFFYsleBBWPImhBWSTI4JlWxrm4kBB4ud3/T63ylqrk/gZp3wXLf5f3H6kunoyG52E/sV5HxZl/CXKrPUzT1WPw/V/ZMnJ0LQ8zZ95B8t0y5Uoyy1j+H6/cUeglR+u4/eU/8AxyaoRW9a+39+pGv6vgfVuI8iob55El5PZi9s7or9T1e6sDNZVx7Cvy4w8mXQPa6+pQ7Q6O6un9JU4HjjIP8AGRcJLmWKyEuTKlkIOCMHwMRLBI0uiZ+PIeJ/gJXO1R+ZRZdGHzLnS6dU9Ue095mKyblzMU7JTe5Y6dpmmhIs9PZM04k0W2meZJomiXKiRGvSWRYmVOqSa4MrZU6hJriyDIFol8SBDslyIjDSxCGjJCEkyQHZiAWpiaGOB5HAFzXs5BzyfkPlMktRJ8j6K7pPkSkrA5AD2Slyb5lTbfMViIR2IADEYYEkRkcBrpLEBeZkopt4RCbUVll3pNEtfLi32u/3eE1QionNtsc/kTtFpDY3AZlsVlmW2agjU6LZGBxmyMDlWajccu2e49VZJpohG2L5sptfVevlK25GmDgypp2i9b5fJHhIxsae5dKpSWxqdm7bqs4A8fCbIWRkc+yiUS3Qbw8RLTPyK/X9E9Jd+kpQnxAx+HORlQprkSWomtkzLbY6AFcmljj7JnOt0DjvEasT5mR1ezbajh1I85z51yjzLEP6LZ17+rWx9ox+Mh5U5ckGUaDS9G7gM2MlY8ySfhj+MHopfiaQeYifp9FQvOx2/ZVQPiSZnlp6V6pN/JIkpy6ImKtHcjH2v+QlLjp1yi3839kSzPudYKv7sfFj/GC8rpBfV/cPe7ldqa6z9Rf9X5yxOL/Chb9ys1Gkp70x7GbPzJmmKj2IPJWX7IRvUfdPhYMr99eXw98vjWnyZFsodo6Oyp92xSpxnuIIPIgjgR5iTw4vDEV7iTQhixwOZA98sSb5CbwR31dY+uvxliqm+hBziuo020ah9bPsBk1p5voRd0O42210HIMfgJJaWXVkXfER/LR+x/q/4kvZPiR9o+B6FPOn0o7EAOgB2IACMAGAi02ZVurvHm34TTWsLJh1EuKXD2JTWSziM/CWmg2xVUuApJ7zwl0LYxRiu0s7HnJPq6Z1r9Qn3iXR1aXQzS8KlLqLs6doeAr+LS2Wv4ljBWvCJLmxt9uU3DjYi+3I/GR82MuoeyzreybIF+xzbxqsrf2GQfD3RPz1DaSaIo2K1Zy2SR4cvj3zLO2aeywVz1XFtE0OyNs7pC2cPOatNrMPEzDOGdzW02BhkGduMlJZRlawKIjEUu3NkLYpIAzMmo06ksouhMxVtltWURmXjy/5nHlxR2TL8JkM3uT6RJPmczJPPUkiXRZM0ySJ1TzNJE0PmQQyDrbVQZdgo8SQB85fWpSeIrJCTUVlszet2/QPVy/sGB8TOpVorXu9jJPVVrluVF23nJ9FQPbk/lOhXo4rmyh6lvkjtpa57tJYrtxr3XqYAZXeYKy+w7wOP1ZpdENthK2TT3PP7bXyd5mPHjkmTUIrkkVOUnzYwRLCImAzoAdADoAesTyJ9SDADoAdAAQA4LmNCZbk8lXuGPZialu8I5+OrK/WXOGx85XNtPBfXCLWSGzk8yZDLLOFISlbMcKCx8ACTBySWWRlJRWW8E/T7Atb1sIPPi3wEzz1lceW5ht19cfTuWum2LUnMFj4ty+7ymWerslyePkc23WWT5bfIlMSOUrU33MbWSdszZ2ot9U7qfabIHuHfOro9PqL947LuymyUYljrNiMo9GxH8mUr8xmdSzRSgtpJ/NY/UpVmehE0W1HpOPSwDx+uvxHKQp1Uqnj+UOUUzRaLpBW45j48PjOrVrYTRRKvBNfUqw4S92JrYSWDIdKNJ9cd3P2TmauH4kX1voZ8AETnPdFoO03ecx2e6SSHLdrV0rvWsFHnzPkBzJmeMZ2y4YLITnGtZk8Gb2n07sbhp13R9tuLH2LyHvzOpR4Ylva8/Bcjm2+IN7VrHxZm9TtSxzvWEsfEkn/ALTqwjGCxFYMEpyk8yeSOdf4iWpjTDXq1YgA8SeR8fCWJk0y51C7te6eZ4t7cHA92T7z5SS3L4rCMZtBMP7QD/D+EZCXMiGMBMABGM6AHRAeszyJ9RDADoACAHQANZ4j2j8Y1zFLky90FBYZUEkk8hmbYYUcs5d9ii92OPsG1z6WFHmcn3ATFdqq1styr2+uHLcdp6OVJ6+XPnwHwH5zm26u3ktiizxKyfp2J9dKqMIoUeAAEyOcpPMnkxTnKbzJ5AwjRAbK+EnHfZCJFOnVeLDePh3D850aaow3lu/0/kqk2+Q82vtH1vd3TYtXaupDgiM2aqyw4J4SXnzseGxcKRMRqql4kcvaZujKuuO7Knlmd2ttFGbNa4P2hwY+8TFdqYylmK/MsjF9RrRdIHQ4bPtXgfeORk6tZJcxOBbXbRa2s7uLBjiV4MPan8RNjvdkdt/72IKOGUiGYy0qtsbaVQRXhm5Fvqj8zNMNC7N57L9TPZqVHaPMwupvsdybWLMCRk/gPATbCuNa4YrCOVZKUnmTywCMrOaAB0WgtvsFdCNY55Koz7z4DzMmicU28I2L9FBs6tbNQVfUN6qDitfifM+ct4MczVGvg3fMp9TaTzk0My+1x6Q9h/3GBCRXGMiJMBgjGCAHQA9ankD6idADswAlabZ91nqIxHjyHxPCVzurh6mUWamqv1SRaafoy5/SOF8lG8fjwEyT18V6VkxWeKRXojn57Fnp9hadOa758WOflymWestl1x8jDZr7p9cfIutEwHogADuA4CatHdxPhk+Zzbct8TFXLgy22DjIjF5Q2wB5yPCmtx5I9lHh8Jnnpv8AEkpdyM4xzlDTWzJDtabqb3exIHkBzPv5fGbKo8FfH1fL5dfry+pW3l4ODZl8Z5QmhPZknAlkU5PCI8hjUWVpy9NvbhR7++SlZXXtzf6Cw2VGqtZuZ4eA4D4SiVsp8ySikQrFgmBGdZamRI120hp/TL7hHLHMnwA75pojZKX/AB8yuycYLMit1nSn6UMY7Ns8cYxYP1vA+zhO7VRGPvS3kc+WoctlsiNfWRwIxNDKmVG0Fxa37p/0iVS5lE+Y5s7Q3XvuUVvY3ggJx7fD2mRxnkRSb2R6F0f6qbWw+usFS8+zQhnPkW5L7sy6FDe8ti+Gnf4jcVDRbPpK6ZFrGOLc2bzLHiTLlww5GhKMFhHl3Sjax1FxbuHAfnKm8sg5ZKKwyaAze1XzYcfVG77xz+ZMCDe5BMBCTGMTGM6AHQA9p02xL3+rujxc4+XP5TxM9XVHrn5H0SzX0w65+Rbaboyg/SOW8lGB8TxmOevl+FfUxWeKSfojj5lrptnU1+oig+J4n4mZJ32T9TMNmpts9UiXmVYKBJMMAAmMBOZJbCJA1WRhufjOjDV8ceGfPuVOGHlHMpH5yxwklloWUP6XSlvZNml0jt3ZXOfCWI2SjDjOyvCa7I+8UO9oq9ZpwPQH9mSMeIPHP4zkajTqDdUfw5+j3L4Tzv3IKUknA75jhU3LCLHIY1juMqAyjvJBBP8AxI3TnH3Uml+4RSe5XMJmRMZsWTTERbgACTwA5k8hLY77IizK7X6SIuVow7fa+oPZ9r8J19P4fKW9my7df4OfdrYraG/x6GS1OoZ23rGLMe8/gPCdmEIwWIrCOdKbk8yZO0Ww9TZgrW4X7bAqvtyecmNRb6Gu02mzUEvdSyYCMo32K44gheHA8smTzsWpbbjlGyNN2m+1Flx4fpH3EGAB+jTieXexkcC4I5zg2+ztudjWEppWsD6qKqj5SxTxyRapYWEiNr9s6uz1cL8zE5NkXKTM1tHSah8l2JkNyOGZ1qiWwOMaEiFti4UjdzmwjgPsj7R/hJ8gbwZVoIihpo0MSYxiYxggB0APpoNPl+D0QrehgDt6GAApLHdUFm8FGT7/AAEvo0tt7xXFsjKcY82SP5P1P90fvJ/9p0V4Frcen9V9yn2mvuR70dDixGTPLI4HyDDgZj1Ggv0//ZFr9vqWQtjPkxstMuCY4ukvYArU5BAIIxgg8jznTr8I1c4qShs/kUu+CeGxVNlyv2e6S2M9mccRjPj+HhLaadZVb5PDu9+FkZSrkuLJYVWWICzVOgAy2cFQPHIOROvVTfSnNwcV16r7oplKMts5LPT7QTGScD5fGdPTa2EkUTrZW7V09rW71dbkEA5GBg8vHyE5/iOhunf5lUc5S+vItqsio4ZE0+sZGzgbwyDnuPfy75za9RZRY8pZW2/8FzipImjbIPrIP/3um1eKKW04FXk45MZvv07cSqDxyD+UjO7TWfhX0/gaU11KXV7V2YCRvpn9UWEfFVl8dDVNZ4cFMtUo7ZM9tZ9mXcHaxh9lRaF/9Rc++a6dLTVvBbma25WbSZH0+n2Io41Z/a32PwJI+c0EEq+w+Ns7Nq/QUYPiiJX8wMxkuKC5IrNb0iDnhWq+Zy7feaMi55GKtrDwjyLJZ6TaSmPI8l3pbVMYyyrQQGU22tWDmurBbHpN9VB4kxN9ERb6GH2ptuqlSmmw7/WtPFR+z9r8PbFxJcitz6Ix97liSxJJOSTxJMERIrsJfGmx8kSQyzy5aafUYgvJrTLqxiS0mqIDE5klXBdAOkuFdgPpkNPkOD0IreiwACScBebEKvtY4H4y2mp22RgubeCMpYWTYaTTV0VYHAAFnY8zgZLGfRtPp6tLVwx2S5v/ANZyZzc5ZZTN0obORV6Hm2HI8cYxnyzOLL/6KtWYUNu+f/DQtI8cyXrds6N0Ku28GXkFYkZ8wOBHym/UeIaKdbjOSaa5cyuNVieUjNaek2MlYPrtu55Hd+s2PYCZ4/SaZX6pVx5Z/T/RvnPhhlm4suRNxTw3m3EHmFLY+CmfQ3KMcL8kcrdlD0u05BruQ4KndJHd3ofjkfvTh+N1ygoamvnF/wCv78TTpmnmD6ltsrXLqKs4GfVdfBu8ew8/YZ09HqYaqlTX5r4lFkHCWCm2fsR11RBz2KYdDn1853UPju4OfYPGcvTeEurVuf4Fuvt+X2L538VeOpY9Idp9kgVT/SWcB+qve/5efsm3xPWrTVbP3ny+5XTXxv4GVvvrqXLsFA7ycf8AeeSjCdj91ZZslOMVmTwUOu6WVjhSpc/aPor8OZ+U6NXhk3vY8fuY7NdFehZM7r9q3Xeuxx9kcF+Hf751KdPXV6V+fUw2Xzs5sryxl5VkO/JBkQzRjyNM0Y8jTvAZHe4jlEGRdOuYRZFkv9n7aZOeY8j4sDmu6WsRgHA8EPE+1+73QcxO0zW0tr2WDdJ3U+wvAHzPex9stp0113pW3foVuTZTWW+E6lfhkY+t5/QERbDNSqhD0rBNDDRMkhsyDJCTIjEmIYIgOgB9KB58jwegDvxYAf0Djt6s/wB8vzOB88To+E4WrhnuVX+hms24D9Gux/dN8McflPb61N6exL/F/sc2v1ozGxRQzntym52fDebdGcjz8J5TwWGnlOfn45bZN2oc0lwmgo2Ro3UMiIynOGViQcHB4g+IM9NHQ6OazGEWjG7bFzZXdGtKDqNQ+PRrtsqQdwO8c/Abo98w+F6SMNRdYlsm0vr/AKLLrMwihXShb2tq7Gt3FX9Jkci+eA+AP3pd4lHUSsrdUcqLy/7/AHmKlwSfE+ZdbR0wupdOW8nDPc3NT7iBOhqKVdVKt9UUwlwyTMXsbaRotUngHZa3U8OJO6PeCfxnkfCdRPT6ny8bN4a/vY33xUoZN1qbgiM7ZwiFjjnhRk4+E9qc4+fttdO9VqbGdcVBuWPSZV+qu8eHLwHPM4N+krutdlu/ZdEil62xR4YbfuUybRcn+lZnP2iST85ohGMViKwjM5uTzJ5JKWqeRkwyOB4YHk4mAxBMYhtmjGNMYwGbGHeQIxkd7E8SfZELIkanHqgD5mITYl7yfWMlXTO2XDBZIsZa493Cd3TeF1w96z3n+n8/n9CIy06eAGmlbJIYeUyLEMtKmSGzIEhJkRiYhgiA6ID6NDT5Rg74d6LAHMx7jgggg+BHEGTrk4SUlzQmsrBtdj7Wr1CYOA+PTQ/Mgd6z32i1teqryufVf3ocuytwZEs6KUE8GsVfsArgeQJBOPfMs/BNLKfFuvgnsWLUzSwTXu0+jqCkhEUHdXJZjkknA4ljkmbuKnS1qOcJcirEpskbP04RDgEb7vYQeebGLkH2Zx7pdXBRW3Vt/Xci3kwG0etvT1sy10tbuuwBV90EAkA5K9/lmZFq58TXBt3z/wCYK521x5PL+RqehXSZdoaY3BOzK2tWyb2/ukYI9LAzlWU8u+a4T41kIT4lk8w6ebManblDZJrv1OntrySQrdqi2KP3hvfviZpVRhblLGSm3PmLLPYtsf1a7/Is/wBhmtmlny5V6o9gnMOauQqABBiAWLmHeY8jD9KfxjyGQHVP4wyPIhtQ/jHkMjLOTzJjGNmAzoAJazHKdDTaCVvvT2X6sTEZzO9VVCuPDBYRFihLkRAYmNDTyuRJEd5RIsQy0qZIbMgyQgyIwSIwRAdAD6GDz5Xg7orfiwM7ehgCLrdfRXxtdV8Mn0vcOcvpptk/+NP8iuy2EF77SKXW9PAvCpr39tjon45+U7VWm1rXv2tfm3/Bz7NbSvTHP6EjoWl21bb0a5tOK60bNSqWbeJHF3ye7uxN+n8Mpk+KeZPu2VLVWWZS2XwNDquq59xym0NYz7rFQz8C2DgHjyzOr5W2zZU6n/kzyjo5s06rVUUDK9rYFJxxVRkucHvChvhMkIcUsGaMctI9Xp6pK0zua3VJk5IQquT4nHOa1SlybNHkY5NnmfS7SNptbbR21toodQr2MS3pIj5HHhxPd4CZbU1LGSiaxLGTd9GOryzVaOq6/Waqtrk39xXJUIxO56x45XB980Qrbjltl0am1ltmc6wOhI2cKWrseyuwspLBQVcAFRw8RvfdMqtq4N0V2V8Ajq96IV7Sa8WWvX2IqI3Ap3u07TOd7w3B8Yqq1PORV1qeTZfzOaf/ABV33a/yl3s8S32ddxu/qbrwez1dgbu361YfAEGD0y7h7Ou5m9h9Xj2a+7R6p2rNdAtV68MLFLhVYbw5c/eDK40e80yEafewzUfzN6f/ABV33a/ylns8Sz2ddxu7qZqx6GrtB7i1aMPeAR+MPZ49w8hdzKafq8tXaaaLUuVWyqyyu6sDDqg7g3Ig8x3ZHiDIKn3sMgqvewyd046t6dBorNSt9rlGrG6yoFO/Yqdwz9aWez52juyUqkllGI6K7HbXa2rTKSodiXcDJStVLM3ywPMib69HGiPHPd/oVwjxPB6iOpLTf4q/7tf5Sz22XZF3kxPINoaJ6LrKbPXqtatvMqSMjyPMeRnSrkpRTRlksPBruhPV1qdeotZhRpyeDld57MHjuJkcOY3ifYDKbtXGt4W7LIUuW7N0nUvoccb9UT4g0j5dnMj11nZFvkRM90r6nbKqms0NrXbikmmxVFjAc9x1wC36pAz490lDWZeJIUqexX9X/VpRtLRDUPqLaybXTdRUK4UjB9IZ74rr3GWEiUK1jc0Z6i9L/i7/ALtX5Sh6iXYn5aE/zE6X/F3/AHavyi85j4EeF6hN12X7Lsvt3SR/CXdCtrA1EAIgBAD3XWbVpq/SWKp8M5b7o4z5rXprbfRFs7E7oQ9TKPWdNEHClC36z+iPgOJ+U6FXhEn/ANksfLcx2eIxXoWfmUOt6R6q3gX3R4J6Pz5/OdGrQUV8o5+e/wDBis1ds+uPlsVZOTk8SeZ75rxjYzHZjA9M6iv6zqv8ir/e81afqX0c2ep1bRB1lmn700tNw8+0svRvh2S/GaM7mjO+DznoT0e7PpBrSR6On33ThyOqIZMexDYJTCGLGymEcTZ6Rs7aItt1KD+wvWo/tGmu0/K0D3S8vPE+lOyzq+kNunH9rqag2O6sUVtYfcgaZJx4rcGSUeKzB650v26mztILcDC201qv6pdQwA8qw5/dmmUlFZNMpKKyNdP9kfTNnXIg3nCdrVjvev0gB+0Mr+9FZHii0KyPFHBhuoY5fWn9TTfjfKdN1KdP1NH1o7K2jeNP/J/a+ibe07O4U8CE3c+mu9ybxk7VN44Sy1SfpJ/Vzs3aFGmddoWF2Nuaw1htdE3QMGw5788MnElWpJe8OtSS94dTW1vto1oQXq2ae0x3F7kKqfPAzj9YeMefewSyuLBF6ztna6/TVLoO07QakM/Z2io7nZ2A5beXIyV4ZitUmvdI2qTXujPVlsnaenS7+ULGYMU7JHtNzoRvb53snAOU4AnkeXeqlJL3grUkveJW2NdUds6CkEGxaNXYwHNUZEC58N4qfuy7y21x9ESfNEPro/8ABrv83T/+4rl+l/7V+f7Cn6WZnqE2Jhb9Yw9Y9hUf1Vw1pHkTuD9wy3WT3USumO2TfbP6SpbtLVaIYzp6KX8yz7xsHsAaj7xmZ1tQUu5dnfB5n1tdGc7V0zLkLrnqqYjutDpWxz4lGTH7Jm3S24rkuxRbDMkeu6u2vSaR3ChatPpmYKOACUoTuj3LMCTnLHVl/JHzzVt3bOu1Jam7VPdg2dnQ7qiKGA4VA7u6CyjiDnIzmdeVVNcd0jIrJyexvLemPSTs1VNm4cKA1jI777AYLBFZQuTxxxxMPlU59RfxT7Gj6pEuGhs+kJ2dp12oayvd3d1nYMQF7hx5Sm7HFsTjyKvrB6L7b1Os7TZ+rNNPYIu4NTfT6YLFm3EBHEFePlCE4pboJJsyOv6GdJ6arLX2g+7XW9jY12qJ3UUscDd54ElxwfQjwvueRls8TxzxJPMk8cy0iJMQAiA6AzR5nDMp2YAHMAOzADswEendRH9Y1X+RV/veadP1NFHNmk2rtHsek+mBPC/ZnYnwybbrF+dYHvljeLMfAm3iz8jcV6OtLLLgAGsVA7eIr3t3Ps3jLS0xfVFtA6irXXn+12pa4z3K1VRUe5cD3Sut5TZXW8psV0Z2Nnbe0tWw4I1dNf7TUVPYfcOzH7xhGPvNhGPvtlr036JDaVddb3NUtbl8KqtvMV3QTnwBb70c4cSwOcOJYLrZGiNGnqpLmzsqlr32GGYIAoJ88ASSWCSWEYzoDsf6JtPalQGEP0ayrw7Ow3sAPIHeX92VwjwyZXCPDJkzrE6YW7ObTGutLEteztVbO/uoE9RgcA+keYMLLODA7J8ODSFk1emDU2ui3VBktrIDgMMhlJBAPHvEs5onzR5x1bbIu0m2NZTeS7jTFu0OSbVe1StmTxJPfz4gjjiUVRcZvJTXFxk0zU9ZPSm7Z2nqtpSty2pWtlfe4qUdjulSMN6A4nPsmqFc7HiBOyfCsl1snaNet0iXUsypdXkMpG+h5MueIDKwIPmISi4Sw+hNPKyeWdGNg36PpKEvd7t+m6xLnJL2oVwCxP1hjdPsHIETZZYp0bbFSi1M1/XKjHY9wUFmNunAA5knUVgASjTPFib+P7Fk1lGg6J7GGj0VGnGM11AOR9aw+lY3vYsffK7J8cnIcVhYKLZHQHsNpPr/AKTYz2NaXQooUrb9TPMBSEx+wJOVzcODBFQw8ln040As06W4y2k1NOrXAycUOGsAA4kmvtBjxIka5YeO+w5ciy2zoxqdJdSCMX6aysMOWLayuc/vSMJcMk+w3uj566J7efY+udr6GNnYPQ1TN2bAtZW28CQcj+j4Y4HOQZ17oK6C4WZIN1t5R770U2xZrNKl9lD6cuWxW+d7dDEBuKg4IGRw75yZx4ZYzk1p5Q30Y56v/wAwu/2pFLoCMD1ndOdqaLXCnRorVfR0fJoez0mZwRvA+CjhLK4Rkt2JtrkYvXdZm3LarKnqXdsrZGxpbAd11KnBzzwZLy4rqLLPOCuOHhwx3jHdLCB26YYZNQk+h3ZmHCySqkd2fnDhJeS+5fZnCMB2YCDmAHZgB2YAbfqs6TaXQXXtqmZRZVWq7qM/FWYn1eXMS6majnJbVJRzkT096VU6jaen1ekLMtNVPrKyHfqvssxg92GX4wsmuJNBOacso2vSbrP0Fmjvr0z2G56HRM1OuC43c7xGBjJPulsrY42LJWxxsZ/qt6ZaLQaW2vUs6s+pLqFrZxu9lWvNR4qeEhVZGMcMhVZGKwzYVdaGyFzuvYN5izf0NnFjgZPDwAHulnmw7lnmwPNOkfTjWXau59Pqb66TZ/RIrsgCKAoO73E43vfM87ZZ2ZTK1t7Mv+r7rF7Dtl2ldbYGKNUxDWkHiHXhxA9U/GTqu/yZKu3HqNWOszY4sNgezfZFQnsbOKqWKjl3F2+JlvnQ7lnnQMV1o9K9Jrxp/ozM3ZNaX3kZMb4TGN4cfVMovnGSWCm2cZYwSerfrAo0dD6fWMwRX3qSqs5AbJdCF5AH0h+0fATTo67LI7Lbv0HVaksM0h6ydi/SBfv29oKWqz2NnFGdXAPDuKnH7Rmz2O3nj9S3zYZzky3Wp010Wv0tVelZ2dNSLCGrdBuiuxebDxYTVpaJ1zbkuhVdZGSwiH1WdOqtALadWW7Bj2lZVWcpZydcDjhhg+RU+Meq07m1KPMKbElhmy1fWPsSy+m4vb2lHabrdhZndsTddeXIkKf3RMvs1yWMfqXeZDuK2j1mbFuVVsstIW6u3HYW+tU4dO7uZVPuiWltXQPMj3IPS/rV0j6K1NBZaNQ4VUbs3TdBYb7BiOBC72PPEnVpZ8S4lsRnasbHmB6YbUx/XdT/ANVpu9nr7GfzJdz2HRdbOzDUnbNYLDWvaKKXYByo3hkDBGcznvR252RpV0cGa6LdZ1WkZtNaHt0iWMNLcq4sSjP9HW9bYJCjC55+jyMvs0cpLiXPqiCvSeDX/wA6WxTxN7Ajx0+oJHvFePnMz0tq6fqi3zI9yj6Qdc+mRSNDU9z44PYDXUPPB9NvZge2TjpJfi2Iu1LkROgfWbpatM/0+x/pFmpttfcpcrhyMY3RgcBjHlCzTTb91bFlalNZSNGetvZH95b/ANGz8pW9PZ2LPLl2B/O9sf8Avbf+jb+Uj5E+wuCR89bXvWzUXOnqvqLXU4wSr2Mw4d3AzZFYSRfFYRCMQAiECIC3zOCckOYAdmABiAMAOzAQYAdAAxAGABEQg5gAlrgJup8Ous5rC+P2/wBCG2tJ8p16PDaa937z+P2EInQQBjAEQAiABgAJEZ0ACJIQsSSEExgLTSs3kPE/lJKqUjbRorbN+S7v7Dn0VV8z5x+VGJ069HXX8X8Rm2VTLmRHmeRUxlpUyIhpBkRBkRCZEQIAW04RygwAMQHZgIOYAGAHRAGAgxAcWAl1VFlvoWf2+oCDd4To1eFdbJfkvv8AwIQWJ5zqU6aqr0L7/UQBNAgiMAxgGAjoAAxDEmIARDOgAoRiHqKWY8B7+6WwhKXIuo01lzxBfn0LGnSKvPifE/wE1xqjH5nc0+grq3e77/ZCnMcmbGRbjKJsrkQbTMkmUsjvKJFbGWlbIjbSDIiDICBEIEQi1zOGcsOYAdAAwAMQjoAHMlGEpvEVkBBuE3VeHWS9Tx+rAQbDOjVoaYdMv4/3AgTahBEYgxgKjEGMAxiOgB0AAYhgiAEACBAZN02hzxf4fnNVdGd5HV03hrl71v0+5ZIoAwJsSxyOzGKisRWEBomNjFhlUiDIdxmabKpEKwzLIpYy0pZBjLGVsixsyDIiTIiExACIC0zOIcsMADEIOYJZeEAk2Ca69FbPmsfP7AINpm+vw+uPq3/YQnM3RjGKxFYA6TEERgKjEGMQRGAoRiDGAYxHRgdEAIhgiAXVSWPD49wkoQcuRfTRO54ivz6Flp9Mq+Z8ZtrqUTu6bRwp35vv9iSJcjYKkhiWkWJke4ymZCRBtMyTZTIi2TPIqZHeUsgxpjK2QY2ZAQmREAxACAi0nEOYAuBLq9PZZyQCDb4TdX4evxv6AILGb66oV+lYEcJYIMYBjAMYhQjEERgGMQoRgESQhUYjowDAAQAEQ0S6NETxbgPDvl8KG95HU03hzl71uy7df4JyqBwE0pJbI7MIRgsRWELAkiQpRJIaCYxjbGQbIsi3NM82VyZBsaZJMpZHcymRWxhzKZEGMkytkRBkRCTIiBEIEALC0zJoIptto5g3OqAYxHQAMYgxgERgERiFCMQYwFRoQRJCFRgGMQYwOgBxgBL2aBky/TrdnW8KinKTwTjNR2jhABQjQxYkhgMGAzZK5EGQ75lmVSIbzLIqYw8qZBkd5SyDGmlbICTIgJiECIQI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8" name="AutoShape 12" descr="data:image/jpeg;base64,/9j/4AAQSkZJRgABAQAAAQABAAD/2wCEAAkGBxASEBQSEBAUFRIVFRQUFRUVGBcWFRUUFRQWFxQUFBQYHCggGBolHBQUITEhJSkrLi4uFx8zODMtNygtLiwBCgoKDg0OGhAQGiwlHBwsLCwsLCwsLCwsLCwsLCwsLCwsLCwsLCwsLCwsLCwsLCwsLCwsLCwsLCwsLCwsLCwsLP/AABEIALABHgMBEQACEQEDEQH/xAAcAAEAAQUBAQAAAAAAAAAAAAAAAQIDBAUGBwj/xABGEAABAwIBBwkFBAkEAQUAAAABAAIDBBEhBQYSMUFRYRMUFmJxgZGS0SIyUqGxFXLB4QcjM0JDU2OC0lSiwvDxJERzk6P/xAAbAQEAAwEBAQEAAAAAAAAAAAAAAQIDBAUGB//EADMRAAICAQIFBAEDAwQCAwAAAAABAgMRBFESFBUhMQUTQWGRBiIyFkJSYnGBodHwIyQz/9oADAMBAAIRAxEAPwDi14J+tBAEAQBAEAQBAEAQBAEAQBAEAQBAEAQBAEAQBAEAQBAEAQBAEAQBAEAQBAEAQBAEAQBAEAQBAEAQBAEAQBAEAQBAEAQBAEAQBAEAQBAEAQBAEAQBAEAQBAEAQBAEAQBAEAQBAEAQgKAFIJQkhQApICEhAEAQBAEAQBAEAQBAEAQBAEAQBAEAQBAEBuujFT1PMfRcnO07nDz1ezHRip6nmPonO07jnq9mOjFT1PMfROdp3HPV7MdGKnqeY+ic7TuOer2Y6MVPU8x9E52ncc9Xsx0Yqep5j6JztO456vZjoxU9TzH0Tnadxz1ezJ6MVP8AT8x/xUc9TuOer2I6MVP9PzH0U89TuOehsyei9T/T8x9FHPU7k89Xsx0Yqep5j/ip56l/P/RHPw2HRip6nmP+KnnK3v8Agh+oVkDNmo/p+Y+ic5X9/gjqNRPRep/p+Y/4pztX3+CV6hUR0Yqep5j6KvPU7/8ARPP1/GSejFR/T8x9E56kc9X9joxUf0/Mf8U56ncc9XsR0Yqep5j6Kedp3HPV7MdGKnqeY+ic7TuOer2Y6MVPU8x9E52ncc9Xsx0Yqep5j6JztO456vZjoxU9TzH0Tnadxz1ezHRip6nmPonO07jnq9mOjFT1PMfROdp3HPV7MdGKnqeY+ic7TuOer2Y6MVPU8x9E52ncc9Xsx0Yqep5j6JztO456vZjoxU9TzH0Tnadxz1ezHRip6nmPonO07jnq9mOjFT1PMfROdp3HPV7MdGKnqeY+ic7TuOer2Y6MVPU8x9E52ncc9Xsx0Yqep5j6JztO456vZjoxU9TzH0Tnadxz1ezHRip6nmPonO07jnq9mOjFT1PMfROdp3HPV7M7VeCeVgIMBBgIMBAEAU4KtpeTCkynEDZpL3arM9rHdpe6O8rrr0Vs/jH+5zWauqHz+DJhgqn6ogwYYvNzxwwx7CV1x9Pgn++Rxz9QfwsGVHkWTW+Y8bWDfBoB/wBy6FpqYrtHJzy1dz+TJjyBER7Tnu7zb5k/VaquK+F+DF22P5ZdbkOmGHJt8G+iv2K8cvllxmRqX+W3wHoo7EcbKjkSmOpgH3bD6BS0nsFN7ll+bUR92SVvY7DwwVHXDw4r8F1dNeGzFlzcqBjFUg8JG4dlxj81lLR0y+DaOutj8mBNT1kX7Wn02/FCdL/Ycfmuafp8f7Jfk6Yeo/5RLFNlKJ5sHWdq0XDRNxrAB19y47dJZDyu30dtWprs8MzFzYOjsEBS5wGsgdpA+qlRb8IrKUV5LJrYhrlZ5gtVprX/AGszeoq/yQbXQnVKzzBRy9v+LJV9W6LzHh3ukHsIP0VHBx8l1KL8E3VcFiUHYKB2CE4CDAQYCDAQYCDAQYCDAQYCAIAgCAIDX5SytHDZti+Q+7G33jfUTuH/AEXXbptHK7v4jucl+qjV2+S9RZAnqRpVj9CPZCzC4652/PuXqV1VU/8A5rvuzybdTZZ5fY3kTKenGjExrdlxr82taOUn5MSefOOpMEYRPJPdiXFTgeS4yiHxKCMl9tFbagyV837FJGSxLE/YVAyWLzjUXKSS8yrnGv6JlgutypsIx4JljGxi11HR1Q0JWAuOAIwfwx1n6JxNeAcjVMko5dAzCRmNmOuZG7jpDAN23PcFlZo67lnGGddOsnX2fdExGpnF2+yzVcey3za3dytDSU1/GX9kWauyf0bCjzZacZpMeAv83XWrnjwczbNvBkaibr0yeJI+irxsN5MkZMojqb8z+KniZBRLm1SO1ADtDfq0A/NG8hSa8GNJmyW/spHdgebdzZA76hZSopl/KJrG+yPhmtmjnjNpA0jiOTd43LD5guafp0H/AAeP9zsh6hJfyQ5y0O0XXY86mvGiT93Y7uJXBdpLK/K7HdVq67PnuXlynSghIQBAEAQBAEAQBAEAQBAavOLKvNoS8C7z7LBvcdp4AY9y7dFpffsx8LycmrvVUM/PwXM1Mj8k3lqgl07/AGnF2sX1NG7j4agvYtsX8ILsjxHl935Z0XO3PNmhVSKlt1Dte5SC7EGN90XPFAy9pPd2cBZCC6ISrAGF+woC26mkO1RgFPNn70A0ZBqugLclTKNnyUklpp0zZzR3GxQGjziyoIHNjhdpTPxZex5MbZDww8VvVDPdlWzVZBpWyzEye01mLhe7nu623R1K0ngJHWucZHAD3RYAN1DcsG8kmXIWg6295/C6oySGzt+JncqkmRGQdykF3BSRgi9tRTIKhLcWOI3FRkg19Vk+ItLQA1p1sIDoz2sOA7RY8VZTwEn5RrXZOLP2bg0fC8udGRj7khu6P+644hYWaam7wsM6qtXZX9ossl9rQe0skGOg7Xbe0jBzeIJC8u/SWUvv43PVo1ULV2Li5TqJUAIAgCAIAgOh+xout4/kvP5uf0eRztm4+xYut4/knNz+hztm4+xout4/knNz+hztm4ORoet4/kpWpnnHYc7aecfpEiDK+liHugB2Jw0jJb/iPFfaem0Sr0+ZeX3OG6+Vsu52WS6YuLnvvogW+8f+3URXkq3gzXGwswWHBSRksxwOJu5QC7YDUFBBkQhx/JSsgvc1eVYjsOaPVcsnsWn0kn/hRljsS2CTcVOWOxDhIEywHSOts7wpyDXVtUwNJcwBw1EfM+AKtHuweXZJqnVFRUVLsf3Wjc2+AHcAu2X7Y4KLuzOp6Cdj2yQWvo2fcmzgbOtrtrXN7ixhm3Cb2DOKSm9urgeG+6C21gdZs04E69qolxPsJdjrMlRRyxtkaCWvGkC7E2v4Lh1mrjpmuJeSI9zZMoWDUB4Li6zRsyXFkSUwOxXj6tQ/ORwMx3UvFw7dS6K9bRPspL/kjDKeReP3gV09/JBTY7QpyySp+I3pkjBqqhjm4xm42t2ji1M5JNS2v5UOjfEHtYcADovB+KN37juzA7RuuppLhfgslJPMXhmbkmeAgCR5cwu0BNg0tfsiqGW/VSasdTtYXl6/RTgvcpWV8o6Ia+xdmdEMjRdbx/JfPvVTz4Nucs3H2LF1vH8lHNz+hztg+xYut4/knNz+hztm4+xout4/knNz+hztm4+xout4/knNz+hztm4+xout4/knNz+hztm5sVynKEAQEFdmhrVuohF7lZPCyeVfpXhN4ZwbFr3Rk7tIB7T3Fh8V+hVfMTlefJ1GZuUhWRaQcGubhJH8J+IDaHa78bLlsraZdSyjoZIiMGhZPt5GSptMbXcQ1u8qM48kkNlhHuNdKeqLt8zrN+a5rNZRX/KSGGVmonPuwxtG97yT5Gj8Vxz9ZqX8U2WUGAKg65mDgyP8XOP0XJP1t/2wLKsg08p11Unc2Mf8Fi/WbvhIngQFNJ/qZf8A8/8ABV6xf9E8CI5vJ/qJO8Rn/irL1m5fCHAirQm/mtP3mf4uC2j63P8AuiiOBFpzpR70TXDex9j5XD8V01+r1S/ksFXA5fPefRgkIY5juSlve19QGBBN9a9bSWwtalB5KyWEcFmPHpMlbtLbjuXo39mZxO9yMYxEC/RDAzSc84WsAPkuGccyNcnBZ5ZWFXI4R35FjS8X22aGl3acABsBO04dtEeEo3k9UzNvzGmJ18mzwLV4Xr1SlVxL4Zap98G/XyBuEJCZIKXRg7F0V6u6v+MmQ4plh9PuPcV62n9X+LF/yUcNjCmgI1eyfkvZqthauKDK+PJhzgAe1gdhCuyTi6iqMdVJY4PAuRv1XsryhmJZMzXA35VgBeW6MjD7k7PgkGoncdYVK7ZR/a/BMoZRv8gZYDNCNziYXnRie4+1E/8A08vEY6Ltq8r1T09SXu1L/dFIyaeGdUF80zUKAEAQBAEAQBAWah+z/uor0fS1/wDah/78FZ/wOJz6yeZ6aSNo9o2ez77HXA7xcd6+3rnwzOd+DzHIWVJad7XxvcxzdTm6xvaRtbhqO5dM4pooerZGz75RobK1rDtmaC9naWe809uA3rztTGcIuVay9jRYfk6ilZHIBIHiXc4kPH9o1N7l8jq9VqZPFmV9GyUfgzF57ZcKB3CgBCQgCEBAFIORz9g0owPia+O+7TadH5gL6X0GWFLH0UsXY8yzLrOTlF99iPr+K+otXyc6NznxE+EA3c6A+2xoPsXdrLrYm24qtf7hJnIUEj5HFoxdKDEBxeWhoG5bSSTIi+x9CZOpxFC1g1Na1o/tsvK9QXFprF9F4L9xlh4XwjTOrBVdQQLqALoAgIe0HWLrSuyVcuKLwQ1nyYFXQ3Btq3ei9/Seqcb4bez3KOODhM6siuFpo/3ddhiRuK9uuSYRrqDKQLbHDV2jfgqzr+S6Zm8qwlxB0mEASt3t18o3rt137QrVvHnwUmvk7TNfKZljMcjryxWa469Np9yTvHzC+X9W0fL25X8ZFoSyjdrySwQBAEBOidyv7U9mU9yG40TuT257Me5DcaJ3J7U9mPchuYNVIRI0W14eIK9b0mDjfGTXj/wRKacOzMCvgBuF9XPcyieRZ55LdBUaYZZjxckatO5v2XwK6qp5iRJdzU0lUWm7SQeCvKCZB0eTc4XMIJGO1zSWPPaWnHvBXLbpozWJLJKeDscmZ3g2BnI/+VgcPMwtP1Xk2+i0T8LDNFYdJSZXLx7Jgf8Adk0T5XtH1XBP0GWf2y/JPuGeyeQ/+2k7WmNw8WvWEvQtR8YZPux3Lmm/+TL5CqdD1n+H/aI96G5P6z+TL5T+Kleha3/D/tE+9XuRebZTSnt0Gj5uWi9A1fykiPfgQ6Oo2siZ9+THwa0/Vbw/Ttmf3yRV3r4OPzozwZTgsZUtkm0tAMhZezgbEOkebDuC7qvQqIv92WQrZPwcxPluZkUgrnudyr2CKxBbE4An2tuOAuNy76KK12pWMFm2vJys1mSiRvuyXcOBv7TfH6rtTysMzZ6Lm/JDW05pZyMR7Dvhd6LFNwZBgZq5p80q3unHtRYQs2uLv3+wC/irWWMtE7Y1D8S7AbAuLVd6JImPZ5bLjKkr5GVEs+Df3I7l1szlX2JbDjjuDM/cUVD2HuR3RTy79xT2HsOOO6HO3DYnLvYccdyRXlQ9NLYccdy9HWgqr00/hDjhuWayAPF2693xcF36PU2UvE08FZOPwzzvOPN4tJlpzou+E3sTtB7gvp6rU0s+GUzkwMj5Mkc/F5bYg2GGHA7uC1k0EzqKD/0tbEATou/Um+1jwCzDg4AdgXF6lT72ne67lV2eTvtE7l8X7c9ma+5DcaJ3KPbnsx7kNxoncntz2Y9yG40TuT2p7Me5Dc8D5NvwjwX6Vwo+B45bk8m34R4JwocctyOTbuHgnCiOOW5XGS0hzMHA3BGBBGorKSSPU0Umeq5Hyi2ohbIDiRZw3OHvDxVJH0NbyiK+gbIC1wBadYO3uWak13RqcDlvMI3LqZ1tug8m39rtneuiGo+GVaOTqqWeA2lic3jb2fNqXQnF+CuGTBWjeocQbGnyiRqKzcC2Ta0mXJG2s4+Krwk5MHOrKNdM1joKmYaIOkxkjmk3/eFjiV06eSWcmU1scXPlqu1PqanjpSSfiV29vgw7mLDTzTPwa97jtNz4uOoI5JLuEj07IOUZYKZkL5NItBxuTrJOiCdYF7LzrWpSyjojFJGvyRA2ISVc51PfodrnEl3ibdyxvlKzEYm0Uksmtyvlhk9wTcE4Ddje/Ba1VOtFZz4zf5PzXkkpHNc5unpcpFbVYtFwTxWMrkpYRLj2NTk2ufBJouu1zTYg71rJcXcoux6zkTLMNaxrJXaEzf2cg1jZou3hZ9m+5D7d0YeeDJWQPilZa7cHtF2P9oajs7FLhwr/AHMbmnW9zzowjcFRYPBlZInkRuCnCMHY9yoQjcEwiPcluQYhuCcKKu2W5BibuCnhWw96W5TyDdwTCLRukUOpxsspwjVXFOjbYFGEaKWfk6HNnLAb+ok/ZuOB+E+hNllOOx6Wj1EoPhbOi5vybtK2r6FUij128nP521Re53ARtH1/FdETC9f/ABs0Ekbb+6PBXjFYPjZylxeSnk2/CPBTworxy3HJt+EeCcKHHLcjk2/CPBOFDjluVKxQICUBLSs5o69PZwszMiZZdSy3xMbraQ+jgsXHJ9Jp7eJHpNHXMkAIcDdZPsduDJLAQq9gWJaNrgQQCDsIuPBSm14GTR12Z1HJrhAO9l2n5YLRXyQwjUT/AKPI/wCHNI3tActFqCMGG/MGce7UMPa0j1U++hgp6F1g/iRnvd6J70fkYKhmjWHW+P8A3H8FKvx4HAjIizLqTgZ2gdVpPywUO5sjhRm0+YfxzuPYAPVU93JODNrM1aPkOQkMjm30rBx0r8CqxucZZROPgx8nfo/ob3MbtHc55cT26gPmrS1E5BRSNzlWkbTRh8DLRssC3E2AtfE8FztYeSyNVnPmtHVNEsZ0ZLXa7YRjYOW0LeB4ZWSycHHPPSyaMoLHDwPEHaup8Ml2K+D0nNvPhj2CGqAfGRbHYqqTj2kUlBSL2WMy4pm8rQPBBxLL3PYFPtqXdHmX6Li7o4etyfNC4iSNzSMMQQs2mvJ5VlEoPwY10wYMglSVZbJVihDipSI8EByNBMkkFRg1hY0ykssbhUZ30XJvud/zjSpY53n+H7R3uFrDtJVMdz6KuWYo5aGldPI8fAx88h2CwOg3tJt4Fa/BS9/sZqpNatHwfHWeShXMwgCAIAgCElTVVkxeGVPYHCxWTWD09LqHFijyhPTG7SXM2t3dirhSPepvUvk7LI2dkbxibFZSqaOpYZ01NXMdtHiqeBgymuBUZQwV6IU5RBUIgpygDAFIJ5AblAHJhEwWZhxUNg1tQzG6jJYmGpA2oMFVRlSJrTpuFiLG+qyJMYMHIWWYHkxNPst90nAW+EE61fhwUc47mTlfI0M7NGRgcPmOIKKTXgJ5OCyrmdPCS6ndpt+E4OHZvXRC5S8jBqZcp1IbocrLBI0hzXAuaQ4dmscFtW1GWSk4to2dF+lOqjAiypSsq49XKCzJLb7gaLjwwXW4Qmc0o58o2VPLkatN6WuFO8/wakaOJ2Nfex8SuWdEo+Djs0Nc/onKGaFXGLtZyjdjozpA+Cyy0cVnpti/iaSehlYfaY4doKlSTOKWmtj5iWCw7lbKMvbkvgaB3JxIjhkVRwuOoFQ2aQqnN4SMxuT3DFxt2qrWTvp9Psb/AHdjJiqJJy2npgZNH/62b3OdqJ4KcJeT6CqHCktjrm5PZRUExJvI5pDnnAve8aIHZYmw4KnFkz1EsQZ5y5aQ8HyVv8mUq5kEAQEaQX0H9M676/JbA0gn9M676/IwNIJ/TOu+vyMEh4UP9M67/T+SUi6yUKj/AExrv9P5NIvBJeCsJfpnWrb8nXXe4mLJSNOIJad4wWb9D1kPKX5PSq1u5fpq+qh912mOOBXPZ6Xcv5RO+Gqizc0mesjLCVjh8/mF589I0dCsizcUmfEJ1uA7Vzyoki2UbaDOqAj3wqe3JE4Rlszih+MJhjhKznBD8Y8UwxgsS5ywD98eKYbGDV1meNO3+IFZVSY7Gkq88w7BjXHsBW0dLN/BDnFGumy1UP1DQG8m58Auyv022XiJjLURRjPkJPtuc/72of26l2Q9FvfnCOC7Vt+CdPcVo/0/qH4wefK2TecnRZFznfHZspLmarn3h2HaqT/TmsSy8fk6dPr+HtI6+mkZKA9jgWnavDuonVLhkj2oTU1mJZyhkWCYWkja7tAv4qkZteCxy2UswozfknFvVPtN8FtC+S8kNKRy2UP0dyi9mA/cNj4FdMdYZupFeRIK2gP6uSpaNWjcllvujBJ3RmTGGDoRnnPqlY133mLnxsS0n5RRJnRE4WdSsI3YgeClIo6oPyjEflmI/s6EX4D8lOFuU5ev/FFcQyhMbRUojB/efgPBTmMfk0VUV4SNpRZkySEGrqHPHwM9lvqVV3bF0jssmZKigZoxsaxo3AAdqoszYfY4bPPOBs7xFEf1TCTcanu3jgNS9Cr0+61pRweZq5trBy5cvZj+mta1lcP5Pm5p5I0grf0zrv8AT+SuBpBP6Z131+RgaQT+mdd/p/IwUL9DLBAEAQC6jAKg5VcETkrbIsZ0pl1NorEi5p6OLNFc0SXhc0/TK5f2m0dZJFLomHW0HuXFZ6LW/g3jr5Fs0MXwgfJckvQoGy9QkRzCPreYrJ+gRL9RZPMWbS7zFOgRHUWVCji+G/aSrR9CgvKIfqDK2wMGpjfkt4+j1r4M3rpMquNllvH02EfCKPUt/JQ5y2emSKKxkXRQS8FW8i63g0VZWHXXTBr5MJRwZFFlGWF12OI3jYe0bVzav0zT6qOJRNKdVZV4Z1GT87wbCQWO8avBfH639NW196+6PZp9Ti1iR0VLleJ4uHBfOW6eyp4kj0YzjNZTM9ui7EWKwSLA0zdoUjJbdk+M62jwCcQKRk2L+W3wHomXuC6ymYNQA7ApyMF4RNTsR3MerroYmlz3hoG0q6WwwcBnNne6ovDBcRanO1F/oPqvR01X13MbHg59jAAvr/TdHLs2eNqrl8FhxX10Y4WDyG8kKxAQBAFICAIAgCAIAoAQBATdRhDI0io4UTknSKjgQyNNOBE5ZOmo9tDJIkUe2hkqD1R1k5KllKs0jMoc1c04GqkUlYtFyA9XjLBDRWJFtG3BnKsYLeNiZm4MuRzPb7pKwu0mnv8A5xReFtlfhmwostzRnAleHrP01p7P49md1XqlkO0lk24zwk2kLw7f0tqF/Bo74eq1PyZDM8X/AA3Xmz9B1cO3CdEdfQ/kq6an+Ufl6rCXpOoj5iaLVUy8Mxp8+XjVF4kLF6OUezNVZF+DU1uedU/BgDVMdLuQ7EjTzCaY3nkJ7Th4L09N6fKb7I57dTGJfYwNFl9RofSuHvI8i/V58Fl719NVSorweZObZbXQZhSAgCAKAEAQBAEAQBAEAUgKAFICgBSAgCgEgoCoOWbiTllYcspQLqTJLbrmlWaxmUcksZ1s1UikxrGUWi6cWNErLjmvBbhiyblVd818BVRGkVD1lkfgsqY7k4rF6+74RK08CoNcuWzV6mTwbRqqQ5J3xLCVGot8misrh8FTadu25Uw9InLyRLWpeCokDUAvV0/o0Y9zks1rZbfMvZq0cYLwcU75SLbnLrjBIxyylXICAIAgCAw+cu4Lweo2n2nQtN9jnLuCdRtHQtN9jnLuCdRtHQtN9jnLuCdRtHQtN9jnLuCdRtHQtN9jnLuCdRtHQtN9jnLuCdRtHQtN9jnLuCdRtHQtN9jnLuCdRtHQtN9jnLuCdRtHQtN9jnLuCdRtHQtN9jnLuCdRtHQtN9jnLuCdRtHQtN9jnLuCdRtHQtN9jnLuCdQtHQtN9jnLuCdQtHQtN9jnLuCdQtHQtN9k86dwUdQtHQtN9kirdwVXrrCeh6b7Km1juCq9ZYT0TT/ZVz08Fm9VYyejUDnx4KvvzZbpFA56dwVXZMnpNJIruCo7JsdJpBrzuClTkOk0k/aB4KVZIP0mkpdXu4LWN8l8FX6PQ9yjnr+C1WsmivRNP9lJq38FZa6xeCOh6b7I5y7grdQtHQ9MOcu4J1C0joWm+xzl3BOo2joWm+xzl3BOo2joWm+xzl3BOo2joWm+xzl3BOo2joWm+xzl3BOo2joWm+yyuA9oIAgCAIAgCAIAgCAIAgCAIAgCAIAgCAIAgCAIAgCAIAgCAIAgCAIAgCAIAgCAIAgCAIAgCAIAgCAIAgCAIAgCAIAgCAIAgCAIAgCAIAgCAIAgCAIAgCAIAgCAIAgCAIAgCAIAgCAIAgCAIAgCAIAgCAIAgCAIAgCAIAgCAIAgCAIAgCAIA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0" name="AutoShape 14" descr="data:image/jpeg;base64,/9j/4AAQSkZJRgABAQAAAQABAAD/2wCEAAkGBxQSEhUUExQVFRQWFRcVGRcYFBQXFxYZGhccFxgYHBgYHCggHRwmHBQUITEiJSkrLi4uFx8zODMsNygtLisBCgoKDg0OGxAQGzQkHyQsLCwsLCwsLCwsLC8sLSwsLC0sLCwsLCwsLCwsLCwsLCwsLCwsLCwsLCwsLCwsLCwsLP/AABEIALcBEwMBIgACEQEDEQH/xAAcAAACAgMBAQAAAAAAAAAAAAAFBgAHAQMEAgj/xABPEAACAQMDAgMFAwYKBgcJAAABAgMABBEFEiEGMRNBUQciYXGRFDKBI1JiobHBFSQzQnKCkqLC0SVkc6Oy8Ag0Q5Oz0vEXJjVTVGN0g+H/xAAZAQADAQEBAAAAAAAAAAAAAAAAAQIDBAX/xAAsEQACAgICAQMDAwQDAAAAAAAAAQIRAyESMUEEIlETYYEUkbEjcdHwMkLB/9oADAMBAAIRAxEAPwAEq1z3uoRQ/wAo4Hw7k/gK1X2pLHGzZBIBwPU+X66ry4naRizHLHua6JTo5oY+Q9x9T25ONxHxKnFFrW5SQZRgw+BqrCnFb7C+eFtyHHqPI/OpWZ+SpYF4LUFbYu9L+ja4JAM9zTDGP11o5px0ZKDUgXE2ZzRUCh0igTiiQpY3oeRbPQFZArANZFaWQogjqX7ij9IUXVMIv9EUG6mPur/SFGojuVflXLlf9RHViX9Njn0iv5H8TW7qDiP8R+2sdFJmE/M13a3BmM/MVjPtmsP+KAPVPUK2Nj4x++fcjX1cgkfgME/hXzzqF5JczNK53SSNk/M+QHkKtz24LiytP9q3/BVU6DHmUfAH/Ki6jZUY8pJHTZdMyuRnav6z9BXXc9IuuffH4g076JjICgFvLtzXfqNq+SGjKsByCMY+tcTz5D1I+kw1X/pTlzbPE3PB8iD+w0Vh6hkCYzXd1RAMHGMjng5pWWuzHNyjZ5ufEoTpBu01ltwLHijUvVXGF70nRc17YYOatTktJmDgmWXod0zrlqL7qrC11aRcAGjFh1BIDg81vDOumZvExnu/5Ra6ZZAoJPYDNDbi6zsY9q4db1eMps3d+9WpJNjcbSBmr6x4nJ4QH3V/O+NaOn9DlvZeMhR95vID0FSY27KpJIwRnB8vOrIudUttPtl8LBLKCoHc5Hc1zZG29ndgpKoLZi78OwgEUIHiMPp6saRJbiSVvAtwWZj77Dux88nyFd9nBcX0hAJ3Ocu/ki/mj409Wtpa6ZDkkA45Y/eY1FWdFrHrtgjpfoRIsSXGGfvt/mrXR1R1lFbAxxYaTtgfdWljqPrqW4JjgBRDxx95q39M9FE4muuB3CE8n4tQn4iDh/3yv8A3SdEn1CTxZSQmfvHz+A+FNuq6pBpsQjjA344Ud/ma4epOsEgUxW4BYcZHZaD6B0vLdt49yTtPOD3b/IUdaXYn7vdPS+ANPrV3KxcNJhjn3QcenFSnubWLWEmP3Rs4xgVKXH7j5vxEp+aZiOSSKxGRXp4zg8eVeI4Sao4IklbNa9p70Rg09nYAD5miWtxpHBFGoxh2LH8444P0NR9RJpGqxNpyfgG2LEFdvfirLglJVM98fuFV5pUByDinrS4ZJ5AqkKFGST+GKpSoxcbPN2cTLTRo2j+MCxPApCv5nExU91Yr+I4pr6c6heP8njO75fvq3lpaFHGr2ap2CuyZyQcV7ibNE9M0PxJnlb17ZovJ08hbcDgVP6nwP9P5FFkVzgjOKHdTai1uoKjvTfe28cbYTvSL1w+V5qHNyaZShxTRYXso11JIGDsA248Zps1y8TwyAwJ+Yr5i0y88OeNtxADc4JGabrfUt11uDkg+RPwrXHj5XbMpZONJId/a3DHNpiDcPEWaMqM9yQVOfQYYnPwqjGRlQjGPfw3xPPHx7H/k1ZB1DfcYJ4AII+jZ/u0IgiSOeRcZUOe4HmeePnWWWSxy4rerOvDi+pBS6dtCfZTmNg23JBzTHrl3PdQm6lyxL4OS2ceTY9OMf+lNM0VvtHhQIX9WC7QfXt+quS4kYxt+Qc5Axhk2j1yAeBWf6uTpI6V6GCvkyt2HoK2kBeOCcA8EHuM4+YzT1AsIQmSCME55wCfxxxmknVHVpXKjAzwB8hVwy/UbVHPn9P8ASinfZrUgc1PFzWleahFXxOU3mWuiyudrAntXCik8AZrco8sc0NUMa5r3xIzjtileaIk0e0nT5SoGDhu1a9a0trfG7zqebvZpx9oCEJp46S6f8SEXDtuw2xF780p3EgGMUT0TU51QJHk7mO1Rzg+ZpvT2X6e3L2vssHUteh06Lw4sNMRzjyPqaVbPS7zU5N5yV/ObO0fIedMfTXs/L4luyST72z/M0wa91TBYpsTBYDARcfroab3LSOuM1B8cauXyc2k9KW1gviOwZwOWbHHypU6n6te4bwLUEg8Egct8vhXDuvNWlxyEzz32r/madbHSbXTIi7kF8cscZJ9BTW+uiH7Xc9y+AP0x0UsQ8a6wWHO09h8/jXH1f1oADFbH4Fx2HwFBOqutJLnKr7kfoDy3zoBBGhXcT86L8ImT3c+/g4XuMkk8/GpW51jzx+ypS0Y/Vn8nTJO1uSrKCxBBB7YPFEdCv7MgJMmw/nclT8/ShHUN/wCPMzgY8qG0njUo7Ijk4PRbZhhAVYtpBGdwIIxSzo9mt7qIRuY4yznHbCeX4tilbT9TkhOUbHGMdx9KOdP6oUbMQ2nA3nHLHJ7n6n8axWJ47ZtkzqaSQ79W2KRRKVTGWx2peS/eNgUcoSMHBxxiu691iSdQGHAoCrlpgMcCtILRi2ebiU7ycHvRbRpD46E+tcGqXO4YReRXFZpdeNGNhyx4GD2/5xV8dGbZdNkNu4g+VcNjeOytz5nHpQ26sLyKPcibsjkZoCJ7hRtAYyHJ24OazStWzXp0NF3AVO4nvSb1fbGQcUciu5mjLSoykA8GlW81cvA/HOSKb1QQjysWhpTuwA863WFkYbpFb1/dWftrIoYfqFZ064LXEbP3JrTZnSr7h2TTpDMzorA5BDYNabeUi4KzHLN3OAOfw+VXvD9mjtAzbfuZ8vSvnm5P2ied14w+VP7P2VGSGrZvhk09DPdWz7MwsARzg9q6UC+AWZnBwfe8dhzxxgQ/A8fGgWk61sIEnyNFLi7tGXduQn5/trjUXHTR6SnCW7r8geCI+EWkfO4nj0Hz8/pW7UNCWJCJ0MchG4AjB5/5xTV7J9Piv792bmK1VZFTHDuThCf0RgnHmcfi3+2Hp5bi3Mg4ePnPwrsxY/LPOz5FJ8Y+D50mg2nA5rUYz6V0I+GwBmj+j2yNG+/APl61o3Rgo2gXosLhg4XIwRR3QtLEs2ZBtXI79q96YAnugUXSymc4jwMjmoUuQdDDr6JHApjA90+War3qO+efAYdqcB0VfyRgb/d9D6UB1jQnhbbJ3qW62y7tUJ91CVHNWp0Fp8FnbC4nIDsNwz5D0ApIv9NLodvJ70d0/RLvUCm4bIkAUZ7ceg86tN1dGmCCk3bpLs7eoevZZz4dsCqngEDLN8hXnQeh2c+LdsVB52595vmaZV0600uLecF8febGSfhSFrvVU9221DsX4Gk15mdXNVWJUvkctZ6rtrGPwoFUsBgKvl86q7WNcluXzIxPoPIfhW2400qMkEsfOuFYCDyK0jGUjinmUNR7+TnkBK9u1b9PiG1txxRTSem5bj7vA/okiveo9KzQA5OcegNDTqkZq+2LzRc1K8sxBqVOxaNVSpUqySU3ezrQHvpXhiZBIE8Q7yQNqkL3APOXHFKNWb/0e2xqb/G1kH9+M/uqZR5KmA1weyq7A5kg/tSf+Sp/7JbrJPiwD/vP/LTL1b0wNt/dO7EGLfCFlkBR1T3iVGBywB8/OhfRPSwmtrS5HMouN8jtJJkxo7AKq8rnIX07VKSWjXiquwRF7HbsNu+0QfIiT/y006R0FcRzpLLJCwQYAUP345yQPSuCeyFxr00DtJ4IQOVWWRRnwkP80jGWbJx3pj0/p+1W+V7eQB7dXEsXiSOcuAEbDE4wN/PxHpVUhONfyGrjTXYYDKPmDQ3T+mjHI0sjRnj80jAHqTQP2bwqt/qmFAxNgcdh4kvA9BwOPhVht2NPsTuLoT+o+mxfIUhuIkI7lQJMZ7ZCsP8AkUoWvsQwjLJebs+YhIx+HiGj/sZx9nucf/Un/gSrBoT8kzjuioovYioXabvPx8Dt/frjvvZFa27I8+pLFz7u9Y0DY7gbn5q6aRfalbCY2ELfdkvFU/IqV/xU7CKTdMXNU9l0Bj8aTVJEgIUhsoIsN90glsYORj515tvZjYWsIna+fwX2kSFU2nd90hgOx8vXPxrxf3LT6fbWRPvQ/aTN8Fs1IAPzLx0T6rl3dOW+R3isxgeo2H9q1DpqmaxTi00/Iv3HSWiPl/4Ql+JQDH/hmjNv7FrCZFcXN0yOoZTmAZUjIPMOexpjt9Yt49MhUGOWPwEjlVJowyqY8PgE5LeW0c5NOFpAsaKiDCoqqo9AowBz8BTUUhTk2K3RXs9ttLaRoHmYyKFbxGQ8A5GNqLWjq3VrFnNlcNMHk2rhFIzvOF9/GOc06VUnUOnG4fWZh3hNvsPmvgoGkx+ANNuuiYJN7DMXsZ0tTnZMf/3v+7FLsOhaM8zpb2d7c+G21pInlaMHzG7xB/8A3yzTnrvUROjPdIcO8AAx/Nd8Rn6Mx+lE+krKNdOgSL3Va3Q7lODlkBZ8/nZJOaAWlsXtB6S0i5DGKF90bbHR5LlHjb0ZS4I8/hxXFBfaZFqH2JbWZZhIIt/iN4e4ruHJlz2PpnPFPei6PFbKyxAlnbe7sxaSRj/OZjyTVTapFutL6+UjxI9V8WInjIi2xjHr95u35tHQ4pNlvS26ojFUztUkDcecDOMmlGK9tLqwfUGs0YKsjbJCC22MkNzggHg8fKnC1uRNCsi/dkjDj5MuR+2q76OfdoV2n5gu0x/VLf4qGJdBPoqSx1CB5IrKGN0YqY3RDglQyEkL91gRzj170U6Kv0u7fxfs8cKiR4wgw33G2kn3RjkHj0pI6Euvsv8ABtweIb2EWUmOwmiZlgY/EhSn403ezBNtpIv5t3dL/vjTtjlFK6C/8TlmeHFu80YDOm2NnQHsSMZHl9R6iutNNhHaGIfKNB+6t6xoHJAUOQNxAG4gZC58yO+PxrZQRZ85a44iZhjPvsoH4mgtwwJ7Ub6jKfaJsn7ssgx8nNLkciuzEGu9ZEYODGPpDriCGPZKuCCeRWnqDq6CTO3nPxP7KXRYqO1CtUUKwA7ivPvdnXFPo3Syxkk+tZoVmpU0XxRorNSpVnOYqyPYC2NVHxglH/Cf3VW9WF7CXxq0fxjmH9wn91AF+9c//D7r/ZMPrgfvrl9ma402D5Of941dvWNlLPZywwKGkkAUbmCqBuBJJ+QPHris9G2ElvZxQzBQ8YKna24H3icg/jU17i79lfcr99PmudduxDcNbMiqd6ruJAjiXbgkDzH0qwdE0JoXMs1xJcSlPD3OEUKuQxCqgHcgHJyeKVING1GLUbi7hghKzEjbJMAQvu4+5nB9wetGILC+lvre4njt444UlTbHKzsfEUc5KDzRePiaEXJ358Av2dP/AKQ1Uf8A3z/4stP7yDO3I3EE4yM49celV7o3TOp21zcTxNZqLiRnZXaV8AuzgDao5G8jNGbTRr5rtbm4ktvchkiVI1kwN+DkluT7yrn4CmiZ03dgj2Ln8hc//kf4BT8l0hkaMMpkVVZlz7yq2QpI9DtP0NInT3RV9Z7xDfRKrtuI+z78nGM+8ePrR/QenpobmW5nufHeWNYyBEIwoQ5XGGPq39o0LoJ023Yx0kdft/G9LH+t5/4R++negHUPThupreXxTH9nfeqhAwZsg8knt7oGB6mmTF0wDf8ATfgy6rdfzZbU+H8C0ZMv1ZEoB1PL/wC7tmM8EQj+yrH/AA1aOrWXjwyQ7igkQoWABIDDBxnjOCaXb3oSOW0htHnl8KE5GBGGY8gbjt7AMw4qWioz6s2aT0vYWkInFtGGSMSM+0u2QmWI3ZOePKmOyuVljSROVkRXXy91gGHHyIpaXoVPDMTXV68ZG0qbg7SPTGMY+FMmn2awxRxJnbGiouTk4UbRk+fApkyf3Oiq46X0RL+G9MpdUk1GZxsbaXVRsUN8MluPgKsZ1yCPXjjvXBomiRWiGOEMFLFsNI78nuRvJxnucUAnSK36ZsHudPvtLYgTQSe7ngfe3D5AvG34OK6/Z9q4SJ9Mvx4boG2iQ7Q8ZySu7POCWwQeRjHanex6ctoZmnjjxM2dz73LNu5OctyMgfQeldl/p0M67Zoo5VHOHRXA/BhRRTmmJvs0s4YrWW4Qbj4twBKSWZokkIX3j5YQfiK4+lelYb7SYfGTLuLiZDkjY8zsQ+AeTjb3p/8AsMfheDsURbdnhhQE29tu0cYx5Vix0+KGMRRRpHGM4RVCqM9+BxzRQnPyKHsh1EyWPhP/ACltI0LDzAB3L9Adv9U0G9n0qHT9Uj3LhZrknkcK0QAJ+Hunn4GrDsNFt4M+DBDFkbT4cSJkeh2gZFbksoxkCNACMHCKMj0PFAclsrLo/Tft3TohQ/lUMzIQeVlSZpY/l3UfJqNex27aWxkd+Ha6nZv6RIY/rJp3igVPuqq59AB+yvWKAcrs4l0mEXDXIT8syCMvk/dByBjOPxx5V2VmsGmQfKfWjsdQvEHAW5mH980Ntl2CmX2gWm3Urv4zs31wf30uFDRovZ78agU8u5ifjRY0DbuaKC6NmalealSXZ4qVKlUYkp39iz41i2+Pij/cuf3Uj05ex9saxZ/03H1icfvoA+qqjMAMkgAckngCoK06g+IpD3xG59eymgDwdUgH/bRf94n+deW1i3A3GeEDOM+KmM98Zz34P0qufZPotsbGSea3jlYO/LQrK+1Y1JVBtJPO7gckmmPTOm7WazultxtjunZtpj8PwXUBAuwgFdrpnB9T5Uk7Ro4pMa3vI1j8QugjxneWAXB7Hd2x8a82eoRSgtFIkijuUZWA+ZBqsdQ6rb+BjCf+tbzYsnc5XhuPig2/M1YHT2miys44uMxx5Y+rY3OfrmhMTjSN1rr1tK4jjuIXkOSEWVGYgdztBzxXXe3aQxtJIwREG5mPYCqS6dzavpuoHgXM1xHM3wd9q5Pwwx/q0/8AtFlV5LG0f+TnuQXHkyoR7h+BZ1/ECgbhTo64+v7VgXVbgxgnMgt5GQY7klQSB8x5Vvv+tbWIwgF5fHUvH4UbSbwM5xt8xg5Hlg0Q1nSTNCIY5nt17HwggJTBBQZHu9+47YrXY9O20Ah8OMA26usZySVD/f8APkn1PqaZPtAkftKtGV3WO5ZU++wgJVf6RzgfjRXWeqY7aaCF0lZ7g4j2hMZyFIJLDGNw+tJnsnsI7mzu0lUlHuBkBmGcKrDkHPeuz2iHGp6T/tv2yxUiuKuixaWNC6sM95PZyQiGSEbv5XfvGRyo2DjDKc/pDimcVWvtZge0aDVIMCWFvDfj7ysDtyPPuy/JvhQyYq9DdpOtSTXVxCI08KAhTKHJLORnZt2gAgd+Tjj14OUG6Q0r7Naxpu3Ow8SR/wA+R/edvxJ+gFGqYnV6Nc5IUkYyAcZGR9KBaBqU1xatKSiuSwXCHaNvbILZPPxFG7w4jc/ot+ykbo5702yrCkIjy3vSE+Z9FPasMkqml9n0d3p8KngnLSacdv8AN/whq6avWnto5XILOMnaMAHJGAPwrzdXLyyNDCwTZ/KSYDFCRkKoPBbGCc8AY75of7P8i1MZxmKWRDj+ln99A9Emmf7XFHn7RFd+Pt3bfEG4gqSeMEAD07VP1Hxjfn/Bt+lX1srVVF6vrbpP+y/YYrLUpI2SJz4n8YeBpDwceGZYzgDBJGFPavHWkhjSGYFgI549wDMAUZsEEDuO3euBYpVktxKAsk1287IDu2KsZULkcZAxz86M9XW/iWc4HcIWHzX3h+ynbcJBUIeoxvVPuuntp/b5qtBCedM+GxG5lYhT3ZRw37R9aHdIqBZw481LZySTlifOle51AySW93u2pFaoXyfOdXByfgVFM/Rv/Ubb/ZL+ynCfKf8Av2Iz+meH0+321f2fu1+1P8hisV6rFbnmnzt7S+NTuR+mp+san99KjU0+1z3dVuPiIj/uUpPEtBoe2Wl66j2sR8aPeJWHKkcgZ+QoE9i8KlQ1KQrPNSpUpkkps9lTY1az/wBsB9VI/fSnTL7Nnxqlkf8AWI/1tigD63FDOqJdlnct6QSn+4aJ0M6nsJLi1mhiKBpUMeXLbQG4Y+6CScZoGuyvfZv0ak9ok7XF0hZnG2KcxrhWK/zRnPB86srR4IYo/DgI2xsVbD7yH7tuYkktk5OeeaUum+nNTs4RClzalFJKhoZG25JZuQVJySTya7bLpi5S1uYjcp41zK0jSiMgKHAD4UN3wDg54z8KS0XJ2+yu+oFxe/wqkYazW9RfP3tm0NKP0S6nB/Oq2uqr0JYXMqkEfZ5GU+Ryh2n9YrUemk/g/wCw4Xb4Ph52nbu7+JtznO/3+/fzrhfpSZtMNg1wp4CeL4RyIwwO3bv5OBtznt5UIG06E3qXpm4fSLcpIqwwW0czQ7feZzlncPjK4RyfPOD86z1vJNd2VhqEIJMQbxCoyUb3ct8g8RGfiKs6Oxb7MISy7vC8PcE937u3Owt6eWaH9H9NfYImhEzTRk7gGVRtJ+9gjyPoaKDmarDrGGSwa9zkRoTIgxuV1HKYJHJOMZ75FHBcB4d47NHvGe+CuRQS56DsJHLtbjJILKryJGxHI3RqwQ9z5edHrm2DxtGchWUqdpKnBGOCvI48xTJdeBA9hqfxGU+tw36o4/8AOtPtJbGp6USQAJQTn0E0RJ+QAyTTt0/09BZIyW6siM24qZJHGcYyN7HHAHb0Fa9Y6Wtbtw9xF4jBdoy8gAHfAAYAd/SkPkuVnvqDXktYDN7r4KgKHA3bmA4PPYEn8KC+1yINpU+fIxH6Sp+7Nd0XQmnLyLOHPqVyfqaPzW6OAHVWAOQGUEA+vNMVpVQO6UvRNZ28ikHdDHnBzg7QGHzBBFFq8RRKowqhR6AAD9Ve6CWcmqviGQ/oN5Z8iBwKDdBAizRWVlYFshgQRliR3HpimOpUOPu5GyzVheKu2nf9r/yK/SO9ZbpWjkVHmaRGaNlDAk55I79u9dF/ori7S7g2hyBHKrEgOnqP0h+vA/FgqUljXGmaS9XJ5HkiqtU14aqv9+4v2OnSyXRuZwECqY4o8hiAe7kjjJ54+Pwo5cR7lZfzlI+oxXupVRikqMsmaU2m9UklXihO0/o51tJ7eSVSZQqqwBwgX7o5785NMOgaebe3jhZgxjULuAIyB24JPlXfUpRxxj0aZvWZcyam9N30u6r+CVis1irOY+efbWu3U2P50UTf3dv+GkEtVi+3iP8A0gh9bZP1O4qtjQWe91TfWotXnfQBwSdz86lZlHJqUCo11KlZIoJMCmDoZwuo2Z/1iH/jFL9MXQFqJL63y4TbLG44zuKuDt7jvSbpDim3SPrjNZBpN9ro/wBFztjlWhIPmuZkUkH5MR8ia6rvU5INIE1vGXkW1jZFC5wSijdtHcDJY/KmFasYJtThRtjyxK/5rSIG+hOa6xVP9GDSL622SIJL1lJk8WRlmnlxklJd3YnsFPGeRT57P9LuLazWK4bLB2KqW3mOM/djLAYJHPbjmkmOUaGWh8uuWyyiFp4lmJAEZdQ5J7DbnPORXfVNe0C3LaldTqCXs4LW4XGc+5Mpb8NrOfwphFWy2NQ1iCBkWaVI2kOEVj7znIGFHc8kfWueTqS2W5W0MmLhu0eyTJ4LZB24xhWOc44NVp1hJ9p1GO5DHwre5sbaPttZpD48h/ANGP8A0pj9q2luEh1CDiazcMSPOMnnPqAcf1Wf1oHxWhq1PqCG3lihkLiSY4jAjdgxzyNwGAR3OTwOaJTPtViBkgE4yBnA7ZNJPR0p1G5fUXUrEi+Baow7DAM0nzL5XPopFOd42I3PojH9RoJaoWui+uodSeVI45IzGqt7+3DBiRldpPbA+orb0t1pFfz3EMSMBbnBdiuH99lBUDyOwnn1FVloN9/B9paXir/K2t3b/ORXaSEfEs3Hn92mr2caULS/uIONyWdmGwMbnCe+x+bMaRbilYQ6y9oq6fceAbcy4jWUsJNoVWYp7w2nHvAevcU7byVyuCSMgZIBOOOcdvjj8KqbqC2S5n1t5GRVjghgjZmCjeF8Urk+e+NfjzTv7N9U+06bbPnJCeE2e+6ImMk/PaD+NMTWgf071rc3qGWGwBjVyjfxtA+4AE4VowD3HdhR/RNfjvInaHIeNmjaOQbWjkX+Y4Gcc+YzVddHdTJp1leyPGziO+eIKmO5HBJJ4GVxn5cU4+z3RXgilnmZWmvJTcuEOUQPyqKcc4B7/H8aAkkgd0t1hfX0XjxWcHhB2QqbthJlQM4zDt8x3Ipk6Z6ijvo2aMMjRuYpI3ADxyL3U4JB+YP+VVn0V1ONN0ueRozJi+eMAEAAmMMCx8l9zyHmKsHofQmtYXaRlea4la4lZc7dz87Vz5AY+fNASSRr6I6ikvRc+IqKYLl7cbQ3OzHvHJPfPbyx3NLXW/W93aXkiReEbeFIHmLRkuglbbwQ4B49R512ey44n1RPzb1j/aLD/DS5rc8TJrkspYmaZLSPCljvhi3qOOwz3PkBQUkuRbd5eJHE8rH3EQuT+iBnP0pF0ptSuY2vZrwWduwMkcMcCSMIu6s7MCckc4APfy7UOu9XM/TJcNlxEkDnPOUlWJj+IGf61OHSmriTTYZlRnKwqDGmC+5BtZACRzlTQTVI89D6jc3EMjXK8CVlhk8MxGaIfdkMTZK5/wCR5lV6Lu7+/lu91/JHFBO0SBILfcwycEsyEdgPKmzpLqtdQDPHbzRxDIEkgjAZgcFQAxOR64xwRVbezCHUHW7NqbXwZLqQSCcSE7sDO0JjI2sO5oH8lm9MWt1GZxdTtOPF/IuyxKTFsU5IjAGdxYf1c8Zo5QvprSja26xFlYgs3uLsjXcxbYiZO1BnAGTRSgh9lF/9IK3YXMEuPc8HYT6HexGfhzVVg5q7vbTEZXCI21vAIIYKVcMxx35BGDyPM/CqBimKmlF2aTjxUX8nawrwRXuNw1RlqiDikXmpW5xzUqtE7OOpWyaPaSPStdZpgSifT0ZM8bDgRyI5PwDA8fHihlGOmEBkbIJ93sDjz+dKbqLZpijymkfRXW+rwXmk3bQNvARWIwQRiRTkhsfm/qryvWEWn6TZyyAu7wxrHGCAWYIM5PkoxyfiOOaquwkdFlTbJ4bxujL4qj3fTknPIB9eKsm26H+3aXaRXIME8MZ8NlO/aHwSGUgd8JkcEbeD3qMc+aNs2FY3XgA6tZHUfC+1WUVpcXas9tNG/vMyruCTrjOGHZjkjI4Hamb2N69Lc20kcxZmt3VNznLYYH3SfVdpHn3FdGr6NqTuvgmxUxp4aXDRubhFKgMw4KBjjOAMc0a6M6ZTT7cRKxdixeSQjBdz3OPIcYAyfmTWhi2qD9V9pVus+saqjD3Tbwwn5Mgz+39VWDS5ovTTQXt1dmYN9p27kEe3bsGEw289l78c/CmQhH1bRWstN0+KQ5lOowvIfMtkgfRFRf6tWV1PFvs7lfWCUf3DXH1V079tEKmTwxFKJhhAxLL93uRgcmi1/beLE8e5k3qVLLt3DIwSNwIz8waBt2K3sil3aVB+iZV+krf50ya6+22nPpDIfohri6T6aj0+IwxSSvHu3ASFDtJ74Kovf0/ZzRS8tVlRo5BuRgVZeRuB7jjy/wA6BN7EborQUutIsVk/7OVZx80mc4/EEj8a36K/+n78f6tAf1L/AJ/rpu0zTYreMRwoI4wSQozgZ74z2rWui24keUQx+LICrvtG5weCC3cjAHHwoHy7E3ojSIL62uZLiNZUnv55QGJIIU+GhOPgG+tc/sif7PJfWDHmGcsgJ7qfcJH9hD/Xp/0/TYYFKwxJEpOSEUKCe2cDzrXb6NbxvvSCJXyTvWNA2T3O4DPOT9aA5dlX9I6el2Nas/EUM9wzJyCQfEfDY74DKufnRPprqCeAWVnLiOWKY200Tj35I9h8GWI9mQYGSPzfrYsNqifdRF+SqP2CtpQHnAz8qB8ioOitNjvbTU7QMu57lpY8n0I2MP0coASM96M9LdRXKy2NpKNjoJbeeFl9/wBxN0M6n+dHtQKWHG5vPIqxgoHYCs486AcrK59n10F1DVgdwV5vFQ7Ww4UvuKnHONw7UU9mEB+yzNJG6PLd3ErrJG8Z99uDhwMgoE5HHl3BpyqUCcir/ZzpZT7fp80M32Z5XaJmikVGQ+5gMw4OFjI+OcV1aH09faTJILZBeWkh3eH4iRSowAAYb8KcgAMc84BwMc2NUoByFrpHT5bWyYSpiV3nnaNCG2mWRnEYPYkbgPTPnjmlD2djUNPhkhk0yZw0rS71ntQcsFG0q0g7be+fOrTrFAchb6Na7P2p7uJod9wXiRpUl2x+Gi7QUYgcqxx6saY6lYNBJV/ti3CSDCJIGRlIc4xhsk5wc5z2+FURrOlmNvLn3sA5ABr6C9s8O6CDKhh4jg5HqvkR27VTl5aggAKBj0zk/Mk81CtSOn2yxJeRNRyK7YZwfnXq/sCOQKH1oc/QQZuaxXJ4lSqoXI69RQYDefY1wUSkXKkUMrDH1QGaIaJdCN8kkZGO+KHVKtq1RUZOLtH0Z0r7OAymS+XBYLtjSVuBjneV4JOR2J7d6suJAoCgYAAAHoAMCgOuam0GmSXCHDpa+IpwCN3hgrkHuM4B+dLPs26ou7i5lgvXUt9mhuIgqKgKPgk8DJIDoP7XekklpDk5TuTLIrNV37ZtVntbaCWCZ4SbgRuUPdCjseDxkbO9ENb6Zf7OyRX919qZcRPLdbQzDnG1FAIx6AnmqJodazVW+0R5orrTIEubiJJisEpjlILYeNNwJyN/vnnHPnRrWelwWhit72dLgSRyMsl9MTJCG/K/kyxzxnGAOR3AzQOh5qVVntNLyapp9uk08SzcSCKaRMqZAOynGcB+cfsFGL3pK2E8CQ3MiTxyRzuj3k7s8KsS2Y3c8EgDPHnzQFDy7gdyB8zisqwPIII+FVr07oUesSS395mWIzPHbQ72ESxRnaHKjGWYgnnj58YIdN9MSxag08cQsrVVeL7Oku9bg5IEpQe7GOxH87gZxk0BSHdrhB3ZR82ArXHfxMSFljJA3EB1JAHc4B7cjmqZ9pfRsNjppYBXme8JEmCGEbCQrHyTwAFH4ZqxenekIra4FxCscaNapCY0j25bcHZyQcEkYHby7mgKVWMQvotrN4ke1fvNvXavzOcCpaX0coLRSJIoOCUZXAOM4yp74I4+NVh7Nx/obUFPlJdZ/GFaH+xu4Nq0KsfyN/G7LkjieGR42A+aoD/WWgfHstnTdYguCwglSUocNsYNtJ7A47Hg8fChuq9bWNtL4M1wqy/mBZHI8+dinB+BpY6avxZx61L/APKu5pOexPhggfXFFvZnpCR2MU4w1xcp48sxALs8nvd/QZwB8PUmgTSQxaRrUF0pa3lSUA4O05Kn0YdwfnXc7YBPJwM4Hc0A6a6ZFrJNO8ni3NwVMjhBGnujCqsYJwPiSSfWmCgTBHT3UtveiQ27M3hNsfcjIVb0KuAc/hWdJ1+K4edEEgNu5jkLrtUOOSoOcHjB44wR61XvU88mj6k09vEZF1BSoQEAfaeynn9NkPykk9BXX1sh0zRhECWeWQLPIM5dpCXnbI9cFR8MCgrihhuOr3zHKluWsmlSI3JcLnxHEaSRx92j3so3HGQcjI5rbqnVO17cQhXWS8NnIX3q0bjOTjHP3T88g9qW+qept5l08IBJJLZ/ZQqt+UiZ43Z+OMJsfnj5cZrj1Sb8lezr9221qKY/AIsKSftJoGojv11q8tnZS3EIRmj2kq4JBUsFPYjkbs/hXR0tqTXFnBcSbQ0sSyNgYUbhnAyTwPn5UP8AaWR/Bd5nt4J+uRj9dbei7YHTLSNgcG1iUjz5jGR+ugSqt/JqutfmljaSzSJ1G7YZHIabYff8JB3AwwySM47eddvS+uLeQCQDawJR1znaw78+mCD+NLDaemnywq9w0qI7SQW6xBpyzKVwCP5vvEntk80a6R0ySJriV0EQnkDrCCGKd8liOMnPYdsVhCUnLf5PV9Th9PHA3D7OL2m901vvVNtKk7Vi/wC22TbZxNnH8YAz80f/ACqmkuc9+RVv+32LOl5/NniP13D99fOUVyy9ia3qzyVKhxIDUF1TS/5y1qtdT497vRi3n3oSSCADRTRdqQsraH1FSutTUro4o5rZsUYoXcfePzogr81wXTZYmuDF2aGqpUqVuB9IdfXROgwop964js4l7clgjY+img2razBb69Z+Ex/JxrYz5UhR/NXB8z+UTPkNorqvrmN4OnoHYAE2s7ZPYRQALn0DM2OaL+2bTlksVZQfFjnR0CqSzFuHACjJ4O7+oKVFo8+3aPOmbsZ2Txn67l/xV16J0ncuIGu71blI9kiZtYxKvKuAJiSwBKJnHJ2jmuTrd5NR0YCKKV55DDmMRvuV1ZTIGBAwBh+T34x3pu6TdzZwCVHjkWJEdXXaQyqAfmMjvQLpCJ7brUu+mkMUP2kpvHdNxjww+IIz+FNej9KypLHLdXbXTwkmMmGKNgSjR+84y7DbI/BOMnPJxQX2waRcXUVstrC8skcxl4KgKAhAyWI5yR9DT9byllDFWQkZKtjcp9DgkZ+RpheipfaFazXGvWcUEohkW3VlkK7tjbpmJx5+6uKcIumbnBlubs3EsUcvhBYY4lDvEyZJXLNwxABOOc47UB1/TL/+GFvbe08RI4xEu+WNA3usCw97IH5Q4yPLtRW7/hK6ntC9olvHDcLNIwulcsArKRtCjjDk45yQPSgd6BHsH1gNayWrcPC5cA8Hw3+B9HD59NwqzllBJAIJGMjIyM9sjypJ1PoHbdC80+UW0+SWQpuhkz97KggrnzxkeeAeaLdMaFNDNcXNzKkk1wY8iNSsaLGu1VG45Pc8n9fegUqexY9vR/iEQ9blf/DkqxrUe4v9Ff2Uq+0bpaXUoY4Y5I4wsniMzBmJwpUAAf0ic58qaoQQozjcAM4zjOPLPOKBeCsPZcAbPVU9LicfWPH7qD6Hprz9ORyxf9Ys5pLmIgZIKSGQgDzO0k48yBTx0n0dNZfbP4xG/wBqZpB+QYCN23c48X3lw3bj7o5rs6B6UbTbc25nE6biwPheGRkYYffbI4H66C3IStCP8I2WsGAZNw6yKvnuMSsyf2lI+lEPY31AJ7RrJ2ZJ4N6gdn8NieRkcMjMVx5YWmvpHpKLTvGETMVmk37W24TGQFXA7YPn6V71jpC1uJBMyGOcciaF2il9OWTv3PfNAnJdAb2dxTs90091NOYbmW3UMw8MquPe2gctz+HlTvQ/QtGis4hDCCFBLEsxZmZjlmZjySaIUEt2yuPbW22OwkH8y/iOfwY/4KbusNBW+tJbcnBYZRu+1xyrfLPB+BNe+oenYL5VS5UuiNvCh3UbsEZ90jPBP1NEoIgiqozhQAMkscDjknkn4mgd9FfdOdVCz08peIUurMC2CFSWlbB8ERnHvhlTuPzSe1d3SHS7HSngugRJd+LLMD3Vpu2f0gAn4inUipQHIqjVtUu7q1XSntZxdM0cEsxT8h4aMN04k81ZVyfmR3wDaVvCERUX7qqFHyAwP1CttYoE3YBFkq6iZdspZ4MbtqmJQpAxu7hj6D/0O1KwaSVGmXK8lX4SX7CN7abcyaTMB3DxN/vFH76+YWGDivrD2kpu024+CqfpIpr5l1u1GN4Hzqk6Iq4gkGi9uRHC3vAlvKgtekNWnZPR3oeKlelHFStDM3FVB4yePP186ES9z86lSuHEaHmpUqVsB9bez9s6bZH/AFWEfRAKYQaxUoA9VKlSgD1WalSgCVms1KAJUqVKAM1M1KlAEqVKlAEqVKlAEqVKlAErFSpQBKlSpQBisGpUoAxWKlSgAD12udPuv9i5+nP7q+bp8MCD2NSpSZpDoWbiLaxBrES81KlXHszlo6TKPX9VZqVK0sm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592" name="Picture 16" descr="http://www.outsidethebeltway.com/wp-content/uploads/2012/07/gay-marri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514600"/>
            <a:ext cx="4612460" cy="27432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6868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As a Group… Come Up w/ a Compromise on These Current Questions</a:t>
            </a:r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609600" y="2401824"/>
            <a:ext cx="4038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Your 2</a:t>
            </a:r>
            <a:r>
              <a:rPr kumimoji="0" lang="en-US" sz="4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nd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Topic is…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58368" marR="0" lvl="1" indent="-246888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Tx/>
              <a:buFont typeface="Georgia"/>
              <a:buChar char="▫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Illegal Immigration</a:t>
            </a:r>
          </a:p>
          <a:p>
            <a:pPr marL="1115568" lvl="2" indent="-246888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</a:pPr>
            <a:r>
              <a:rPr lang="en-US" sz="3200" dirty="0" smtClean="0"/>
              <a:t>Decision &amp; Why???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58368" marR="0" lvl="1" indent="-246888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Tx/>
              <a:buFont typeface="Georgia"/>
              <a:buChar char="▫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2530" name="Picture 2" descr="http://www.socialissues.us/mediac/450_0/media/illegal-immigrant-sig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209800"/>
            <a:ext cx="4143375" cy="439227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6868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As a Group… Come Up w/ a Compromise on These Current Questions</a:t>
            </a:r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609600" y="2401824"/>
            <a:ext cx="4038600" cy="4525963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Your 3</a:t>
            </a:r>
            <a:r>
              <a:rPr kumimoji="0" lang="en-US" sz="4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rd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Topic is…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58368" marR="0" lvl="1" indent="-246888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Tx/>
              <a:buFont typeface="Georgia"/>
              <a:buChar char="▫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Gun Control Laws</a:t>
            </a:r>
          </a:p>
          <a:p>
            <a:pPr marL="658368" marR="0" lvl="1" indent="-246888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Tx/>
              <a:tabLst/>
              <a:defRPr/>
            </a:pPr>
            <a:r>
              <a:rPr lang="en-US" sz="3200" dirty="0" smtClean="0">
                <a:solidFill>
                  <a:schemeClr val="accent2"/>
                </a:solidFill>
              </a:rPr>
              <a:t>	(Ban on Assault Rifles &amp; Handguns)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15568" lvl="2" indent="-246888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</a:pPr>
            <a:r>
              <a:rPr lang="en-US" sz="3200" dirty="0" smtClean="0"/>
              <a:t>Decision &amp; Why???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58368" marR="0" lvl="1" indent="-246888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Tx/>
              <a:buFont typeface="Georgia"/>
              <a:buChar char="▫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1506" name="Picture 2" descr="http://libertycrier.com/wp-content/uploads/2013/09/warning-gun-free-zon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286000"/>
            <a:ext cx="2867025" cy="440179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6868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As a Group… Come Up w/ a Compromise on These Current Questions</a:t>
            </a:r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609600" y="2401824"/>
            <a:ext cx="4038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Your 4</a:t>
            </a:r>
            <a:r>
              <a:rPr kumimoji="0" lang="en-US" sz="4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Topic is…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58368" marR="0" lvl="1" indent="-246888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Tx/>
              <a:buFont typeface="Georgia"/>
              <a:buChar char="▫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Legalization of Marijuana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15568" lvl="2" indent="-246888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</a:pPr>
            <a:r>
              <a:rPr lang="en-US" sz="3200" dirty="0" smtClean="0"/>
              <a:t>Decision &amp; Why???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58368" marR="0" lvl="1" indent="-246888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Tx/>
              <a:buFont typeface="Georgia"/>
              <a:buChar char="▫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482" name="Picture 2" descr="http://1.bp.blogspot.com/-R6p1dKUxRTc/UtVi-r6HV8I/AAAAAAAABOA/ppA-nOFGhtw/s1600/marijuana-thum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2133600"/>
            <a:ext cx="4495800" cy="44958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6868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As a Group… Come Up w/ a Compromise on These Current Questions</a:t>
            </a:r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609600" y="2401824"/>
            <a:ext cx="4038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Your 5</a:t>
            </a:r>
            <a:r>
              <a:rPr kumimoji="0" lang="en-US" sz="4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Topic is…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58368" marR="0" lvl="1" indent="-246888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Tx/>
              <a:buFont typeface="Georgia"/>
              <a:buChar char="▫"/>
              <a:tabLst/>
              <a:defRPr/>
            </a:pPr>
            <a:r>
              <a:rPr lang="en-US" sz="3200" dirty="0" smtClean="0">
                <a:solidFill>
                  <a:schemeClr val="accent2"/>
                </a:solidFill>
              </a:rPr>
              <a:t>Abortion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15568" lvl="2" indent="-246888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</a:pPr>
            <a:r>
              <a:rPr lang="en-US" sz="3200" dirty="0" smtClean="0"/>
              <a:t>Decision &amp; Why???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58368" marR="0" lvl="1" indent="-246888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Tx/>
              <a:buFont typeface="Georgia"/>
              <a:buChar char="▫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3554" name="Picture 2" descr="http://www.thelibertypapers.org/wp-content/uploads/2014/11/abortion-debat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3352800"/>
            <a:ext cx="5067300" cy="2753967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/>
              <a:t>What is a “Compromise?”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915400" cy="4608576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sz="9800" dirty="0" err="1" smtClean="0"/>
              <a:t>com·pro·mise</a:t>
            </a:r>
            <a:endParaRPr lang="en-US" sz="9800" dirty="0" smtClean="0"/>
          </a:p>
          <a:p>
            <a:pPr>
              <a:buNone/>
            </a:pPr>
            <a:r>
              <a:rPr lang="en-US" sz="5600" dirty="0" smtClean="0"/>
              <a:t>ˈ</a:t>
            </a:r>
            <a:r>
              <a:rPr lang="en-US" sz="5600" dirty="0" err="1" smtClean="0"/>
              <a:t>kämprəˌmīz</a:t>
            </a:r>
            <a:r>
              <a:rPr lang="en-US" sz="5600" dirty="0" smtClean="0"/>
              <a:t>/</a:t>
            </a:r>
          </a:p>
          <a:p>
            <a:pPr>
              <a:buNone/>
            </a:pPr>
            <a:r>
              <a:rPr lang="en-US" i="1" dirty="0" smtClean="0"/>
              <a:t>noun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noun: </a:t>
            </a:r>
            <a:r>
              <a:rPr lang="en-US" b="1" dirty="0" smtClean="0"/>
              <a:t>compromise</a:t>
            </a:r>
            <a:r>
              <a:rPr lang="en-US" dirty="0" smtClean="0"/>
              <a:t>; plural noun: </a:t>
            </a:r>
            <a:r>
              <a:rPr lang="en-US" b="1" dirty="0" smtClean="0"/>
              <a:t>compromises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1</a:t>
            </a:r>
            <a:r>
              <a:rPr lang="en-US" dirty="0" smtClean="0"/>
              <a:t>. </a:t>
            </a:r>
            <a:r>
              <a:rPr lang="en-US" dirty="0" smtClean="0"/>
              <a:t>an </a:t>
            </a:r>
            <a:r>
              <a:rPr lang="en-US" dirty="0" smtClean="0"/>
              <a:t>agreement or a settlement of a dispute that is reached by each side making concessions.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"</a:t>
            </a:r>
            <a:r>
              <a:rPr lang="en-US" dirty="0" smtClean="0"/>
              <a:t>an ability to listen to two sides in a dispute, and devise a compromise acceptable to both"</a:t>
            </a:r>
          </a:p>
          <a:p>
            <a:pPr>
              <a:buNone/>
            </a:pPr>
            <a:r>
              <a:rPr lang="en-US" dirty="0" smtClean="0"/>
              <a:t>    synonyms: </a:t>
            </a:r>
            <a:r>
              <a:rPr lang="en-US" dirty="0" smtClean="0">
                <a:hlinkClick r:id="rId2"/>
              </a:rPr>
              <a:t>agreement</a:t>
            </a:r>
            <a:r>
              <a:rPr lang="en-US" dirty="0" smtClean="0"/>
              <a:t>, </a:t>
            </a:r>
            <a:r>
              <a:rPr lang="en-US" dirty="0" smtClean="0">
                <a:hlinkClick r:id="rId3"/>
              </a:rPr>
              <a:t>understanding</a:t>
            </a:r>
            <a:r>
              <a:rPr lang="en-US" dirty="0" smtClean="0"/>
              <a:t>, </a:t>
            </a:r>
            <a:r>
              <a:rPr lang="en-US" dirty="0" smtClean="0">
                <a:hlinkClick r:id="rId4"/>
              </a:rPr>
              <a:t>settlement</a:t>
            </a:r>
            <a:r>
              <a:rPr lang="en-US" dirty="0" smtClean="0"/>
              <a:t>, terms, </a:t>
            </a:r>
            <a:r>
              <a:rPr lang="en-US" dirty="0" smtClean="0">
                <a:hlinkClick r:id="rId5"/>
              </a:rPr>
              <a:t>deal</a:t>
            </a:r>
            <a:r>
              <a:rPr lang="en-US" dirty="0" smtClean="0"/>
              <a:t>, </a:t>
            </a:r>
            <a:r>
              <a:rPr lang="en-US" dirty="0" smtClean="0">
                <a:hlinkClick r:id="rId6"/>
              </a:rPr>
              <a:t>trade-off</a:t>
            </a:r>
            <a:r>
              <a:rPr lang="en-US" dirty="0" smtClean="0"/>
              <a:t>, </a:t>
            </a:r>
            <a:r>
              <a:rPr lang="en-US" dirty="0" smtClean="0">
                <a:hlinkClick r:id="rId7"/>
              </a:rPr>
              <a:t>bargain</a:t>
            </a:r>
            <a:r>
              <a:rPr lang="en-US" dirty="0" smtClean="0"/>
              <a:t>; </a:t>
            </a:r>
            <a:r>
              <a:rPr lang="en-US" dirty="0" err="1" smtClean="0"/>
              <a:t>More</a:t>
            </a:r>
            <a:r>
              <a:rPr lang="en-US" dirty="0" err="1" smtClean="0">
                <a:hlinkClick r:id="rId8"/>
              </a:rPr>
              <a:t>middle</a:t>
            </a:r>
            <a:r>
              <a:rPr lang="en-US" dirty="0" smtClean="0">
                <a:hlinkClick r:id="rId8"/>
              </a:rPr>
              <a:t> ground</a:t>
            </a:r>
            <a:r>
              <a:rPr lang="en-US" dirty="0" smtClean="0"/>
              <a:t>, </a:t>
            </a:r>
            <a:r>
              <a:rPr lang="en-US" dirty="0" smtClean="0">
                <a:hlinkClick r:id="rId9"/>
              </a:rPr>
              <a:t>happy medium</a:t>
            </a:r>
            <a:r>
              <a:rPr lang="en-US" dirty="0" smtClean="0"/>
              <a:t>, </a:t>
            </a:r>
            <a:r>
              <a:rPr lang="en-US" dirty="0" smtClean="0">
                <a:hlinkClick r:id="rId10"/>
              </a:rPr>
              <a:t>balance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i="1" dirty="0" smtClean="0"/>
          </a:p>
          <a:p>
            <a:pPr>
              <a:buNone/>
            </a:pPr>
            <a:r>
              <a:rPr lang="en-US" i="1" dirty="0" smtClean="0"/>
              <a:t>verb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verb: </a:t>
            </a:r>
            <a:r>
              <a:rPr lang="en-US" b="1" dirty="0" smtClean="0"/>
              <a:t>compromise</a:t>
            </a:r>
            <a:r>
              <a:rPr lang="en-US" dirty="0" smtClean="0"/>
              <a:t>; 3rd person present: </a:t>
            </a:r>
            <a:r>
              <a:rPr lang="en-US" b="1" dirty="0" smtClean="0"/>
              <a:t>compromises</a:t>
            </a:r>
            <a:r>
              <a:rPr lang="en-US" dirty="0" smtClean="0"/>
              <a:t>; past tense: </a:t>
            </a:r>
            <a:r>
              <a:rPr lang="en-US" b="1" dirty="0" smtClean="0"/>
              <a:t>compromised</a:t>
            </a:r>
            <a:r>
              <a:rPr lang="en-US" dirty="0" smtClean="0"/>
              <a:t>; past participle: </a:t>
            </a:r>
            <a:r>
              <a:rPr lang="en-US" b="1" dirty="0" smtClean="0"/>
              <a:t>compromised</a:t>
            </a:r>
            <a:r>
              <a:rPr lang="en-US" dirty="0" smtClean="0"/>
              <a:t>; </a:t>
            </a:r>
            <a:r>
              <a:rPr lang="en-US" b="1" dirty="0" smtClean="0"/>
              <a:t>compromising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1</a:t>
            </a:r>
            <a:r>
              <a:rPr lang="en-US" dirty="0" smtClean="0"/>
              <a:t>. </a:t>
            </a:r>
            <a:r>
              <a:rPr lang="en-US" dirty="0" smtClean="0"/>
              <a:t>settle </a:t>
            </a:r>
            <a:r>
              <a:rPr lang="en-US" dirty="0" smtClean="0"/>
              <a:t>a dispute by mutual concession.</a:t>
            </a:r>
          </a:p>
          <a:p>
            <a:pPr>
              <a:buNone/>
            </a:pPr>
            <a:r>
              <a:rPr lang="en-US" dirty="0" smtClean="0"/>
              <a:t>    "</a:t>
            </a:r>
            <a:r>
              <a:rPr lang="en-US" dirty="0" smtClean="0"/>
              <a:t>in the end we compromised and deferred the issue"</a:t>
            </a:r>
          </a:p>
          <a:p>
            <a:pPr>
              <a:buNone/>
            </a:pPr>
            <a:r>
              <a:rPr lang="en-US" dirty="0" smtClean="0"/>
              <a:t>     synonyms: meet </a:t>
            </a:r>
            <a:r>
              <a:rPr lang="en-US" dirty="0" smtClean="0"/>
              <a:t>each other halfway, come to an understanding, make a deal, make concessions, find a happy medium, strike a balance; </a:t>
            </a:r>
          </a:p>
          <a:p>
            <a:pPr>
              <a:buNone/>
            </a:pPr>
            <a:r>
              <a:rPr lang="en-US" dirty="0" smtClean="0"/>
              <a:t>    "</a:t>
            </a:r>
            <a:r>
              <a:rPr lang="en-US" dirty="0" smtClean="0"/>
              <a:t>we compromised"</a:t>
            </a:r>
          </a:p>
          <a:p>
            <a:pPr>
              <a:buNone/>
            </a:pPr>
            <a:r>
              <a:rPr lang="en-US" i="1" dirty="0" smtClean="0"/>
              <a:t>      archaic</a:t>
            </a:r>
            <a:r>
              <a:rPr lang="en-US" dirty="0" smtClean="0"/>
              <a:t>- settle </a:t>
            </a:r>
            <a:r>
              <a:rPr lang="en-US" dirty="0" smtClean="0"/>
              <a:t>(a dispute) by mutual concession</a:t>
            </a:r>
            <a:r>
              <a:rPr lang="en-US" dirty="0" smtClean="0"/>
              <a:t>. "</a:t>
            </a:r>
            <a:r>
              <a:rPr lang="en-US" dirty="0" smtClean="0"/>
              <a:t>I should compromise the matter with my father"</a:t>
            </a:r>
          </a:p>
          <a:p>
            <a:pPr>
              <a:buNone/>
            </a:pPr>
            <a:r>
              <a:rPr lang="en-US" b="1" dirty="0" smtClean="0"/>
              <a:t>2</a:t>
            </a:r>
            <a:r>
              <a:rPr lang="en-US" dirty="0" smtClean="0"/>
              <a:t>. </a:t>
            </a:r>
            <a:r>
              <a:rPr lang="en-US" dirty="0" smtClean="0"/>
              <a:t>accept </a:t>
            </a:r>
            <a:r>
              <a:rPr lang="en-US" dirty="0" smtClean="0"/>
              <a:t>standards that are lower than is desirable.</a:t>
            </a:r>
          </a:p>
          <a:p>
            <a:pPr>
              <a:buNone/>
            </a:pPr>
            <a:r>
              <a:rPr lang="en-US" dirty="0" smtClean="0"/>
              <a:t>     "</a:t>
            </a:r>
            <a:r>
              <a:rPr lang="en-US" dirty="0" smtClean="0"/>
              <a:t>we were not prepared to </a:t>
            </a:r>
            <a:r>
              <a:rPr lang="en-US" b="1" dirty="0" smtClean="0"/>
              <a:t>compromise on</a:t>
            </a:r>
            <a:r>
              <a:rPr lang="en-US" dirty="0" smtClean="0"/>
              <a:t> safety</a:t>
            </a:r>
            <a:r>
              <a:rPr lang="en-US" dirty="0" smtClean="0"/>
              <a:t>"</a:t>
            </a:r>
            <a:endParaRPr lang="en-US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assets.farmandfleet.com/p600/394818-20121004232233-pepsi-20-oz-so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3581400"/>
            <a:ext cx="3124200" cy="3124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Greatest Soda-Pop EVER!!!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4000" dirty="0" smtClean="0"/>
              <a:t>5 Choices</a:t>
            </a:r>
          </a:p>
          <a:p>
            <a:pPr lvl="1"/>
            <a:r>
              <a:rPr lang="en-US" sz="3200" dirty="0" smtClean="0"/>
              <a:t>Coca-Cola</a:t>
            </a:r>
          </a:p>
          <a:p>
            <a:pPr lvl="1"/>
            <a:r>
              <a:rPr lang="en-US" sz="3200" dirty="0" smtClean="0"/>
              <a:t>Pepsi</a:t>
            </a:r>
          </a:p>
          <a:p>
            <a:pPr lvl="1"/>
            <a:r>
              <a:rPr lang="en-US" sz="3200" dirty="0" err="1" smtClean="0"/>
              <a:t>Cheerwine</a:t>
            </a:r>
            <a:endParaRPr lang="en-US" sz="3200" dirty="0" smtClean="0"/>
          </a:p>
          <a:p>
            <a:pPr lvl="1"/>
            <a:r>
              <a:rPr lang="en-US" sz="3200" dirty="0" smtClean="0"/>
              <a:t>Mountain Dew</a:t>
            </a:r>
          </a:p>
          <a:p>
            <a:pPr lvl="1"/>
            <a:r>
              <a:rPr lang="en-US" sz="3200" dirty="0" smtClean="0"/>
              <a:t>Dr. Pepper</a:t>
            </a:r>
            <a:endParaRPr lang="en-US" sz="3200" dirty="0"/>
          </a:p>
        </p:txBody>
      </p:sp>
      <p:pic>
        <p:nvPicPr>
          <p:cNvPr id="1026" name="Picture 2" descr="http://www.healingdaily.com/detoxification-diet/cok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4572000"/>
            <a:ext cx="2047875" cy="2047876"/>
          </a:xfrm>
          <a:prstGeom prst="rect">
            <a:avLst/>
          </a:prstGeom>
          <a:noFill/>
        </p:spPr>
      </p:pic>
      <p:pic>
        <p:nvPicPr>
          <p:cNvPr id="1034" name="Picture 10" descr="http://www.cheerwine.com/media/Tumbl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1828800"/>
            <a:ext cx="2590800" cy="3456262"/>
          </a:xfrm>
          <a:prstGeom prst="rect">
            <a:avLst/>
          </a:prstGeom>
          <a:noFill/>
        </p:spPr>
      </p:pic>
      <p:pic>
        <p:nvPicPr>
          <p:cNvPr id="1036" name="Picture 12" descr="http://upload.wikimedia.org/wikipedia/commons/thumb/b/b3/Mountain_Dew_logo.svg/2000px-Mountain_Dew_logo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7978" y="2895600"/>
            <a:ext cx="2856022" cy="2057400"/>
          </a:xfrm>
          <a:prstGeom prst="rect">
            <a:avLst/>
          </a:prstGeom>
          <a:noFill/>
        </p:spPr>
      </p:pic>
      <p:pic>
        <p:nvPicPr>
          <p:cNvPr id="1038" name="Picture 14" descr="http://upload.wikimedia.org/wikipedia/en/thumb/1/19/Dr_Pepper_modern.svg/1280px-Dr_Pepper_modern.sv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4200" y="2209800"/>
            <a:ext cx="2375956" cy="17811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Greatest Sport EVER!!!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/>
          <a:p>
            <a:r>
              <a:rPr lang="en-US" sz="4000" dirty="0" smtClean="0"/>
              <a:t>5 Choices</a:t>
            </a:r>
          </a:p>
          <a:p>
            <a:pPr lvl="1"/>
            <a:r>
              <a:rPr lang="en-US" sz="3200" dirty="0" smtClean="0"/>
              <a:t>Soccer</a:t>
            </a:r>
          </a:p>
          <a:p>
            <a:pPr lvl="1"/>
            <a:r>
              <a:rPr lang="en-US" sz="3200" dirty="0" smtClean="0"/>
              <a:t>Football</a:t>
            </a:r>
          </a:p>
          <a:p>
            <a:pPr lvl="1"/>
            <a:r>
              <a:rPr lang="en-US" sz="3200" dirty="0" smtClean="0"/>
              <a:t>Baseball</a:t>
            </a:r>
          </a:p>
          <a:p>
            <a:pPr lvl="1"/>
            <a:r>
              <a:rPr lang="en-US" sz="3200" dirty="0" smtClean="0"/>
              <a:t>Hockey</a:t>
            </a:r>
          </a:p>
          <a:p>
            <a:pPr lvl="1"/>
            <a:r>
              <a:rPr lang="en-US" sz="3200" dirty="0" smtClean="0"/>
              <a:t>Basketball</a:t>
            </a:r>
            <a:endParaRPr lang="en-US" sz="3200" dirty="0"/>
          </a:p>
        </p:txBody>
      </p:sp>
      <p:pic>
        <p:nvPicPr>
          <p:cNvPr id="4098" name="Picture 2" descr="http://www.volusia.org/core/fileparse.php/4406/urlt/sports-balls-purchased-cropp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5298" y="2819400"/>
            <a:ext cx="6188702" cy="2314576"/>
          </a:xfrm>
          <a:prstGeom prst="rect">
            <a:avLst/>
          </a:prstGeom>
          <a:noFill/>
        </p:spPr>
      </p:pic>
      <p:pic>
        <p:nvPicPr>
          <p:cNvPr id="4100" name="Picture 4" descr="http://img3.wikia.nocookie.net/__cb20130808182301/clubpenguin/images/9/94/Hockey_Stick_Pi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7325" y="3276600"/>
            <a:ext cx="2736675" cy="35814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Picture 10" descr="http://rlv.zcache.com/listen_to_metal_heavy_metal_music_sticker_bumper_sticker-r95f1825856314d32ba08af37b551364d_v9wht_8byvr_5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981199"/>
            <a:ext cx="4876800" cy="48768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Greatest Type of Music EVER!!!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/>
          <a:p>
            <a:r>
              <a:rPr lang="en-US" sz="4000" dirty="0" smtClean="0"/>
              <a:t>5 Choices</a:t>
            </a:r>
          </a:p>
          <a:p>
            <a:pPr lvl="1"/>
            <a:r>
              <a:rPr lang="en-US" sz="3200" dirty="0" smtClean="0"/>
              <a:t>Country</a:t>
            </a:r>
          </a:p>
          <a:p>
            <a:pPr lvl="1"/>
            <a:r>
              <a:rPr lang="en-US" sz="3200" dirty="0" smtClean="0"/>
              <a:t>Rock</a:t>
            </a:r>
          </a:p>
          <a:p>
            <a:pPr lvl="1"/>
            <a:r>
              <a:rPr lang="en-US" sz="3200" dirty="0" smtClean="0"/>
              <a:t>Metal</a:t>
            </a:r>
          </a:p>
          <a:p>
            <a:pPr lvl="1"/>
            <a:r>
              <a:rPr lang="en-US" sz="3200" dirty="0" smtClean="0"/>
              <a:t>Pop / Modern</a:t>
            </a:r>
          </a:p>
          <a:p>
            <a:pPr lvl="1"/>
            <a:r>
              <a:rPr lang="en-US" sz="3200" dirty="0" smtClean="0"/>
              <a:t>Hip Hop / Rap</a:t>
            </a:r>
            <a:endParaRPr lang="en-US" sz="3200" dirty="0"/>
          </a:p>
        </p:txBody>
      </p:sp>
      <p:pic>
        <p:nvPicPr>
          <p:cNvPr id="5122" name="Picture 2" descr="http://wjyy.nh1media.com/assets/images/rock-n-roll-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2133600"/>
            <a:ext cx="3124200" cy="1927699"/>
          </a:xfrm>
          <a:prstGeom prst="rect">
            <a:avLst/>
          </a:prstGeom>
          <a:noFill/>
        </p:spPr>
      </p:pic>
      <p:pic>
        <p:nvPicPr>
          <p:cNvPr id="5124" name="Picture 4" descr="https://slm-assets1.secondlife.com/assets/6078037/lightbox/Sign_-_CountryMusicSheriff.jpg?134487103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5068343"/>
            <a:ext cx="1904999" cy="1789657"/>
          </a:xfrm>
          <a:prstGeom prst="rect">
            <a:avLst/>
          </a:prstGeom>
          <a:noFill/>
        </p:spPr>
      </p:pic>
      <p:sp>
        <p:nvSpPr>
          <p:cNvPr id="5126" name="AutoShape 6" descr="http://www.motifake.com/image/demotivational-poster/1209/heavy-metal-homero-metal-heavy-demotivational-posters-1348330618.jpg"/>
          <p:cNvSpPr>
            <a:spLocks noChangeAspect="1" noChangeArrowheads="1"/>
          </p:cNvSpPr>
          <p:nvPr/>
        </p:nvSpPr>
        <p:spPr bwMode="auto">
          <a:xfrm>
            <a:off x="155575" y="-2827338"/>
            <a:ext cx="5476875" cy="58959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8" name="AutoShape 8" descr="http://www.motifake.com/image/demotivational-poster/1209/heavy-metal-homero-metal-heavy-demotivational-posters-1348330618.jpg"/>
          <p:cNvSpPr>
            <a:spLocks noChangeAspect="1" noChangeArrowheads="1"/>
          </p:cNvSpPr>
          <p:nvPr/>
        </p:nvSpPr>
        <p:spPr bwMode="auto">
          <a:xfrm>
            <a:off x="155575" y="-2827338"/>
            <a:ext cx="5476875" cy="58959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32" name="Picture 12" descr="http://images.sodahead.com/polls/004131455/2313554302_Pop_Music_music_29695347_400_319_answer_1_xlarge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5096473"/>
            <a:ext cx="2209800" cy="1761527"/>
          </a:xfrm>
          <a:prstGeom prst="rect">
            <a:avLst/>
          </a:prstGeom>
          <a:noFill/>
        </p:spPr>
      </p:pic>
      <p:pic>
        <p:nvPicPr>
          <p:cNvPr id="5134" name="Picture 14" descr="https://urbannationuk.files.wordpress.com/2013/06/hiphop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86124" y="1905000"/>
            <a:ext cx="2157876" cy="18288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8" name="Picture 16" descr="http://images.fineartamerica.com/images-medium-large/president-john-adams-charles-vog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905000"/>
            <a:ext cx="1827815" cy="2438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Greatest Founding Father EVER!!!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/>
          <a:p>
            <a:r>
              <a:rPr lang="en-US" sz="4000" dirty="0" smtClean="0"/>
              <a:t>5 Choices</a:t>
            </a:r>
          </a:p>
          <a:p>
            <a:pPr lvl="1"/>
            <a:r>
              <a:rPr lang="en-US" sz="3200" dirty="0" smtClean="0"/>
              <a:t>George Washington</a:t>
            </a:r>
          </a:p>
          <a:p>
            <a:pPr lvl="1"/>
            <a:r>
              <a:rPr lang="en-US" sz="3200" dirty="0" smtClean="0"/>
              <a:t>Ben Franklin</a:t>
            </a:r>
          </a:p>
          <a:p>
            <a:pPr lvl="1"/>
            <a:r>
              <a:rPr lang="en-US" sz="3200" dirty="0" smtClean="0"/>
              <a:t>Thomas Jefferson</a:t>
            </a:r>
          </a:p>
          <a:p>
            <a:pPr lvl="1"/>
            <a:r>
              <a:rPr lang="en-US" sz="3200" dirty="0" smtClean="0"/>
              <a:t>John Adams</a:t>
            </a:r>
          </a:p>
          <a:p>
            <a:pPr lvl="1"/>
            <a:r>
              <a:rPr lang="en-US" sz="3200" dirty="0" smtClean="0"/>
              <a:t>John Hancock</a:t>
            </a:r>
            <a:endParaRPr lang="en-US" sz="3200" dirty="0"/>
          </a:p>
        </p:txBody>
      </p:sp>
      <p:sp>
        <p:nvSpPr>
          <p:cNvPr id="3074" name="AutoShape 2" descr="http://www.silhouettesclipart.com/wp-content/uploads/2011/08/521.jpg"/>
          <p:cNvSpPr>
            <a:spLocks noChangeAspect="1" noChangeArrowheads="1"/>
          </p:cNvSpPr>
          <p:nvPr/>
        </p:nvSpPr>
        <p:spPr bwMode="auto">
          <a:xfrm>
            <a:off x="155575" y="-1371600"/>
            <a:ext cx="2876550" cy="28670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6" name="AutoShape 4" descr="http://www.silhouettesclipart.com/wp-content/uploads/2011/08/521.jpg"/>
          <p:cNvSpPr>
            <a:spLocks noChangeAspect="1" noChangeArrowheads="1"/>
          </p:cNvSpPr>
          <p:nvPr/>
        </p:nvSpPr>
        <p:spPr bwMode="auto">
          <a:xfrm>
            <a:off x="155575" y="-1371600"/>
            <a:ext cx="2876550" cy="28670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6" descr="http://www.csnphilly.com/sites/csnphilly/files/ben.franklin.logo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962400"/>
            <a:ext cx="2665152" cy="2209800"/>
          </a:xfrm>
          <a:prstGeom prst="rect">
            <a:avLst/>
          </a:prstGeom>
          <a:noFill/>
        </p:spPr>
      </p:pic>
      <p:pic>
        <p:nvPicPr>
          <p:cNvPr id="3080" name="Picture 8" descr="http://disinfo.s3.amazonaws.com/wp-content/uploads/2011/02/G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7050" y="1981200"/>
            <a:ext cx="2266950" cy="2460610"/>
          </a:xfrm>
          <a:prstGeom prst="rect">
            <a:avLst/>
          </a:prstGeom>
          <a:noFill/>
        </p:spPr>
      </p:pic>
      <p:sp>
        <p:nvSpPr>
          <p:cNvPr id="3084" name="AutoShape 12" descr="data:image/jpeg;base64,/9j/4AAQSkZJRgABAQAAAQABAAD/2wCEAAkGBxQSEhUUExQWFRUXGR8bGBgXGBofGRghGRggHRwaIRsaHSggGRolGxwWITEhJSkrLi4uGh8zODMtNygtLisBCgoKBQUFDgUFDisZExkrKysrKysrKysrKysrKysrKysrKysrKysrKysrKysrKysrKysrKysrKysrKysrKysrK//AABEIAO8A0wMBIgACEQEDEQH/xAAcAAACAgMBAQAAAAAAAAAAAAAABQQGAgMHAQj/xAA9EAABAgUCBAQDBgYCAQUBAAABAhEAAxIhMQRBBSJRYQYTMnFCgZEHUqGxwfAUI2Jy0fEz4YJDU5Kishb/xAAUAQEAAAAAAAAAAAAAAAAAAAAA/8QAFBEBAAAAAAAAAAAAAAAAAAAAAP/aAAwDAQACEQMRAD8A7jBBBAEEEEAQQQQBBHilAByWAyTCDifiuRLJQJgrelyDSk2ySwJuOUXuMZgHWq1cuUKpi0oTcupQAsHNz0DmFZ8VaS584MMqpXSP/Kmn8Y5/r+KidqQtJE1Z5UrpFqVOACAWSCTdIJN83aTpfD+omgzD5aVH0Bj5iQGNCnISQLGkln3uYDp0iclaQpCgpJDhSSCCOoIzGcUzwpwfV6ZJrmpUSWZSSxdy9CFMk1bjaxJaovlInKv5qkgiwShNutyFW7XMBK4lxGXIQVzFMAHYXUfYC5ipzfEE2YpRqMtKSXCAGYXasj10s4HeGY4YpM0rLUC7mqond2LMWe5Pqa14NR/EBJTLCAAliAkANswUaTYEZSOhLFgS8Y1uqlJrlT1XDpC6Hvd2WCFDN3EVXQfaNq5MwmetKpYLHzEhDYLVBIAUXtf5K3acXM9IWkJRKRnl8tlHolCSXXYPZgATteuJ4MtYSJi0hRJsVDlezijc2syrwHUdD480Kwy9RLkrFimatKS9sEllZ2h5w/iMqemqTNRNSCxKFBQB6FjY9o4Br+ELYeaAtVVipzcKcO2QXBxl7mJ/g/jq9Br5abeTNKJSkg25lgJUG5QASWAyCo2cuHeoIIIAggggCCCCAIIIIAggggCCCCAIIIIAgMELPEerly9PM8yZ5YUkoCmJLqSQKUi6lbsOkBUPEviibOMyVpFpBQtKVGkmzgqVWxSkt6Qx77gVDR6Feon/AMwvT6QcFSiVs71Yd+gIbNo2m4glPMEh1FRFIYkLN7tlRBLZuwsm148J6EJCVqA81RdZGC4DgHcMG6sB1gHfD+CS5ZSaElbB1dGwA/p2sG/SHmnQGH5D9/rGuVLYZIf977xJlhrXtYfveAySA3LGQgCYygMFofMaFOCXL/RwOlhhvy+m9Tv2iNqVBnY/4937PAVfXzDM1ExJDBDpSSk8xShKnAtU5Uq4+6q/SneIaySPKStN3T5gBTcXDsgADYlyBbpHTNdoQuWLOzpUbAkA3vs5G2xVa7RR+LcPWhKhjYJBpscOpixOQ9Ry9LgQFXMyZK5kqWtLEqlTFVJAD1MLhSW3yBS/xAR9MOdapZJ5jLBYG1mJPWxSX3u5FhvTwKclZGokzBJygmaskF7pABBLDFmvu0RuPkpk8qhLZky5dQSpZquCUEBAF1E465EB0/7NuNTZyJsmfUVSSmlamdSVJdiR8SVBSTYbd4ukfPk/Tqk6ZBkGpQKXDJKv5iHU9wBz3YJJc273nw14xm6cS5WsTyvTWpTqT+daU5VUQpIc3YsHSoI8BfEewBBBBAEEEEAQQQQBBBBAEEEa9ROCElSsAOYDMlrnEcZ8e+Jf4lZILSUlaE1WqEs0rIGXUulN8ijqYleKvFupnT1ykgypKDnCVdStQuwPslwRzG4pPHNMpTTPMK5ckAS00hl9Ess8xUTUXsaSGBMBloVhWpk6cpBckKpNhRc2HZhnAAjs/CNMlO7kWtj9vHLfAPCap65wBrSFkMC5JNxYuS4IPeOr8LIawdsnIV7EbWgHSU/iY3oEagoGNsvFoDZBHgMewGKzEPVD636j9/LpG2bNZwC5Zz0H4GIK9QpzQzCz3yDvZiGb8YCHptXMKqFkES+ZbJstCnpySxBBfLsGZ2Eabq5yplQZEpNSlKLAFKhbmKXAKmU4zSwqYmJC+IUSlskLOWYMTu+XSgJuzkBIFzCubqv51BUmu9Xvgki93BAf5kmAT8fnSEIM11KLVLKksCAdzdaQwDuMfd+Gk/wcrUzQtFKWNRcWVchqXZg5LlVRIDuLm6cZ1QSiYsoQQHflUpuvUJPyik63UgiuUAQTzlQpS7MwFmA5lGwDFnAgNKpE9CyhAUko5UqYLrSbhKwHDBTjOQb3jNKSZKipRTTZAUKSkuwLKuLFQD5Ds7kxuWgrvTLFKCmsy0hdSqb2SLnm5eqn2aIOq4gWBUBdglL42qByt7n2UbWeA7N9mvETN0tKlVqQTdmYFRYfIhQ9mi2xzr7H9Osy5s1aVAEgJKktUGBLA3AHRsk5IMdFgCCCCAIIIIAggggCCCCAIVeKQr+EnlD1BBUKQ5dPNYMasYa+Iawp8U8UGm00yYVUFqUqZ2UqwLbtlu0BwEa00oFyqkOoGpXsC2HZn6fOF38eolOnShkioKKnASon+YSTlT2d7DAAYxaNAiWqf5gC1qmFwkJKlAEZFIcFn5upv8Ma+PaChKiG5VOb5ZCyEhgxAKiCe6cwDrhHiXS6L+WlaZi3L1roGQA6gkhNVzjbs8WbgXiSXMelTEAqDlKpakqJSWmIJSSCB8lIcAqaKbwHxNI0aVhVKaCQUpQVzFVKUtRSlwQEkLdRtyqhlKVwvXqUZaJadQz/AMt5GpDpcKCQppljcpVYWZiRAdO4VqBNluCCHyD0jHj3E/4eSVgAnu/6An95ik/ZhotSmXM/mV6cKPlLm1eYz3BdiwVXkfpEf7RFz1ICVBBlVJKigmtwQQmkpHLYYd3aAk6n7UKShKNNNmFV/wCUkr5SHSSkMob32GxxDST9o8hQDomy12dEyWpBvblMykKYgu20IdB4q/hJFZby5aJdcpCUKXLTMNEszZipiJctyQGufUWABaRwX7StLrq0FCrAiiZLA8zZQSUrUiYWPoqB3FUBatFqxqWmISOYEOHGKSS9rXFx0Py3KTSgh/i7MGAf5f4iv8A0505bSiqTNKmSX/llVJcPYA8zpsxCSAxs8RIIBUagMqDZIFyBnpv+VwX6MHUlVqfLWpOLkJmLtj0kJQAbuFbvaTqh5bgA1kek4wOoIOA9J33jfwyYEFaEB3UFJw6kpSEkvgkKSQSPvJjdq9Un0XAIwGP0u7YGzQFL4jPmJDq0s1K3KnlUELfBqLKDBndPW+8VTVSCv/kTMXMBsAtRQCC9yQ4Yg7lu+IvWm1HkOhjNSm6Vf05CFODTYf3DN6i1c49xSdqdR5K1CTysNiQxJZiVEhjsLiA55rOIlFTOSFmWLpud1AgFiokOT8hvDKShepopkmZZ5i0qKAk1NZaUly4JY+mwBOId8T8MhaAJCFMliClPqUkgqJAeokpT7YDF3g6XQ6bTGaVmclZDlIlqSmpgxUWZsW7ly+AdeEvEy9IqWqqYmVMneVNkTDWpKlfElT3e5JAFyX3jtUqYFAKBcEOD1BxHzhpOFq1s8eWakzFBRSGBJS6QsKJZiFKsRYserfRejkCXLQgYQkJH/iGgN0EEEAQQQQBBBBAEEEEARUftR4WNRoSkzEy2mJU6sHKQm5a5Vu+MHEW6Kr9ovCF6nTJoJ/lzBMKQHKgEqSwHYqB9gWILGArfhnRolpKOV1sQrb0gAC2GZRIfYuQAIV+JpEgBaTylqcvzE3SXOEpClKILsAHvCmVxpaXEtIQwUlJAUCmlwQonlJBs4HTBxAl6GYlSQopCFOa1eogB1KKWNKbgj+0nYGAm+GvDEkUKpQoTvNArUyZyVqLAF6gpMs4vUDi1nmo8JSdNoptEuqbdSFEoUULalAStEtAqBJIs9y+0P/ssnBWgkIWkFkJDEYYAEX9sf7hh4qnBU/TaVKkoSVCYsCxUmWoMkF7Arp22PeAYcB0Ik6STKBIZKbbm1n3vknOYnTNCiYmkpsCD/wDEukezgGFfGNeUzSlnZmS+XA2F/vQw0vESCnzEUBbBJFw5OD0L9RuIBOjw3pwJlKAkTA8wCXUmZfcgO4JDYKWDYeIX/wDP6daUgSx5QIJAQpNRT8KazU5L/O7uIuqtOkl2Y9QSDf2zGMvSJBe5PUkk46nbtAJ+HcE8uWKlqw5BJ9RdzcsC5JuCQd7RlxKeQEhPMVWALOXLbsxxnpE7XaliA2YRBVU8KDsgH5qIZKQScudnuICfJkeUUJWQQ9ZU59SzSw3YBQSLYPaJ89MtLlRIYXcsPYk2PsTCjUpIQlUxZe4rHwqNaSoufQ6kpCfhy7AmM9braUqVMCkqTZ0sQxwRVd3OG6ODYwFW4/MlE/8AOmScpTZSkgM9NJe5ADOxOzwk0fCxOmmautaKgFOWmKKTZCUpH8tAU5JUX5SC0RvEHEVrUJRWQFq+EpSxCSoJrSAXIDEXyXtGjQcSMsFJmhCUlKR5flkO3OQAus1KOVAvdgHch0PX8WMlCQJbJ2EuoqbADhLBmFmPU5ij8Y8TIm1pWlSTd0rB+LcYIbYpa49xCDjcuXMTXM1UtUxRstqCoNZPKk3cFiUl/u2JiPKKDQVKcpBp5FCnNTEpSCzACzE35RgJEziaZM1BQQC6nBB5ChnV1diQ2T2YR3HwjxP+J0kqaTdSb9exPuI+ftRp/NCU4Kz8A5nJOLO7u+f89+8F8MOm0cqUdkhvZrPc3bMA8jx49ggCCCCAIIIIAggggCCPCY0Tpn7EBxfxHop+g1SpZUKJi1LkLJCRMqdXllwedJO2WBDOBCbxFxlRQQoHlLruQpiAkuxdW97W2xHafEXB5WtkKkagVIVuGCkEYUkkFjmOSeOPs8/gdIJiJ65stU0INQCfLTMBAKlJJKnXSLsBUNoBt9kupUJAThgGIfZwewDAEdrNC37TeNr0vEpE0rWElBQum7XJSoX6q/8Aqcwq8D8WOnQXPNWRggFyopU31t+TQ28Y8GVql1rHKFcuC9Xp9gSwwbG5GQHg8V6zWLUnQzZSppU61KuQLEBIAYi5Dna39t38MSeJKaRrkJKkLQvz0DkISaiOZnmOG5Q136xA8AeH5WhkigIVNUtPmrNlBIHKliSUiojJv1sBHRv4lnu/t+7wGEvVJch7g3+uPeN6poAvaE2vKC85CuZIwm73dh7h2NrnvG6RrxMlhYB9gw+l7DP4wGnXTw+Xt8/xtb8CY1aDSqNBcBCFkq6q5RTna4J7oTfaI02ax/bD/q+NnEaEaNalTpxcIWhDCovyCZzMGYkFOMsnBFgZ/wAWlSVySAJ0t6kKtUguAsG5oUBkAsXG0VTWamh61GgBqEk2Jy8xSUqDD+knvGrXcSdCSZ0o2dHnyySG9TAMpBGCUm5tYARUeN8SmoQZswzJwQ1vTKFagAAFFRIJ+8bMfYhG8UcY0xEtKVqQoIqTLQAFArDgFwyXDFlMVP7CKBqeNTJhsaRhgcDDks2b2G9ukeUeZWt3JKlEhQe6iSXV07m/zEQtGQXTd3d92Ax1+Tj3gLX4Y4b/ABEoJQFLmKV6SCQGBBXgODcs2cqvF94Z9nM+alHnzlSnDgIU4GbADpYAMAAI8+yDXSJGnmmYtCFeawUpgVCkMAXY3ewwDe8dI0nG5ExQQiahShdkqBcfLa4DwCnw14E02jpUSqcoD1LpDfJCQwYAM993i2L1ZFuUDobWGS+GjUv9cZfv2/6jQpYe5fq73Ofpn6QE5GpYWB+n73eM5GoGHJfDj5bCICi+Mn8P9x5KUa7qWx2YsBi1I3b8YB1BGKMRlAEEEEAQQQQGtcQ9TM9v30+sb5i7kW/zC+aG9RGc2/KAyXO6kWP6N07/AIRp10hGolTJM1NSJiFJUDaymHyNrHaIidQH9X07fvMbxM6m/wCXZr9fygOLnwWrh+vlyitS5M3mQovcyyLFmGDmzMPaOjeJ9AmfLlaV1JExaVzFjIEtQLJUDyqKqGOzvfEOPEPC/wCK0qkBTTAUrll25ku1zgEOknYKJil6PjpWGWyJqCQoLNKkkPyEHBdKkm5f6CANP4H00oql+fq5KpgZfkrq89iKVmtBLucBgBmJ+l8G6Rc0S0HWGUbKCtTNDvsU1O2T9OsOtVw8zkVPzKDMgl3HqV0L+x672ZcA4GuWXWTnB9XUBwSGDnFrM2YBSnwXK0PNppk1CFLAMpS1rTzZYKUWdRBJLbuYdJQEJVe2A/cAuwDkdvyMMOIqFDbKLP8AnCKXNFDEOGZ+jXO2TYbZ+oR5h5g4IbYgj899/pC3imsKJYXWoqQqkAAqSXLsQHP3bno9jBxrifkpdRcnYHtb1E1GzdnPySeHuATtfOM1RKJZLqXZy4HKlhcsw6J7sxDDhWl1Gr1BqolSktUqW/MR7lQQbDGH25aqt9qniCXMmfwkl/KkkFagSK1FPpe9gLn3AsQTHTfHvGZXDNCpEkIExQoQnqpt+yQ6iC74N1gn5wnSipSioqUol3N1KJLkm+Sfe6hmxIbVzeWYsWAISm9+ap7ixs+Nj3jzRIccwscXsacju1iGzi7xs1EoihCQl1CrlvkkAC7GzF7nd8mJMiW81EuoMacOQAHsb9L5wT7QGyQuZzoQjcmsKd+QWLHmAtjYk3h5whc2V8X8wKFCkqcpLAC+5c47kMoRWOHrCzMcs5USeYs5/pLl/cbvZiLl4HnyJM9a5ylFICfLSpJIBcMWY032Gc2Z4DuunURLTUxWUgquAASLgP7dYizVAlxtsG3ucs+4+URtVxQKlghTVCwNsp+vU4ircQ4tMTaspV0QCclzcgfKzcxgLzpUk8rEh7kFNnf/AABiGWm0pYF1C4yRgYFuw97/AEqXg/VmYg11EhgoqqdmsxYHrn70XFGpHXb39vnASxHsYoU8ZQBBBBAEYTVMDGcRJ6ru+PweAgazUgBzboer794RcR4l8FQJbL2Hbv8A6vDHiU0KFLhPewPsC3vgGKjxKclBISQpXxKSSw+R77dvnAS9NqmB2+YA9v39IYI1RaoEMSyQO27bflFPVrUkhyxOett2y/f84mJ1ZWvmcJFgXu+92N8ddoC2yuJGh89gT/22Io/j3gP8Uk6mSkI1KUlwD/ygbMCT5lgApuxsA1klzAmWVTChKE3JVgB9zgMdzvHNfE3j1Ux0aSpEo281RIUoEEOlLciBcuxVy7QF44F4oQrSpXLIdABOQQrBBBujmANzuDe0XfSeJkLQlYZiBuCA46h7d4+YdHNoYhapUxSlAzEzSp7PUpJy97vvgcpi18LnahkEatJSDUCiSipTm9zZz1d8wHcNbN82WpR5RsxarqOo9+ximcU8TGSnyxLKlDmTTg91NcJ9r3fYAqJ3iJ0hK1KUobrUSb9QGe+zQ18I+HF6s+bNT5ct3FIZRY9SHD/I+2CC7wt4b1nEJ/mao0SEEgkfHjlSGDXsS1qdzcdWneTo9MoumTJlIJJ2SAOzX6AfKJ0mUlCQlIZKQwHQCOBfa345GtX/AA8hT6eWXdrTl7Kubyx8I+I81+Vwqfi/jatbPVOpZDtKlKINCH7OHNypXX+0GEsiSSQC2SLXcVO2Li6ntsHcYx09lOGTzGzuHBsL2IdjYXvgORt1U4eWHcqUGGcAZwxZJsXfmBvYkPZJStRUBVsm52wxucUvuNwQXEQTiVTJjsyaQXPxcuCSbiokD5WiTrD5clIfmUC5t8Rc2a4Dt+OGiMmX/KS5sVORfCHc4ueZn99hASpLhCZiE8yHUHwUqKyU5tyh2HdodcPn1gFDPkseZyAaA7O46bPYm0LQGWgAEqdAFOXyqzXTdjbZtosPhfUyUTly1hCVBRo3J3I3f1M3Y4gL9Pm0oT6XAF7uLB8bPsYU67iNQ3J/tLD5AhvpGermhaQElRAv0fDXI/TfaIOomAFyoPsd/wATc/5gH/BuLBBCmUEksCCH6GwPbrFz4fxoTCwts5dyTubbXLxy2XpwVAEMTgqo+Rw34Ra/DPwhy/QUOCCXtSyrh7j6QHQNMLhlEjYGoW9n/SGQhdpEul7Fxe7H2YDpDCWGHSAyggggCEfHZ4SltwcB+nbt+xDaYq3t+9torfFVUkuzsb9GDhj37QC3iOsoFRyCMAA3OKlZ3PaKVxCdW9k2U7OSS/UsPy2hl4h1hWFBmPWolu5Dgm/1x3isTlXYE46AA9wHP5H3gPHJLB/xuOjAAhrfqIeafXoQgqUQEpDrL2sMvj3AeK1JK0ml3cYLMBe7gfnt83063UCYGc0JUGYM6n3DBwDju+zGAh+JvEy9YoIAolJ9Au6i/qIwTggEFujlwi1EhRKUy0FalhwkAs6W2BfDO/Z+3vEFErIII6AqBSkHA2dw9y12HSLP4GRLEycsnnZKQzOxvYWZyG/8Q4eAy8MfZbqNZNI1AMoBL2Umq3of1M/W9gBlyH837LDKISpBKQoJSuosokZKAMAMdwTttHQeFawywJhSpBUwAKeZuiQWFR/BwC1ncrSZ5SqYAEjCBclw4dhbAzAUfwv9nKkTEKnSgkJAa6dsWTja35R0/TSAhISkMBBKByT8th/kxyn7RPtTCQvTaBTqNl6gelNw4ln4lMfXgWy4gMPtm8eUBWg0yxUQf4hYLUgf+iCMKVgnYFsktxHzFPuSSBZLi46X6dNv6byvId25mKnIBUoqJzh6ny9x3Z43abT1AsLMai4ZKb9WtzbuQ3cQGuaAAzoQlne/M12DkuLs4sLkEXB0LVWpABUSDgiyXPKyWI9RuL7p6Ru1M8EKQhICCaSpd1KULhZbByz2urcxrCGDs9rZBAO4sWJcEdHGUvAecVmiYtkh2DJu/frf3u94NTJ/lykYeolg5us/C7+kP0YA7xBC3JX9OzA3F7bADG2whrNFNFxZDZuP5OGym5YuHDgXEBv4fTMnuUEXJdg/9IfYb9mxaF4W6lFxzGsF6XUCSCLOkerdxmweJWgnBEqbMpL0sCCBlwQH3Yv0z0aNGhSHBLWdgQWzggsSGKiQ+AxJqAgLXwziy0y0+c60jKrvewJSAam/ECGktfmAKTd/uvzM9vlFR0+sVkhxYMCHZrFz6jTbDFgoZswl6VThaJhpNyhVqnsykmziwfOz7ALGVUu1QIODb5in1Xbf6Q24FxWZLmVVBSSSQK/S93tm5/y8VZC1Cy0hIJtuCwdkl3JF7MImyZKk+hQV87B96Tiz9fwgO2aHUgoAKhzAZFiC29ntDaSbMBjD/wCbxznwNxGYeRSku1iSoq75bf8AWLzoFk0l1XuQQf1gGUEEEBE1alAcoN84/X6RSPEqlpJ9QAFqjsScYYbW+bxetQptw34/nHP/AB5PAlli53cjs3qbmulmYMfnAVLU6oltx2a7f/r9IUKmkk2uWfJBbDPk/LpBJlGy1m5uO2XZrn/uNE5YGTSEklT2G+XsxHTpAeoJWRLQ9SncpeyWNwbudmdw+0ROLrKQQjA9KW6ZDJLksx+R7w74fN8uQqcp0qWOUEgHenaxsLe+8VWaVamemWCQVLAPQE77ksk2vsXG4CPotBMnTCEpClZJcJSC9ySbNdu+Bh46R4S8ILlFUxcwFTusMSQBcCsllKJUSWFsO5cS+B8ARpUCkuQaEKIdRUzlRCWqCQCWBsEs+HsujlgFMhAJAJClqKQVbrPIMO4Jy+NoCRp9MEpStKwCSaQ3pqupgMqs2Czt2ixaHTcodyepP5mFuglA87M/p7pOAwDsbn69IYcS4nL0klU2aWQMBw5PTo/4fSApP24eIV6XSS5EolKtQopKgbiWgCsD3KkD2Ko4L5RBNsZqzyht7WfBe6gGZjFl8eeLJvEp6CpSUol1hAsGC2qYs9glNyx3tsrkSQMil0u7Aem4Idm+K9gCGs4EBElSwxC1Ug2uHDJv6S+AxCRcBTgs8bFByBikgAkcxUC1TqPrdKmDsw/uMbaSCW2uwcvcuaQxKAoHDkMfvRqTLN2SGFlEqJDBwASB3SeZG5choDSpK2cAopDBLXBy1+ZOQli9TDNiI6pnLS7AcqXAcAkrZwSQz4uxHUCGE1DhRUMBTAWYXDDYepmDJLMUgi67yCstapWxIAAJySTSAzEG5vvZg1gg0pApBBS97lyME9wW7gNgxNUoFagSSorOMuEKFLWcvTZnwMkgeaD+modLM5aoAhw1kqtzC5ZwGjStDS/MBJ5nuGN6mIuQ3qt1BBd4DMzXR5SFetbEs56JJOBVzFg9qckEmWqRTy7Mztf7rkDs5GHfcgP7wZCVzyoNZBUGBYKUW3PuQ7ZuSzxNVKDkXNmDsz4yAQMJyLWLWMBE02mKnZs3OWIYPs4atOzE7OweaWc2RY/FekEqNki9rO9htctCWbMSkq+KzXLZAByHdwLf2uHBBykz1FQF3clNmYFV93GFZFiDixgLQrTA2ISbXch+5Yu3SI0pSkF3BTdgchzgKZw97KfIxECVxFQDlyASbPmzilDOQWcObA3u0MpMtV1GYFFVwC3K4xh7Yv8A6CzcA4i4E2Xdi2Ty3uC498COl8C4qZiLJfb1Bw2xsPzjhuk1i5MwrpdJs/M5AduVjfA7dAI6h4bQpTTkGl0vSGALh3uO2xaAvpJ7fWCNC85PyJjyAjcbm0pw5Ng4cfP8Y5f4pmLmLuPSLD4e4Dts+xjqfF5BUkhyLbZvv7iOf+J5FIFIsotcdU9HtfIu75gKROWw5sjIsMWOWOGLRDkyUzJ0uUolVyVMQbDFgpnds2a/QxPmyVb5v8iLEno4j3wzItNnszEoQ7uQnPKWYVMA5O/tAYeIVIUUi5CcAC1rsGAFhvffEV7hEh9RLpJLzeU1HL4dNj8ItuQS7Q14xMqU6cEOwPUgi7YCnFvrGzwtpxM1qEyyJhRzKVYMzXt8RIpBuM4tAdMQAhKb8yQyUi3MQ/a+Lv1g0Valy0ISDdq8hADOAemL9bWcRImSyMUsCUhr8xusm7Bgk+xe94kSdSmUFzQCRLSUpD7kP1wwST8zAMOPcXTpkMSCtRpub2DnG97BmD9I4l424+rUGhS6paSRTUTUQOyr2ZnJDjexLbxhxla3JUPOmi9IPIjNg4OPi984ij6/lSVEILCwJwchsMLAjDuG7hBK3mpCHUaCSHv6SSTmkszs7w3Vo1MVK5mIO4AZXS7MUpL55rk3ESOC8LUkGZNBK1vU74ccoHpJ5SbbpIs0S9QjLFiPusSB94PZSDYkNZjmAVSpBqZdTU4ZOQXrSSCB15clukRCoA8xZd8qdY5uVlA84Hlq5SXd8vDDUrZL8rDBPofZQWHMv/fcxAWhuUlRG9TMsk0hykFKyeig7glwyjAYrXY7MFZFnalQuOXBJqA2y7xr0skOSrAFRyLABvTYWKu9zloOJLNksbEEKFQBYHFvU9fcNlTCG2l0fLe+BYbJLKDGxBJmB0hs9YBHqMqKn+IFJqcOb7NljS3xOwF4110yA+DNFwWJHqycfN8d7u9dIRLRhlE0sMEAAOC29KfYE7ZX8Q07oQKTclRyzBNOxw4DAdPeA3+HUiidMd7M5BawctdyGpcsLdXAjHUrN0oB3FwCcXvcs7uE99iCJPBf+CwLqUo2yectvzAEJzuBcM40LnJYpSlISHqbAsS7kcpckh7sVDKQ4aZNIFdZpDuQkWAZku/NYJuDcABsxL4TolTSKgUh3CCfusHU+b2ZmAt7Y6WWZygRZPVmyC6yMFRSSQwIB6EmGmmdBBSae4Ays4SXcEGoN7MdgDJMhKcNsALZFxn4mYR7JkKV6cg9rdU3wd2Lx5J09nWwcNSAwy3XCVXH912hrLSpvui2Ngc42d3Th4CIvRjzA+d7Opj73I+UWrwJraZ3lEJAyH+HYgZLqvnpvFYOnYEAE7fTa1sXAtG7heq8qeiYOW4zlrBRsdsu+wvAd1lXAjyNWgnhctKgoEEO4/eY9gM9RKqHfaKfx/Skp5i+QDakNu1wPnF0MJuNacEKPS+OvuW+QgObcUSJcshCXmr9L4TsVOdki7N7Qv1ACZaJaailIYl0uW9RLWd2VZt4sOt0IUVFVISPhZyw26Nd23is8enBG7OxKsvsgje4tSXgEPFJoCiEsXuSMElrhgynYFvycGLV4a0atPIqSAmbNKQ4L0h2Be7lqlPfbOIo5Q5Srd3D4ZwzWaz9yw2eOmaJYXJlLJzSqxF3SQW6By2RuIBvIWiXUpY5ZQZCbOoqYqZ8qdh2NnvFe8UcU8iWpNaaQalJsErWpmufhFve2XYnGeJDTrlijlQfQlnWs+kMWHqZsM3S8VuYVzVmZMyo/JL7Am7PlWc4FgCTVpUtRWsKWpRdRDJLjdzSSQBYjDBtwYfBNEJ0xS1emWQUh2Y5bbFlFItUezGT4jmUoUhgHF7vvs33g4+eQYdcN0CkykoAZhe45juzWpJcAYuIDPyyeV22tnZ2c3KSLpbB9oj6iXQwAcm6QlQs7upClHF3p7/VinTJQBda1KuALKLbgj0TE4uxIiLrZaaSXdy1w8snquW4UhfUjp9AruqmKKzQoV9lFKySN0LYZIcj6YaMqSRXgAuSaS4ZVqksQQ9DkH4TljDg6ZRpBNQApFKkLAB61hJ+TnMaNRLSwR8HpSADSQAain/2j6rElzLwSYBTptICtLE8wCV3HpKPTcuB8Icqe2KYtOnRSkE5dx2Jxv6SALdcE2ZLopf84XpIKiq2xpchOKnUkkCzpcA7WKcir03YMxvcXv1uVc1oCu8RcqcIJsKS9kvygBhci7PbmyzMvKQpC3dnWAAXdVCQSA5qINTAlrs4Jh5MSa1UsS2DgO4N2ts/1DtCedIAJKT8UwixwVjdLWZNyXDPmA3cJnU6RdViFKCnyLlxcXN7vl2LCoxAnOuiVd1sVcyiSLOSdyWvZmawpc65U7kSiohXmqU6tkoGS+9gN7DNobcB04XMVMKiE1YJPKAFNzHBDhT2IL26gw0sgrYAAI3DOLGwNxSWPsGcWhxo9ABdNz273Idmc5tkhVzvqmzUABKUkh2sLXswSM2qv6Q4chryUTVPlxt75sA/N6iAO94CUrTpFibFj9cdiHt+EE81s7sHta2yh+ZvsTEiUSrcgdTYMbpzs9m/CJkpSUsSS2e3cdPqYBf5FKWYl8vgNZ+9iC0eSdIouQFFQuBZywcs735hcgjq9wWnkVps+MWu1iM4Zt2sIdeH+GrdyLm+LgbHD2fG34LC+cOlUypaXJZIDl3Nu9/rePY3IFh7QQGUJuLpctamwJZ2Duf9DtDmI2rQCACHv+/3tAUjjEgD/jIOCDe3QOoXqFrXeOdcfkh0hmBNQAZ1Xxg8yVfMdjHVOPaa52Cn5QMhnI/uBD0gsWcB3ijcZ0FSmLMbqIOARaaAb9jhjudwqB06QfUm1yX39XS9i97GosXvF54IlcvRyQRSoy0lvuukFr3sD+EVvVcIPlrKnApU11XcFvUSwfpb0/djZodevWSZaVfFLC5rMEhL2R/aplOnJSC+bh4tCp0wzC1CbpPUGxXjlHTsXa5jYZLOCavvANdOxF7j/uG69CzGwawuMjHslQ7RF1KkoS4YAYvdB+5e1JzcwFROiVM1ct8J5mDMyfQWcsol+mCGu0W8SQkFkdiOrAcvZTUrDsDfEKvBun8wLnqcBamQHdkg2PYEkHJu7ZeLBMu49IayU3LAvsDzIU9rwENbl93uwsV/1JLfy1jcOREJAKypThNILqbmZIwtBICn6gDf3LKegFPPzPzKDumYD8YGKha6Wc/KFeqquxukMki5Iv8AF6mdsk7QCnVBmKU3ViZLIpUPoSM/vMaEySFCslSmAN1GsMWKizJUT1vm5hnqZF0uRfvYP1IvVEtElgBygbWFj0Gxv7QFf4QmrXLQkFREtID/AAh3awchiM3di+BF0HDUPzOqz2cM+9gL1PC/w3JQrV6g2DJQGGXU6lWyFMz4xD+ZKUQbswPKwJP3h0ZwDg5gKP5DVlhyk05IDbbkuWVZsCF3EpJSh7lSQm7Alktb2qqcDLjtDrVioMkhysJBVvdyznmsVBx0jDjWkeUtITZSWHezs4vjp92AoS1pqIloLq5SCeUFRURYDmF0kdKIummHKiUgDlbm3Je5DZUSasZbAcxXfB/CxOnhS1CmWDMXhnJIAJwBapx12yLopZW4koYP6lD1bnkF2YqLFj1CWchEGlAU7cwBDvjqxcOLDPbe8SZKJiiUpUsPZ0MAHu4UQzg3Gb7B4mSeGO5LqNncs7DJv7XBc4hzptEDZne7NkfJwexgIOl0q7N0ybn8CGPyhjI4cVq5jixcuwzjo79Gv0h1wzgSyXNkj5VfLB+ee8PdNwwUhsBr22uFB8AMOo97uEDh3DA3dvdXT2sfYC7/ABRYuEaLy3tYnqTfsejfvYZ6eQzAs+4bt39vw7XYgQBBBBAEYqDxlBALtdpwUkDOzdsXYtfdj3fEUnW6QE3DMTbdz6kh2BcXDHLMI6KoRXuMaEuFiwOQQHV2x8w9wfdgHOuNzFFJSnHcDmt02cU2PVYYAxt8McOVLlIHLXbAYWDBIDuzBSRe9o28T0vmz0JSCz81i5AJN7WBcnA9VmYPcNHw8hDqIHt9e7sb9GgK5qpBJYpKg2HHMH2fExPyf8q94rnGVpZiwXUUsFDJcGgt1cEEXi+TNIFDcbki7f1pI67gG3QRS/HkmmUQp2WpKbZUVKCQlh8KuVXKDvuGgPeAaIS5CElNwkAJfLj0/mn3SDveYC7kOw5na/ZYDXVsoC/UXvJ0WgU1JFRwRbpgud2y/qQCGdobSuHKSmshJOQDRST99QJBoUAxYVOOjmAqerkGx7klKVAAPhYJDsc0k9I0ytCDZR5Qfh6H+o9/y2ixz9JYlVSiS5Jc2JuCdyCcuTaIU7TN3T6VW22J+EjvaAVfwwvjlN8cw2z+n0jUJAxLBv0SX78rWNskQ+lcNcuUcyXZ2ZQI2f6ZifO4UoBkps4wQ7HIvguICu+HdKoT54IS4TLBUS5INRCXGQ569uwcT5QIb2LuwbYmxYEOC9iUsREjgehHnzSXIVSRYYCW5bBwAfZ15tDscHDBTAOTcAM93ucgh/Z7QFC1fAapyCFClJJI3FQNz0tUAzu46Rhx3QrQkqCglbMHA5XcvSTUrmFQLDe+Yv8AO0BZkix/puBkpG6SQ5AireNuFGXK8wMA9Kj8QJwbghjSCzF2c5MBznwbJAlLqJpKz/coAlhlhvYBr3i4aVRCWAFTMxPc5O19u7YLmDwvRVSpYSlmAtkggP3ekDZySLYqi68G8O4UvB2YWv0Fi2CMMFNURcF3D9MpZ+EgEYBt8zYW/SLTw/h1mPTLfi5Dqf2Pv1cSeH08oAHuNsOOvQ4ex7Rt8lKAwBJZ3uSPkN+7D9IDVp9GFAAKLM4Zqb7h7n52IcF7xOp6JId3sLd727/sttkJASGDdrb32tmNkBrkS2F8xsgggCCCCAIIIIAjRq9MJiaVBxG+CAqvDOBkT5qjgqsfYuxbN7Ha2Isa9PykDPX/AH+sbxBALpchPwj9Bkvb3sR77iKb4s8PrneUzhpgKWA+Eux6/LLJ2dY6E0RzKpL+ok2fa234/wCmYEml4VSACksBg3dmubXwk9yh9zEw6QLSpSuYsQ57s7dLAdgfZon+QSbk7bv8sX+f4G8bwlgwgEC9A4cpZtutmKf6tmO5JMbZWlSGCU7MlixbqGvuz2zDSbp3uMnO373b3MZSpDNfHQMIBMjR02c3xZvw69PmYxl8PYNTj4dgHuOhAuQ+6RDibLvb3OP94tHqEkKqNnt36fPb9mAWS9KEzEsGKrF7kjdzuxJ+ZHSGidKL9P3+HYdIyTKDgtjF+zX6xtgIy5Z2A7EvYjfsLH3eE/izQBWnWmxqtSfiyWz8JZVtkEYeLDEbX6XzEFP+jbB7e0BSPD3BGQlRusdsXwkW6C9nIADbXGRo6W+oYY/D8/wu+Wh0FF1GpXX9W6/l9SZsBgJf4Y7R6JYd2v8AsfkBGUEBiEAElrnPeMoIIAggggCCCCA//9k="/>
          <p:cNvSpPr>
            <a:spLocks noChangeAspect="1" noChangeArrowheads="1"/>
          </p:cNvSpPr>
          <p:nvPr/>
        </p:nvSpPr>
        <p:spPr bwMode="auto">
          <a:xfrm>
            <a:off x="155575" y="-2827338"/>
            <a:ext cx="5200650" cy="58959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2" name="Picture 10" descr="http://castle.eiu.edu/%7Ewow/tjmpic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1905000"/>
            <a:ext cx="2144949" cy="2800351"/>
          </a:xfrm>
          <a:prstGeom prst="rect">
            <a:avLst/>
          </a:prstGeom>
          <a:noFill/>
        </p:spPr>
      </p:pic>
      <p:sp>
        <p:nvSpPr>
          <p:cNvPr id="3086" name="AutoShape 14" descr="data:image/jpeg;base64,/9j/4AAQSkZJRgABAQAAAQABAAD/2wCEAAkGBxQSEhUUExQWFRUXGR8bGBgXGBofGRghGRggHRwaIRsaHSggGRolGxwWITEhJSkrLi4uGh8zODMtNygtLisBCgoKBQUFDgUFDisZExkrKysrKysrKysrKysrKysrKysrKysrKysrKysrKysrKysrKysrKysrKysrKysrKysrK//AABEIAO8A0wMBIgACEQEDEQH/xAAcAAACAgMBAQAAAAAAAAAAAAAABQQGAgMHAQj/xAA9EAABAgUCBAQDBgYCAQUBAAABAhEAAxIhMQRBBSJRYQYTMnFCgZEHUqGxwfAUI2Jy0fEz4YJDU5Kishb/xAAUAQEAAAAAAAAAAAAAAAAAAAAA/8QAFBEBAAAAAAAAAAAAAAAAAAAAAP/aAAwDAQACEQMRAD8A7jBBBAEEEEAQQQQBBHilAByWAyTCDifiuRLJQJgrelyDSk2ySwJuOUXuMZgHWq1cuUKpi0oTcupQAsHNz0DmFZ8VaS584MMqpXSP/Kmn8Y5/r+KidqQtJE1Z5UrpFqVOACAWSCTdIJN83aTpfD+omgzD5aVH0Bj5iQGNCnISQLGkln3uYDp0iclaQpCgpJDhSSCCOoIzGcUzwpwfV6ZJrmpUSWZSSxdy9CFMk1bjaxJaovlInKv5qkgiwShNutyFW7XMBK4lxGXIQVzFMAHYXUfYC5ipzfEE2YpRqMtKSXCAGYXasj10s4HeGY4YpM0rLUC7mqond2LMWe5Pqa14NR/EBJTLCAAliAkANswUaTYEZSOhLFgS8Y1uqlJrlT1XDpC6Hvd2WCFDN3EVXQfaNq5MwmetKpYLHzEhDYLVBIAUXtf5K3acXM9IWkJRKRnl8tlHolCSXXYPZgATteuJ4MtYSJi0hRJsVDlezijc2syrwHUdD480Kwy9RLkrFimatKS9sEllZ2h5w/iMqemqTNRNSCxKFBQB6FjY9o4Br+ELYeaAtVVipzcKcO2QXBxl7mJ/g/jq9Br5abeTNKJSkg25lgJUG5QASWAyCo2cuHeoIIIAggggCCCCAIIIIAggggCCCCAIIIIAgMELPEerly9PM8yZ5YUkoCmJLqSQKUi6lbsOkBUPEviibOMyVpFpBQtKVGkmzgqVWxSkt6Qx77gVDR6Feon/AMwvT6QcFSiVs71Yd+gIbNo2m4glPMEh1FRFIYkLN7tlRBLZuwsm148J6EJCVqA81RdZGC4DgHcMG6sB1gHfD+CS5ZSaElbB1dGwA/p2sG/SHmnQGH5D9/rGuVLYZIf977xJlhrXtYfveAySA3LGQgCYygMFofMaFOCXL/RwOlhhvy+m9Tv2iNqVBnY/4937PAVfXzDM1ExJDBDpSSk8xShKnAtU5Uq4+6q/SneIaySPKStN3T5gBTcXDsgADYlyBbpHTNdoQuWLOzpUbAkA3vs5G2xVa7RR+LcPWhKhjYJBpscOpixOQ9Ry9LgQFXMyZK5kqWtLEqlTFVJAD1MLhSW3yBS/xAR9MOdapZJ5jLBYG1mJPWxSX3u5FhvTwKclZGokzBJygmaskF7pABBLDFmvu0RuPkpk8qhLZky5dQSpZquCUEBAF1E465EB0/7NuNTZyJsmfUVSSmlamdSVJdiR8SVBSTYbd4ukfPk/Tqk6ZBkGpQKXDJKv5iHU9wBz3YJJc273nw14xm6cS5WsTyvTWpTqT+daU5VUQpIc3YsHSoI8BfEewBBBBAEEEEAQQQQBBBBAEEEa9ROCElSsAOYDMlrnEcZ8e+Jf4lZILSUlaE1WqEs0rIGXUulN8ijqYleKvFupnT1ykgypKDnCVdStQuwPslwRzG4pPHNMpTTPMK5ckAS00hl9Ess8xUTUXsaSGBMBloVhWpk6cpBckKpNhRc2HZhnAAjs/CNMlO7kWtj9vHLfAPCap65wBrSFkMC5JNxYuS4IPeOr8LIawdsnIV7EbWgHSU/iY3oEagoGNsvFoDZBHgMewGKzEPVD636j9/LpG2bNZwC5Zz0H4GIK9QpzQzCz3yDvZiGb8YCHptXMKqFkES+ZbJstCnpySxBBfLsGZ2Eabq5yplQZEpNSlKLAFKhbmKXAKmU4zSwqYmJC+IUSlskLOWYMTu+XSgJuzkBIFzCubqv51BUmu9Xvgki93BAf5kmAT8fnSEIM11KLVLKksCAdzdaQwDuMfd+Gk/wcrUzQtFKWNRcWVchqXZg5LlVRIDuLm6cZ1QSiYsoQQHflUpuvUJPyik63UgiuUAQTzlQpS7MwFmA5lGwDFnAgNKpE9CyhAUko5UqYLrSbhKwHDBTjOQb3jNKSZKipRTTZAUKSkuwLKuLFQD5Ds7kxuWgrvTLFKCmsy0hdSqb2SLnm5eqn2aIOq4gWBUBdglL42qByt7n2UbWeA7N9mvETN0tKlVqQTdmYFRYfIhQ9mi2xzr7H9Osy5s1aVAEgJKktUGBLA3AHRsk5IMdFgCCCCAIIIIAggggCCCCAIVeKQr+EnlD1BBUKQ5dPNYMasYa+Iawp8U8UGm00yYVUFqUqZ2UqwLbtlu0BwEa00oFyqkOoGpXsC2HZn6fOF38eolOnShkioKKnASon+YSTlT2d7DAAYxaNAiWqf5gC1qmFwkJKlAEZFIcFn5upv8Ma+PaChKiG5VOb5ZCyEhgxAKiCe6cwDrhHiXS6L+WlaZi3L1roGQA6gkhNVzjbs8WbgXiSXMelTEAqDlKpakqJSWmIJSSCB8lIcAqaKbwHxNI0aVhVKaCQUpQVzFVKUtRSlwQEkLdRtyqhlKVwvXqUZaJadQz/AMt5GpDpcKCQppljcpVYWZiRAdO4VqBNluCCHyD0jHj3E/4eSVgAnu/6An95ik/ZhotSmXM/mV6cKPlLm1eYz3BdiwVXkfpEf7RFz1ICVBBlVJKigmtwQQmkpHLYYd3aAk6n7UKShKNNNmFV/wCUkr5SHSSkMob32GxxDST9o8hQDomy12dEyWpBvblMykKYgu20IdB4q/hJFZby5aJdcpCUKXLTMNEszZipiJctyQGufUWABaRwX7StLrq0FCrAiiZLA8zZQSUrUiYWPoqB3FUBatFqxqWmISOYEOHGKSS9rXFx0Py3KTSgh/i7MGAf5f4iv8A0505bSiqTNKmSX/llVJcPYA8zpsxCSAxs8RIIBUagMqDZIFyBnpv+VwX6MHUlVqfLWpOLkJmLtj0kJQAbuFbvaTqh5bgA1kek4wOoIOA9J33jfwyYEFaEB3UFJw6kpSEkvgkKSQSPvJjdq9Un0XAIwGP0u7YGzQFL4jPmJDq0s1K3KnlUELfBqLKDBndPW+8VTVSCv/kTMXMBsAtRQCC9yQ4Yg7lu+IvWm1HkOhjNSm6Vf05CFODTYf3DN6i1c49xSdqdR5K1CTysNiQxJZiVEhjsLiA55rOIlFTOSFmWLpud1AgFiokOT8hvDKShepopkmZZ5i0qKAk1NZaUly4JY+mwBOId8T8MhaAJCFMliClPqUkgqJAeokpT7YDF3g6XQ6bTGaVmclZDlIlqSmpgxUWZsW7ly+AdeEvEy9IqWqqYmVMneVNkTDWpKlfElT3e5JAFyX3jtUqYFAKBcEOD1BxHzhpOFq1s8eWakzFBRSGBJS6QsKJZiFKsRYserfRejkCXLQgYQkJH/iGgN0EEEAQQQQBBBBAEEEEARUftR4WNRoSkzEy2mJU6sHKQm5a5Vu+MHEW6Kr9ovCF6nTJoJ/lzBMKQHKgEqSwHYqB9gWILGArfhnRolpKOV1sQrb0gAC2GZRIfYuQAIV+JpEgBaTylqcvzE3SXOEpClKILsAHvCmVxpaXEtIQwUlJAUCmlwQonlJBs4HTBxAl6GYlSQopCFOa1eogB1KKWNKbgj+0nYGAm+GvDEkUKpQoTvNArUyZyVqLAF6gpMs4vUDi1nmo8JSdNoptEuqbdSFEoUULalAStEtAqBJIs9y+0P/ssnBWgkIWkFkJDEYYAEX9sf7hh4qnBU/TaVKkoSVCYsCxUmWoMkF7Arp22PeAYcB0Ik6STKBIZKbbm1n3vknOYnTNCiYmkpsCD/wDEukezgGFfGNeUzSlnZmS+XA2F/vQw0vESCnzEUBbBJFw5OD0L9RuIBOjw3pwJlKAkTA8wCXUmZfcgO4JDYKWDYeIX/wDP6daUgSx5QIJAQpNRT8KazU5L/O7uIuqtOkl2Y9QSDf2zGMvSJBe5PUkk46nbtAJ+HcE8uWKlqw5BJ9RdzcsC5JuCQd7RlxKeQEhPMVWALOXLbsxxnpE7XaliA2YRBVU8KDsgH5qIZKQScudnuICfJkeUUJWQQ9ZU59SzSw3YBQSLYPaJ89MtLlRIYXcsPYk2PsTCjUpIQlUxZe4rHwqNaSoufQ6kpCfhy7AmM9braUqVMCkqTZ0sQxwRVd3OG6ODYwFW4/MlE/8AOmScpTZSkgM9NJe5ADOxOzwk0fCxOmmautaKgFOWmKKTZCUpH8tAU5JUX5SC0RvEHEVrUJRWQFq+EpSxCSoJrSAXIDEXyXtGjQcSMsFJmhCUlKR5flkO3OQAus1KOVAvdgHch0PX8WMlCQJbJ2EuoqbADhLBmFmPU5ij8Y8TIm1pWlSTd0rB+LcYIbYpa49xCDjcuXMTXM1UtUxRstqCoNZPKk3cFiUl/u2JiPKKDQVKcpBp5FCnNTEpSCzACzE35RgJEziaZM1BQQC6nBB5ChnV1diQ2T2YR3HwjxP+J0kqaTdSb9exPuI+ftRp/NCU4Kz8A5nJOLO7u+f89+8F8MOm0cqUdkhvZrPc3bMA8jx49ggCCCCAIIIIAggggCCPCY0Tpn7EBxfxHop+g1SpZUKJi1LkLJCRMqdXllwedJO2WBDOBCbxFxlRQQoHlLruQpiAkuxdW97W2xHafEXB5WtkKkagVIVuGCkEYUkkFjmOSeOPs8/gdIJiJ65stU0INQCfLTMBAKlJJKnXSLsBUNoBt9kupUJAThgGIfZwewDAEdrNC37TeNr0vEpE0rWElBQum7XJSoX6q/8Aqcwq8D8WOnQXPNWRggFyopU31t+TQ28Y8GVql1rHKFcuC9Xp9gSwwbG5GQHg8V6zWLUnQzZSppU61KuQLEBIAYi5Dna39t38MSeJKaRrkJKkLQvz0DkISaiOZnmOG5Q136xA8AeH5WhkigIVNUtPmrNlBIHKliSUiojJv1sBHRv4lnu/t+7wGEvVJch7g3+uPeN6poAvaE2vKC85CuZIwm73dh7h2NrnvG6RrxMlhYB9gw+l7DP4wGnXTw+Xt8/xtb8CY1aDSqNBcBCFkq6q5RTna4J7oTfaI02ax/bD/q+NnEaEaNalTpxcIWhDCovyCZzMGYkFOMsnBFgZ/wAWlSVySAJ0t6kKtUguAsG5oUBkAsXG0VTWamh61GgBqEk2Jy8xSUqDD+knvGrXcSdCSZ0o2dHnyySG9TAMpBGCUm5tYARUeN8SmoQZswzJwQ1vTKFagAAFFRIJ+8bMfYhG8UcY0xEtKVqQoIqTLQAFArDgFwyXDFlMVP7CKBqeNTJhsaRhgcDDks2b2G9ukeUeZWt3JKlEhQe6iSXV07m/zEQtGQXTd3d92Ax1+Tj3gLX4Y4b/ABEoJQFLmKV6SCQGBBXgODcs2cqvF94Z9nM+alHnzlSnDgIU4GbADpYAMAAI8+yDXSJGnmmYtCFeawUpgVCkMAXY3ewwDe8dI0nG5ExQQiahShdkqBcfLa4DwCnw14E02jpUSqcoD1LpDfJCQwYAM993i2L1ZFuUDobWGS+GjUv9cZfv2/6jQpYe5fq73Ofpn6QE5GpYWB+n73eM5GoGHJfDj5bCICi+Mn8P9x5KUa7qWx2YsBi1I3b8YB1BGKMRlAEEEEAQQQQGtcQ9TM9v30+sb5i7kW/zC+aG9RGc2/KAyXO6kWP6N07/AIRp10hGolTJM1NSJiFJUDaymHyNrHaIidQH9X07fvMbxM6m/wCXZr9fygOLnwWrh+vlyitS5M3mQovcyyLFmGDmzMPaOjeJ9AmfLlaV1JExaVzFjIEtQLJUDyqKqGOzvfEOPEPC/wCK0qkBTTAUrll25ku1zgEOknYKJil6PjpWGWyJqCQoLNKkkPyEHBdKkm5f6CANP4H00oql+fq5KpgZfkrq89iKVmtBLucBgBmJ+l8G6Rc0S0HWGUbKCtTNDvsU1O2T9OsOtVw8zkVPzKDMgl3HqV0L+x672ZcA4GuWXWTnB9XUBwSGDnFrM2YBSnwXK0PNppk1CFLAMpS1rTzZYKUWdRBJLbuYdJQEJVe2A/cAuwDkdvyMMOIqFDbKLP8AnCKXNFDEOGZ+jXO2TYbZ+oR5h5g4IbYgj899/pC3imsKJYXWoqQqkAAqSXLsQHP3bno9jBxrifkpdRcnYHtb1E1GzdnPySeHuATtfOM1RKJZLqXZy4HKlhcsw6J7sxDDhWl1Gr1BqolSktUqW/MR7lQQbDGH25aqt9qniCXMmfwkl/KkkFagSK1FPpe9gLn3AsQTHTfHvGZXDNCpEkIExQoQnqpt+yQ6iC74N1gn5wnSipSioqUol3N1KJLkm+Sfe6hmxIbVzeWYsWAISm9+ap7ixs+Nj3jzRIccwscXsacju1iGzi7xs1EoihCQl1CrlvkkAC7GzF7nd8mJMiW81EuoMacOQAHsb9L5wT7QGyQuZzoQjcmsKd+QWLHmAtjYk3h5whc2V8X8wKFCkqcpLAC+5c47kMoRWOHrCzMcs5USeYs5/pLl/cbvZiLl4HnyJM9a5ylFICfLSpJIBcMWY032Gc2Z4DuunURLTUxWUgquAASLgP7dYizVAlxtsG3ucs+4+URtVxQKlghTVCwNsp+vU4ircQ4tMTaspV0QCclzcgfKzcxgLzpUk8rEh7kFNnf/AABiGWm0pYF1C4yRgYFuw97/AEqXg/VmYg11EhgoqqdmsxYHrn70XFGpHXb39vnASxHsYoU8ZQBBBBAEYTVMDGcRJ6ru+PweAgazUgBzboer794RcR4l8FQJbL2Hbv8A6vDHiU0KFLhPewPsC3vgGKjxKclBISQpXxKSSw+R77dvnAS9NqmB2+YA9v39IYI1RaoEMSyQO27bflFPVrUkhyxOett2y/f84mJ1ZWvmcJFgXu+92N8ddoC2yuJGh89gT/22Io/j3gP8Uk6mSkI1KUlwD/ygbMCT5lgApuxsA1klzAmWVTChKE3JVgB9zgMdzvHNfE3j1Ux0aSpEo281RIUoEEOlLciBcuxVy7QF44F4oQrSpXLIdABOQQrBBBujmANzuDe0XfSeJkLQlYZiBuCA46h7d4+YdHNoYhapUxSlAzEzSp7PUpJy97vvgcpi18LnahkEatJSDUCiSipTm9zZz1d8wHcNbN82WpR5RsxarqOo9+ximcU8TGSnyxLKlDmTTg91NcJ9r3fYAqJ3iJ0hK1KUobrUSb9QGe+zQ18I+HF6s+bNT5ct3FIZRY9SHD/I+2CC7wt4b1nEJ/mao0SEEgkfHjlSGDXsS1qdzcdWneTo9MoumTJlIJJ2SAOzX6AfKJ0mUlCQlIZKQwHQCOBfa345GtX/AA8hT6eWXdrTl7Kubyx8I+I81+Vwqfi/jatbPVOpZDtKlKINCH7OHNypXX+0GEsiSSQC2SLXcVO2Li6ntsHcYx09lOGTzGzuHBsL2IdjYXvgORt1U4eWHcqUGGcAZwxZJsXfmBvYkPZJStRUBVsm52wxucUvuNwQXEQTiVTJjsyaQXPxcuCSbiokD5WiTrD5clIfmUC5t8Rc2a4Dt+OGiMmX/KS5sVORfCHc4ueZn99hASpLhCZiE8yHUHwUqKyU5tyh2HdodcPn1gFDPkseZyAaA7O46bPYm0LQGWgAEqdAFOXyqzXTdjbZtosPhfUyUTly1hCVBRo3J3I3f1M3Y4gL9Pm0oT6XAF7uLB8bPsYU67iNQ3J/tLD5AhvpGermhaQElRAv0fDXI/TfaIOomAFyoPsd/wATc/5gH/BuLBBCmUEksCCH6GwPbrFz4fxoTCwts5dyTubbXLxy2XpwVAEMTgqo+Rw34Ra/DPwhy/QUOCCXtSyrh7j6QHQNMLhlEjYGoW9n/SGQhdpEul7Fxe7H2YDpDCWGHSAyggggCEfHZ4SltwcB+nbt+xDaYq3t+9torfFVUkuzsb9GDhj37QC3iOsoFRyCMAA3OKlZ3PaKVxCdW9k2U7OSS/UsPy2hl4h1hWFBmPWolu5Dgm/1x3isTlXYE46AA9wHP5H3gPHJLB/xuOjAAhrfqIeafXoQgqUQEpDrL2sMvj3AeK1JK0ml3cYLMBe7gfnt83063UCYGc0JUGYM6n3DBwDju+zGAh+JvEy9YoIAolJ9Au6i/qIwTggEFujlwi1EhRKUy0FalhwkAs6W2BfDO/Z+3vEFErIII6AqBSkHA2dw9y12HSLP4GRLEycsnnZKQzOxvYWZyG/8Q4eAy8MfZbqNZNI1AMoBL2Umq3of1M/W9gBlyH837LDKISpBKQoJSuosokZKAMAMdwTttHQeFawywJhSpBUwAKeZuiQWFR/BwC1ncrSZ5SqYAEjCBclw4dhbAzAUfwv9nKkTEKnSgkJAa6dsWTja35R0/TSAhISkMBBKByT8th/kxyn7RPtTCQvTaBTqNl6gelNw4ln4lMfXgWy4gMPtm8eUBWg0yxUQf4hYLUgf+iCMKVgnYFsktxHzFPuSSBZLi46X6dNv6byvId25mKnIBUoqJzh6ny9x3Z43abT1AsLMai4ZKb9WtzbuQ3cQGuaAAzoQlne/M12DkuLs4sLkEXB0LVWpABUSDgiyXPKyWI9RuL7p6Ru1M8EKQhICCaSpd1KULhZbByz2urcxrCGDs9rZBAO4sWJcEdHGUvAecVmiYtkh2DJu/frf3u94NTJ/lykYeolg5us/C7+kP0YA7xBC3JX9OzA3F7bADG2whrNFNFxZDZuP5OGym5YuHDgXEBv4fTMnuUEXJdg/9IfYb9mxaF4W6lFxzGsF6XUCSCLOkerdxmweJWgnBEqbMpL0sCCBlwQH3Yv0z0aNGhSHBLWdgQWzggsSGKiQ+AxJqAgLXwziy0y0+c60jKrvewJSAam/ECGktfmAKTd/uvzM9vlFR0+sVkhxYMCHZrFz6jTbDFgoZswl6VThaJhpNyhVqnsykmziwfOz7ALGVUu1QIODb5in1Xbf6Q24FxWZLmVVBSSSQK/S93tm5/y8VZC1Cy0hIJtuCwdkl3JF7MImyZKk+hQV87B96Tiz9fwgO2aHUgoAKhzAZFiC29ntDaSbMBjD/wCbxznwNxGYeRSku1iSoq75bf8AWLzoFk0l1XuQQf1gGUEEEBE1alAcoN84/X6RSPEqlpJ9QAFqjsScYYbW+bxetQptw34/nHP/AB5PAlli53cjs3qbmulmYMfnAVLU6oltx2a7f/r9IUKmkk2uWfJBbDPk/LpBJlGy1m5uO2XZrn/uNE5YGTSEklT2G+XsxHTpAeoJWRLQ9SncpeyWNwbudmdw+0ROLrKQQjA9KW6ZDJLksx+R7w74fN8uQqcp0qWOUEgHenaxsLe+8VWaVamemWCQVLAPQE77ksk2vsXG4CPotBMnTCEpClZJcJSC9ySbNdu+Bh46R4S8ILlFUxcwFTusMSQBcCsllKJUSWFsO5cS+B8ARpUCkuQaEKIdRUzlRCWqCQCWBsEs+HsujlgFMhAJAJClqKQVbrPIMO4Jy+NoCRp9MEpStKwCSaQ3pqupgMqs2Czt2ixaHTcodyepP5mFuglA87M/p7pOAwDsbn69IYcS4nL0klU2aWQMBw5PTo/4fSApP24eIV6XSS5EolKtQopKgbiWgCsD3KkD2Ko4L5RBNsZqzyht7WfBe6gGZjFl8eeLJvEp6CpSUol1hAsGC2qYs9glNyx3tsrkSQMil0u7Aem4Idm+K9gCGs4EBElSwxC1Ug2uHDJv6S+AxCRcBTgs8bFByBikgAkcxUC1TqPrdKmDsw/uMbaSCW2uwcvcuaQxKAoHDkMfvRqTLN2SGFlEqJDBwASB3SeZG5choDSpK2cAopDBLXBy1+ZOQli9TDNiI6pnLS7AcqXAcAkrZwSQz4uxHUCGE1DhRUMBTAWYXDDYepmDJLMUgi67yCstapWxIAAJySTSAzEG5vvZg1gg0pApBBS97lyME9wW7gNgxNUoFagSSorOMuEKFLWcvTZnwMkgeaD+modLM5aoAhw1kqtzC5ZwGjStDS/MBJ5nuGN6mIuQ3qt1BBd4DMzXR5SFetbEs56JJOBVzFg9qckEmWqRTy7Mztf7rkDs5GHfcgP7wZCVzyoNZBUGBYKUW3PuQ7ZuSzxNVKDkXNmDsz4yAQMJyLWLWMBE02mKnZs3OWIYPs4atOzE7OweaWc2RY/FekEqNki9rO9htctCWbMSkq+KzXLZAByHdwLf2uHBBykz1FQF3clNmYFV93GFZFiDixgLQrTA2ISbXch+5Yu3SI0pSkF3BTdgchzgKZw97KfIxECVxFQDlyASbPmzilDOQWcObA3u0MpMtV1GYFFVwC3K4xh7Yv8A6CzcA4i4E2Xdi2Ty3uC498COl8C4qZiLJfb1Bw2xsPzjhuk1i5MwrpdJs/M5AduVjfA7dAI6h4bQpTTkGl0vSGALh3uO2xaAvpJ7fWCNC85PyJjyAjcbm0pw5Ng4cfP8Y5f4pmLmLuPSLD4e4Dts+xjqfF5BUkhyLbZvv7iOf+J5FIFIsotcdU9HtfIu75gKROWw5sjIsMWOWOGLRDkyUzJ0uUolVyVMQbDFgpnds2a/QxPmyVb5v8iLEno4j3wzItNnszEoQ7uQnPKWYVMA5O/tAYeIVIUUi5CcAC1rsGAFhvffEV7hEh9RLpJLzeU1HL4dNj8ItuQS7Q14xMqU6cEOwPUgi7YCnFvrGzwtpxM1qEyyJhRzKVYMzXt8RIpBuM4tAdMQAhKb8yQyUi3MQ/a+Lv1g0Valy0ISDdq8hADOAemL9bWcRImSyMUsCUhr8xusm7Bgk+xe94kSdSmUFzQCRLSUpD7kP1wwST8zAMOPcXTpkMSCtRpub2DnG97BmD9I4l424+rUGhS6paSRTUTUQOyr2ZnJDjexLbxhxla3JUPOmi9IPIjNg4OPi984ij6/lSVEILCwJwchsMLAjDuG7hBK3mpCHUaCSHv6SSTmkszs7w3Vo1MVK5mIO4AZXS7MUpL55rk3ESOC8LUkGZNBK1vU74ccoHpJ5SbbpIs0S9QjLFiPusSB94PZSDYkNZjmAVSpBqZdTU4ZOQXrSSCB15clukRCoA8xZd8qdY5uVlA84Hlq5SXd8vDDUrZL8rDBPofZQWHMv/fcxAWhuUlRG9TMsk0hykFKyeig7glwyjAYrXY7MFZFnalQuOXBJqA2y7xr0skOSrAFRyLABvTYWKu9zloOJLNksbEEKFQBYHFvU9fcNlTCG2l0fLe+BYbJLKDGxBJmB0hs9YBHqMqKn+IFJqcOb7NljS3xOwF4110yA+DNFwWJHqycfN8d7u9dIRLRhlE0sMEAAOC29KfYE7ZX8Q07oQKTclRyzBNOxw4DAdPeA3+HUiidMd7M5BawctdyGpcsLdXAjHUrN0oB3FwCcXvcs7uE99iCJPBf+CwLqUo2yectvzAEJzuBcM40LnJYpSlISHqbAsS7kcpckh7sVDKQ4aZNIFdZpDuQkWAZku/NYJuDcABsxL4TolTSKgUh3CCfusHU+b2ZmAt7Y6WWZygRZPVmyC6yMFRSSQwIB6EmGmmdBBSae4Ays4SXcEGoN7MdgDJMhKcNsALZFxn4mYR7JkKV6cg9rdU3wd2Lx5J09nWwcNSAwy3XCVXH912hrLSpvui2Ngc42d3Th4CIvRjzA+d7Opj73I+UWrwJraZ3lEJAyH+HYgZLqvnpvFYOnYEAE7fTa1sXAtG7heq8qeiYOW4zlrBRsdsu+wvAd1lXAjyNWgnhctKgoEEO4/eY9gM9RKqHfaKfx/Skp5i+QDakNu1wPnF0MJuNacEKPS+OvuW+QgObcUSJcshCXmr9L4TsVOdki7N7Qv1ACZaJaailIYl0uW9RLWd2VZt4sOt0IUVFVISPhZyw26Nd23is8enBG7OxKsvsgje4tSXgEPFJoCiEsXuSMElrhgynYFvycGLV4a0atPIqSAmbNKQ4L0h2Be7lqlPfbOIo5Q5Srd3D4ZwzWaz9yw2eOmaJYXJlLJzSqxF3SQW6By2RuIBvIWiXUpY5ZQZCbOoqYqZ8qdh2NnvFe8UcU8iWpNaaQalJsErWpmufhFve2XYnGeJDTrlijlQfQlnWs+kMWHqZsM3S8VuYVzVmZMyo/JL7Am7PlWc4FgCTVpUtRWsKWpRdRDJLjdzSSQBYjDBtwYfBNEJ0xS1emWQUh2Y5bbFlFItUezGT4jmUoUhgHF7vvs33g4+eQYdcN0CkykoAZhe45juzWpJcAYuIDPyyeV22tnZ2c3KSLpbB9oj6iXQwAcm6QlQs7upClHF3p7/VinTJQBda1KuALKLbgj0TE4uxIiLrZaaSXdy1w8snquW4UhfUjp9AruqmKKzQoV9lFKySN0LYZIcj6YaMqSRXgAuSaS4ZVqksQQ9DkH4TljDg6ZRpBNQApFKkLAB61hJ+TnMaNRLSwR8HpSADSQAain/2j6rElzLwSYBTptICtLE8wCV3HpKPTcuB8Icqe2KYtOnRSkE5dx2Jxv6SALdcE2ZLopf84XpIKiq2xpchOKnUkkCzpcA7WKcir03YMxvcXv1uVc1oCu8RcqcIJsKS9kvygBhci7PbmyzMvKQpC3dnWAAXdVCQSA5qINTAlrs4Jh5MSa1UsS2DgO4N2ts/1DtCedIAJKT8UwixwVjdLWZNyXDPmA3cJnU6RdViFKCnyLlxcXN7vl2LCoxAnOuiVd1sVcyiSLOSdyWvZmawpc65U7kSiohXmqU6tkoGS+9gN7DNobcB04XMVMKiE1YJPKAFNzHBDhT2IL26gw0sgrYAAI3DOLGwNxSWPsGcWhxo9ABdNz273Idmc5tkhVzvqmzUABKUkh2sLXswSM2qv6Q4chryUTVPlxt75sA/N6iAO94CUrTpFibFj9cdiHt+EE81s7sHta2yh+ZvsTEiUSrcgdTYMbpzs9m/CJkpSUsSS2e3cdPqYBf5FKWYl8vgNZ+9iC0eSdIouQFFQuBZywcs735hcgjq9wWnkVps+MWu1iM4Zt2sIdeH+GrdyLm+LgbHD2fG34LC+cOlUypaXJZIDl3Nu9/rePY3IFh7QQGUJuLpctamwJZ2Duf9DtDmI2rQCACHv+/3tAUjjEgD/jIOCDe3QOoXqFrXeOdcfkh0hmBNQAZ1Xxg8yVfMdjHVOPaa52Cn5QMhnI/uBD0gsWcB3ijcZ0FSmLMbqIOARaaAb9jhjudwqB06QfUm1yX39XS9i97GosXvF54IlcvRyQRSoy0lvuukFr3sD+EVvVcIPlrKnApU11XcFvUSwfpb0/djZodevWSZaVfFLC5rMEhL2R/aplOnJSC+bh4tCp0wzC1CbpPUGxXjlHTsXa5jYZLOCavvANdOxF7j/uG69CzGwawuMjHslQ7RF1KkoS4YAYvdB+5e1JzcwFROiVM1ct8J5mDMyfQWcsol+mCGu0W8SQkFkdiOrAcvZTUrDsDfEKvBun8wLnqcBamQHdkg2PYEkHJu7ZeLBMu49IayU3LAvsDzIU9rwENbl93uwsV/1JLfy1jcOREJAKypThNILqbmZIwtBICn6gDf3LKegFPPzPzKDumYD8YGKha6Wc/KFeqquxukMki5Iv8AF6mdsk7QCnVBmKU3ViZLIpUPoSM/vMaEySFCslSmAN1GsMWKizJUT1vm5hnqZF0uRfvYP1IvVEtElgBygbWFj0Gxv7QFf4QmrXLQkFREtID/AAh3awchiM3di+BF0HDUPzOqz2cM+9gL1PC/w3JQrV6g2DJQGGXU6lWyFMz4xD+ZKUQbswPKwJP3h0ZwDg5gKP5DVlhyk05IDbbkuWVZsCF3EpJSh7lSQm7Alktb2qqcDLjtDrVioMkhysJBVvdyznmsVBx0jDjWkeUtITZSWHezs4vjp92AoS1pqIloLq5SCeUFRURYDmF0kdKIummHKiUgDlbm3Je5DZUSasZbAcxXfB/CxOnhS1CmWDMXhnJIAJwBapx12yLopZW4koYP6lD1bnkF2YqLFj1CWchEGlAU7cwBDvjqxcOLDPbe8SZKJiiUpUsPZ0MAHu4UQzg3Gb7B4mSeGO5LqNncs7DJv7XBc4hzptEDZne7NkfJwexgIOl0q7N0ybn8CGPyhjI4cVq5jixcuwzjo79Gv0h1wzgSyXNkj5VfLB+ee8PdNwwUhsBr22uFB8AMOo97uEDh3DA3dvdXT2sfYC7/ABRYuEaLy3tYnqTfsejfvYZ6eQzAs+4bt39vw7XYgQBBBBAEYqDxlBALtdpwUkDOzdsXYtfdj3fEUnW6QE3DMTbdz6kh2BcXDHLMI6KoRXuMaEuFiwOQQHV2x8w9wfdgHOuNzFFJSnHcDmt02cU2PVYYAxt8McOVLlIHLXbAYWDBIDuzBSRe9o28T0vmz0JSCz81i5AJN7WBcnA9VmYPcNHw8hDqIHt9e7sb9GgK5qpBJYpKg2HHMH2fExPyf8q94rnGVpZiwXUUsFDJcGgt1cEEXi+TNIFDcbki7f1pI67gG3QRS/HkmmUQp2WpKbZUVKCQlh8KuVXKDvuGgPeAaIS5CElNwkAJfLj0/mn3SDveYC7kOw5na/ZYDXVsoC/UXvJ0WgU1JFRwRbpgud2y/qQCGdobSuHKSmshJOQDRST99QJBoUAxYVOOjmAqerkGx7klKVAAPhYJDsc0k9I0ytCDZR5Qfh6H+o9/y2ixz9JYlVSiS5Jc2JuCdyCcuTaIU7TN3T6VW22J+EjvaAVfwwvjlN8cw2z+n0jUJAxLBv0SX78rWNskQ+lcNcuUcyXZ2ZQI2f6ZifO4UoBkps4wQ7HIvguICu+HdKoT54IS4TLBUS5INRCXGQ569uwcT5QIb2LuwbYmxYEOC9iUsREjgehHnzSXIVSRYYCW5bBwAfZ15tDscHDBTAOTcAM93ucgh/Z7QFC1fAapyCFClJJI3FQNz0tUAzu46Rhx3QrQkqCglbMHA5XcvSTUrmFQLDe+Yv8AO0BZkix/puBkpG6SQ5AireNuFGXK8wMA9Kj8QJwbghjSCzF2c5MBznwbJAlLqJpKz/coAlhlhvYBr3i4aVRCWAFTMxPc5O19u7YLmDwvRVSpYSlmAtkggP3ekDZySLYqi68G8O4UvB2YWv0Fi2CMMFNURcF3D9MpZ+EgEYBt8zYW/SLTw/h1mPTLfi5Dqf2Pv1cSeH08oAHuNsOOvQ4ex7Rt8lKAwBJZ3uSPkN+7D9IDVp9GFAAKLM4Zqb7h7n52IcF7xOp6JId3sLd727/sttkJASGDdrb32tmNkBrkS2F8xsgggCCCCAIIIIAjRq9MJiaVBxG+CAqvDOBkT5qjgqsfYuxbN7Ha2Isa9PykDPX/AH+sbxBALpchPwj9Bkvb3sR77iKb4s8PrneUzhpgKWA+Eux6/LLJ2dY6E0RzKpL+ok2fa234/wCmYEml4VSACksBg3dmubXwk9yh9zEw6QLSpSuYsQ57s7dLAdgfZon+QSbk7bv8sX+f4G8bwlgwgEC9A4cpZtutmKf6tmO5JMbZWlSGCU7MlixbqGvuz2zDSbp3uMnO373b3MZSpDNfHQMIBMjR02c3xZvw69PmYxl8PYNTj4dgHuOhAuQ+6RDibLvb3OP94tHqEkKqNnt36fPb9mAWS9KEzEsGKrF7kjdzuxJ+ZHSGidKL9P3+HYdIyTKDgtjF+zX6xtgIy5Z2A7EvYjfsLH3eE/izQBWnWmxqtSfiyWz8JZVtkEYeLDEbX6XzEFP+jbB7e0BSPD3BGQlRusdsXwkW6C9nIADbXGRo6W+oYY/D8/wu+Wh0FF1GpXX9W6/l9SZsBgJf4Y7R6JYd2v8AsfkBGUEBiEAElrnPeMoIIAggggCCCCA//9k="/>
          <p:cNvSpPr>
            <a:spLocks noChangeAspect="1" noChangeArrowheads="1"/>
          </p:cNvSpPr>
          <p:nvPr/>
        </p:nvSpPr>
        <p:spPr bwMode="auto">
          <a:xfrm>
            <a:off x="155575" y="-2827338"/>
            <a:ext cx="5200650" cy="58959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90" name="Picture 18" descr="http://forestfinance.jhancock.com/john_hancock_print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5200" y="5181600"/>
            <a:ext cx="5943600" cy="1946906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066800"/>
          </a:xfrm>
        </p:spPr>
        <p:txBody>
          <a:bodyPr/>
          <a:lstStyle/>
          <a:p>
            <a:r>
              <a:rPr lang="en-US" dirty="0" smtClean="0"/>
              <a:t>The Greatest TV Network EVER!!!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/>
          <a:p>
            <a:r>
              <a:rPr lang="en-US" sz="4000" dirty="0" smtClean="0"/>
              <a:t>5 Choices</a:t>
            </a:r>
          </a:p>
          <a:p>
            <a:pPr lvl="1"/>
            <a:r>
              <a:rPr lang="en-US" sz="3200" dirty="0" smtClean="0"/>
              <a:t>Sit Com</a:t>
            </a:r>
          </a:p>
          <a:p>
            <a:pPr lvl="1"/>
            <a:r>
              <a:rPr lang="en-US" sz="3200" dirty="0" smtClean="0"/>
              <a:t>Cop Shows</a:t>
            </a:r>
          </a:p>
          <a:p>
            <a:pPr lvl="1"/>
            <a:r>
              <a:rPr lang="en-US" sz="3200" dirty="0" smtClean="0"/>
              <a:t>Life Dramas</a:t>
            </a:r>
          </a:p>
          <a:p>
            <a:pPr lvl="1"/>
            <a:r>
              <a:rPr lang="en-US" sz="3200" dirty="0" smtClean="0"/>
              <a:t>Documentaries</a:t>
            </a:r>
          </a:p>
          <a:p>
            <a:pPr lvl="1"/>
            <a:r>
              <a:rPr lang="en-US" sz="3200" dirty="0" smtClean="0"/>
              <a:t>Sports Recap</a:t>
            </a:r>
          </a:p>
          <a:p>
            <a:pPr lvl="1"/>
            <a:endParaRPr lang="en-US" sz="3200" dirty="0"/>
          </a:p>
        </p:txBody>
      </p:sp>
      <p:pic>
        <p:nvPicPr>
          <p:cNvPr id="2050" name="Picture 2" descr="http://dhwlijwe9jil7.cloudfront.net/files/2013/03/4/Screen-Shot-2013-03-19-at-9.59.39-P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5105400"/>
            <a:ext cx="2957182" cy="2466976"/>
          </a:xfrm>
          <a:prstGeom prst="rect">
            <a:avLst/>
          </a:prstGeom>
          <a:noFill/>
        </p:spPr>
      </p:pic>
      <p:pic>
        <p:nvPicPr>
          <p:cNvPr id="2052" name="Picture 4" descr="http://img2.wikia.nocookie.net/__cb20101221221339/logopedia/images/c/c2/The_History_Channel_H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4191000"/>
            <a:ext cx="2484472" cy="1419226"/>
          </a:xfrm>
          <a:prstGeom prst="rect">
            <a:avLst/>
          </a:prstGeom>
          <a:noFill/>
        </p:spPr>
      </p:pic>
      <p:pic>
        <p:nvPicPr>
          <p:cNvPr id="2054" name="Picture 6" descr="http://www.itiswritten.com/site_data/15/assets/0000/3250/Discovery_Channel_200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3200400"/>
            <a:ext cx="4665181" cy="1000126"/>
          </a:xfrm>
          <a:prstGeom prst="rect">
            <a:avLst/>
          </a:prstGeom>
          <a:noFill/>
        </p:spPr>
      </p:pic>
      <p:pic>
        <p:nvPicPr>
          <p:cNvPr id="2056" name="Picture 8" descr="http://ia.media-imdb.com/images/M/MV5BMTYyMTQ0MTU1OF5BMl5BanBnXkFtZTcwMjI0Njg4Ng@@._V1_SX640_SY720_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4343400"/>
            <a:ext cx="1491996" cy="2095500"/>
          </a:xfrm>
          <a:prstGeom prst="rect">
            <a:avLst/>
          </a:prstGeom>
          <a:noFill/>
        </p:spPr>
      </p:pic>
      <p:pic>
        <p:nvPicPr>
          <p:cNvPr id="2058" name="Picture 10" descr="http://2.bp.blogspot.com/-1maTFvAGJ3I/T6GBQWxNimI/AAAAAAAAFM4/7Co1fSjUhuc/s1600/Lifetime+logo+1990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0800" y="1981200"/>
            <a:ext cx="2590800" cy="1138434"/>
          </a:xfrm>
          <a:prstGeom prst="rect">
            <a:avLst/>
          </a:prstGeom>
          <a:noFill/>
        </p:spPr>
      </p:pic>
      <p:pic>
        <p:nvPicPr>
          <p:cNvPr id="2060" name="Picture 12" descr="https://fanart.tv/fanart/tv/95011/hdclearart/modern-family-50c1218eb0bfb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38600" y="1981200"/>
            <a:ext cx="2200275" cy="1236373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 Yourself…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200" dirty="0" smtClean="0"/>
              <a:t>Complete the Fill-In the Blanks CCR </a:t>
            </a:r>
            <a:r>
              <a:rPr lang="en-US" sz="3200" dirty="0" err="1" smtClean="0"/>
              <a:t>Wkst</a:t>
            </a:r>
            <a:r>
              <a:rPr lang="en-US" sz="3200" dirty="0" smtClean="0"/>
              <a:t>.</a:t>
            </a:r>
          </a:p>
          <a:p>
            <a:pPr lvl="1"/>
            <a:r>
              <a:rPr lang="en-US" sz="2800" dirty="0" smtClean="0"/>
              <a:t>Do the TOP ONLY!!!</a:t>
            </a:r>
          </a:p>
          <a:p>
            <a:pPr lvl="1"/>
            <a:r>
              <a:rPr lang="en-US" sz="2800" dirty="0" smtClean="0"/>
              <a:t>Missouri Compromise (1820)</a:t>
            </a:r>
          </a:p>
          <a:p>
            <a:pPr lvl="2"/>
            <a:r>
              <a:rPr lang="en-US" sz="2000" dirty="0" smtClean="0"/>
              <a:t>Use the Word Bank on the Back!!!</a:t>
            </a:r>
            <a:endParaRPr lang="en-US" sz="2000" dirty="0" smtClean="0"/>
          </a:p>
          <a:p>
            <a:endParaRPr lang="en-US" dirty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819400"/>
            <a:ext cx="4371975" cy="1962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 descr="http://www.clipartbest.com/cliparts/MTL/L4d/MTLL4dad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533400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 Your Group…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2249424"/>
            <a:ext cx="4343400" cy="4525963"/>
          </a:xfrm>
        </p:spPr>
        <p:txBody>
          <a:bodyPr>
            <a:normAutofit fontScale="92500"/>
          </a:bodyPr>
          <a:lstStyle/>
          <a:p>
            <a:r>
              <a:rPr lang="en-US" sz="3200" dirty="0" smtClean="0"/>
              <a:t>Discuss the “Problem” presented on the </a:t>
            </a:r>
            <a:r>
              <a:rPr lang="en-US" sz="3200" b="1" i="1" dirty="0" smtClean="0"/>
              <a:t>“Compromise of 1850” </a:t>
            </a:r>
            <a:r>
              <a:rPr lang="en-US" sz="3200" dirty="0" smtClean="0"/>
              <a:t>CCR </a:t>
            </a:r>
            <a:r>
              <a:rPr lang="en-US" sz="3200" dirty="0" err="1" smtClean="0"/>
              <a:t>Wkst</a:t>
            </a:r>
            <a:r>
              <a:rPr lang="en-US" sz="3200" dirty="0" smtClean="0"/>
              <a:t>.</a:t>
            </a:r>
          </a:p>
          <a:p>
            <a:pPr lvl="1"/>
            <a:r>
              <a:rPr lang="en-US" sz="2800" dirty="0" smtClean="0"/>
              <a:t>Examine the 2 contradicting opinions</a:t>
            </a:r>
          </a:p>
          <a:p>
            <a:pPr lvl="1"/>
            <a:r>
              <a:rPr lang="en-US" sz="2800" dirty="0" smtClean="0"/>
              <a:t>As a group…</a:t>
            </a:r>
          </a:p>
          <a:p>
            <a:pPr lvl="2"/>
            <a:r>
              <a:rPr lang="en-US" sz="2200" dirty="0" smtClean="0"/>
              <a:t>Decide what your compromise would be and record it onto your </a:t>
            </a:r>
            <a:r>
              <a:rPr lang="en-US" sz="2200" dirty="0" err="1" smtClean="0"/>
              <a:t>wkst</a:t>
            </a:r>
            <a:r>
              <a:rPr lang="en-US" sz="2200" dirty="0" smtClean="0"/>
              <a:t>.</a:t>
            </a:r>
          </a:p>
          <a:p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128" y="2057400"/>
            <a:ext cx="4277118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www.clipartbest.com/cliparts/MTL/L4d/MTLL4dad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381000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309</TotalTime>
  <Words>525</Words>
  <Application>Microsoft Office PowerPoint</Application>
  <PresentationFormat>On-screen Show (4:3)</PresentationFormat>
  <Paragraphs>91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Urban</vt:lpstr>
      <vt:lpstr>Band-Aid® Compromises</vt:lpstr>
      <vt:lpstr>What is a “Compromise?”</vt:lpstr>
      <vt:lpstr>The Greatest Soda-Pop EVER!!!</vt:lpstr>
      <vt:lpstr>The Greatest Sport EVER!!!</vt:lpstr>
      <vt:lpstr>The Greatest Type of Music EVER!!!</vt:lpstr>
      <vt:lpstr>The Greatest Founding Father EVER!!!</vt:lpstr>
      <vt:lpstr>The Greatest TV Network EVER!!!</vt:lpstr>
      <vt:lpstr>By Yourself…</vt:lpstr>
      <vt:lpstr>With Your Group…</vt:lpstr>
      <vt:lpstr>By Yourself…</vt:lpstr>
      <vt:lpstr>As a Group… Come Up w/ a Compromise on These Current Questions</vt:lpstr>
      <vt:lpstr>As a Group… Come Up w/ a Compromise on These Current Questions</vt:lpstr>
      <vt:lpstr>As a Group… Come Up w/ a Compromise on These Current Questions</vt:lpstr>
      <vt:lpstr>As a Group… Come Up w/ a Compromise on These Current Questions</vt:lpstr>
      <vt:lpstr>As a Group… Come Up w/ a Compromise on These Current Questions</vt:lpstr>
    </vt:vector>
  </TitlesOfParts>
  <Company>Charlotte Mecklenburg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Band-Aid® Compromises</dc:title>
  <dc:creator>kristopher.wazaney</dc:creator>
  <cp:lastModifiedBy>kristopher.wazaney</cp:lastModifiedBy>
  <cp:revision>31</cp:revision>
  <dcterms:created xsi:type="dcterms:W3CDTF">2014-12-08T16:55:20Z</dcterms:created>
  <dcterms:modified xsi:type="dcterms:W3CDTF">2014-12-08T22:04:36Z</dcterms:modified>
</cp:coreProperties>
</file>