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69"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21" autoAdjust="0"/>
  </p:normalViewPr>
  <p:slideViewPr>
    <p:cSldViewPr>
      <p:cViewPr varScale="1">
        <p:scale>
          <a:sx n="60" d="100"/>
          <a:sy n="60" d="100"/>
        </p:scale>
        <p:origin x="112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320BA1-922E-4362-B16A-6C8CED70BCBB}" type="datetimeFigureOut">
              <a:rPr lang="en-US" smtClean="0"/>
              <a:t>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222B1A-699E-4A49-822F-B7EE3701B032}" type="slidenum">
              <a:rPr lang="en-US" smtClean="0"/>
              <a:t>‹#›</a:t>
            </a:fld>
            <a:endParaRPr lang="en-US"/>
          </a:p>
        </p:txBody>
      </p:sp>
    </p:spTree>
    <p:extLst>
      <p:ext uri="{BB962C8B-B14F-4D97-AF65-F5344CB8AC3E}">
        <p14:creationId xmlns:p14="http://schemas.microsoft.com/office/powerpoint/2010/main" val="3959682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43B6E-C944-4A24-8551-AF57A54F57A8}" type="datetimeFigureOut">
              <a:rPr lang="en-US" smtClean="0"/>
              <a:pPr/>
              <a:t>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69968-C60B-45D0-9B15-07E68638E094}" type="slidenum">
              <a:rPr lang="en-US" smtClean="0"/>
              <a:pPr/>
              <a:t>‹#›</a:t>
            </a:fld>
            <a:endParaRPr lang="en-US"/>
          </a:p>
        </p:txBody>
      </p:sp>
    </p:spTree>
    <p:extLst>
      <p:ext uri="{BB962C8B-B14F-4D97-AF65-F5344CB8AC3E}">
        <p14:creationId xmlns:p14="http://schemas.microsoft.com/office/powerpoint/2010/main" val="35326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C69968-C60B-45D0-9B15-07E68638E094}" type="slidenum">
              <a:rPr lang="en-US" smtClean="0"/>
              <a:pPr/>
              <a:t>2</a:t>
            </a:fld>
            <a:endParaRPr lang="en-US"/>
          </a:p>
        </p:txBody>
      </p:sp>
    </p:spTree>
    <p:extLst>
      <p:ext uri="{BB962C8B-B14F-4D97-AF65-F5344CB8AC3E}">
        <p14:creationId xmlns:p14="http://schemas.microsoft.com/office/powerpoint/2010/main" val="105679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Election of 1860 (2:33)</a:t>
            </a:r>
            <a:endParaRPr lang="en-US" dirty="0"/>
          </a:p>
        </p:txBody>
      </p:sp>
      <p:sp>
        <p:nvSpPr>
          <p:cNvPr id="4" name="Slide Number Placeholder 3"/>
          <p:cNvSpPr>
            <a:spLocks noGrp="1"/>
          </p:cNvSpPr>
          <p:nvPr>
            <p:ph type="sldNum" sz="quarter" idx="10"/>
          </p:nvPr>
        </p:nvSpPr>
        <p:spPr/>
        <p:txBody>
          <a:bodyPr/>
          <a:lstStyle/>
          <a:p>
            <a:fld id="{9BC69968-C60B-45D0-9B15-07E68638E094}" type="slidenum">
              <a:rPr lang="en-US" smtClean="0"/>
              <a:pPr/>
              <a:t>3</a:t>
            </a:fld>
            <a:endParaRPr lang="en-US"/>
          </a:p>
        </p:txBody>
      </p:sp>
    </p:spTree>
    <p:extLst>
      <p:ext uri="{BB962C8B-B14F-4D97-AF65-F5344CB8AC3E}">
        <p14:creationId xmlns:p14="http://schemas.microsoft.com/office/powerpoint/2010/main" val="282830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C69968-C60B-45D0-9B15-07E68638E094}" type="slidenum">
              <a:rPr lang="en-US" smtClean="0"/>
              <a:pPr/>
              <a:t>4</a:t>
            </a:fld>
            <a:endParaRPr lang="en-US"/>
          </a:p>
        </p:txBody>
      </p:sp>
    </p:spTree>
    <p:extLst>
      <p:ext uri="{BB962C8B-B14F-4D97-AF65-F5344CB8AC3E}">
        <p14:creationId xmlns:p14="http://schemas.microsoft.com/office/powerpoint/2010/main" val="170838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Stop Animation Secession of the South (1:16)</a:t>
            </a:r>
          </a:p>
          <a:p>
            <a:endParaRPr lang="en-US" dirty="0"/>
          </a:p>
        </p:txBody>
      </p:sp>
      <p:sp>
        <p:nvSpPr>
          <p:cNvPr id="4" name="Slide Number Placeholder 3"/>
          <p:cNvSpPr>
            <a:spLocks noGrp="1"/>
          </p:cNvSpPr>
          <p:nvPr>
            <p:ph type="sldNum" sz="quarter" idx="10"/>
          </p:nvPr>
        </p:nvSpPr>
        <p:spPr/>
        <p:txBody>
          <a:bodyPr/>
          <a:lstStyle/>
          <a:p>
            <a:fld id="{9BC69968-C60B-45D0-9B15-07E68638E094}" type="slidenum">
              <a:rPr lang="en-US" smtClean="0"/>
              <a:pPr/>
              <a:t>6</a:t>
            </a:fld>
            <a:endParaRPr lang="en-US"/>
          </a:p>
        </p:txBody>
      </p:sp>
    </p:spTree>
    <p:extLst>
      <p:ext uri="{BB962C8B-B14F-4D97-AF65-F5344CB8AC3E}">
        <p14:creationId xmlns:p14="http://schemas.microsoft.com/office/powerpoint/2010/main" val="269214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Battle of Fort Sumter</a:t>
            </a:r>
          </a:p>
          <a:p>
            <a:r>
              <a:rPr lang="en-US" dirty="0" smtClean="0"/>
              <a:t>5:05</a:t>
            </a:r>
            <a:endParaRPr lang="en-US" dirty="0"/>
          </a:p>
        </p:txBody>
      </p:sp>
      <p:sp>
        <p:nvSpPr>
          <p:cNvPr id="4" name="Slide Number Placeholder 3"/>
          <p:cNvSpPr>
            <a:spLocks noGrp="1"/>
          </p:cNvSpPr>
          <p:nvPr>
            <p:ph type="sldNum" sz="quarter" idx="10"/>
          </p:nvPr>
        </p:nvSpPr>
        <p:spPr/>
        <p:txBody>
          <a:bodyPr/>
          <a:lstStyle/>
          <a:p>
            <a:fld id="{9BC69968-C60B-45D0-9B15-07E68638E094}" type="slidenum">
              <a:rPr lang="en-US" smtClean="0"/>
              <a:pPr/>
              <a:t>10</a:t>
            </a:fld>
            <a:endParaRPr lang="en-US"/>
          </a:p>
        </p:txBody>
      </p:sp>
    </p:spTree>
    <p:extLst>
      <p:ext uri="{BB962C8B-B14F-4D97-AF65-F5344CB8AC3E}">
        <p14:creationId xmlns:p14="http://schemas.microsoft.com/office/powerpoint/2010/main" val="1220815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6E23CCE-8213-4EF1-8686-5E076D9271BA}" type="datetimeFigureOut">
              <a:rPr lang="en-US" smtClean="0"/>
              <a:pPr/>
              <a:t>1/5/2016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CCB50DF-320B-47FC-9B96-D8089963DBAB}" type="slidenum">
              <a:rPr lang="en-US" smtClean="0"/>
              <a:pPr/>
              <a:t>‹#›</a:t>
            </a:fld>
            <a:endParaRPr lang="en-US"/>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E23CCE-8213-4EF1-8686-5E076D9271BA}" type="datetimeFigureOut">
              <a:rPr lang="en-US" smtClean="0"/>
              <a:pPr/>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CCB50DF-320B-47FC-9B96-D8089963DBAB}" type="slidenum">
              <a:rPr lang="en-US" smtClean="0"/>
              <a:pPr/>
              <a:t>‹#›</a:t>
            </a:fld>
            <a:endParaRPr lang="en-US"/>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E23CCE-8213-4EF1-8686-5E076D9271BA}" type="datetimeFigureOut">
              <a:rPr lang="en-US" smtClean="0"/>
              <a:pPr/>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CCB50DF-320B-47FC-9B96-D8089963DBAB}" type="slidenum">
              <a:rPr lang="en-US" smtClean="0"/>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E23CCE-8213-4EF1-8686-5E076D9271BA}" type="datetimeFigureOut">
              <a:rPr lang="en-US" smtClean="0"/>
              <a:pPr/>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CCB50DF-320B-47FC-9B96-D8089963DBA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6E23CCE-8213-4EF1-8686-5E076D9271BA}" type="datetimeFigureOut">
              <a:rPr lang="en-US" smtClean="0"/>
              <a:pPr/>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CCB50DF-320B-47FC-9B96-D8089963DBA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E23CCE-8213-4EF1-8686-5E076D9271BA}" type="datetimeFigureOut">
              <a:rPr lang="en-US" smtClean="0"/>
              <a:pPr/>
              <a:t>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CCB50DF-320B-47FC-9B96-D8089963DBA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E23CCE-8213-4EF1-8686-5E076D9271BA}" type="datetimeFigureOut">
              <a:rPr lang="en-US" smtClean="0"/>
              <a:pPr/>
              <a:t>1/5/2016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CCB50DF-320B-47FC-9B96-D8089963DBA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6E23CCE-8213-4EF1-8686-5E076D9271BA}" type="datetimeFigureOut">
              <a:rPr lang="en-US" smtClean="0"/>
              <a:pPr/>
              <a:t>1/5/2016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CCB50DF-320B-47FC-9B96-D8089963DBA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6E23CCE-8213-4EF1-8686-5E076D9271BA}" type="datetimeFigureOut">
              <a:rPr lang="en-US" smtClean="0"/>
              <a:pPr/>
              <a:t>1/5/2016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CCB50DF-320B-47FC-9B96-D8089963DBAB}" type="slidenum">
              <a:rPr lang="en-US" smtClean="0"/>
              <a:pPr/>
              <a:t>‹#›</a:t>
            </a:fld>
            <a:endParaRPr lang="en-US"/>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6E23CCE-8213-4EF1-8686-5E076D9271BA}" type="datetimeFigureOut">
              <a:rPr lang="en-US" smtClean="0"/>
              <a:pPr/>
              <a:t>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CCB50DF-320B-47FC-9B96-D8089963DBA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6E23CCE-8213-4EF1-8686-5E076D9271BA}" type="datetimeFigureOut">
              <a:rPr lang="en-US" smtClean="0"/>
              <a:pPr/>
              <a:t>1/5/2016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CCB50DF-320B-47FC-9B96-D8089963DBA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E23CCE-8213-4EF1-8686-5E076D9271BA}" type="datetimeFigureOut">
              <a:rPr lang="en-US" smtClean="0"/>
              <a:pPr/>
              <a:t>1/5/2016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CCB50DF-320B-47FC-9B96-D8089963DB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L4cGwfzM5C8"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4OyPNslZbHY"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zPYcFovBLx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553033"/>
            <a:ext cx="4038600" cy="4525963"/>
          </a:xfrm>
        </p:spPr>
        <p:txBody>
          <a:bodyPr/>
          <a:lstStyle/>
          <a:p>
            <a:r>
              <a:rPr lang="en-US" dirty="0" smtClean="0"/>
              <a:t>What is the Dred Scott ruling and the growth of the Republican Party leading to</a:t>
            </a:r>
            <a:r>
              <a:rPr lang="en-US" dirty="0" smtClean="0"/>
              <a:t>?</a:t>
            </a:r>
          </a:p>
          <a:p>
            <a:endParaRPr lang="en-US" dirty="0" smtClean="0"/>
          </a:p>
          <a:p>
            <a:r>
              <a:rPr lang="en-US" dirty="0" smtClean="0"/>
              <a:t>Complete the Table…</a:t>
            </a:r>
            <a:endParaRPr lang="en-US" dirty="0"/>
          </a:p>
        </p:txBody>
      </p:sp>
      <p:pic>
        <p:nvPicPr>
          <p:cNvPr id="5" name="Content Placeholder 4"/>
          <p:cNvPicPr>
            <a:picLocks noGrp="1" noChangeAspect="1"/>
          </p:cNvPicPr>
          <p:nvPr>
            <p:ph sz="half" idx="2"/>
          </p:nvPr>
        </p:nvPicPr>
        <p:blipFill>
          <a:blip r:embed="rId2"/>
          <a:stretch>
            <a:fillRect/>
          </a:stretch>
        </p:blipFill>
        <p:spPr>
          <a:xfrm>
            <a:off x="4584032" y="2604436"/>
            <a:ext cx="4038600" cy="2423159"/>
          </a:xfrm>
          <a:prstGeom prst="rect">
            <a:avLst/>
          </a:prstGeom>
        </p:spPr>
      </p:pic>
      <p:sp>
        <p:nvSpPr>
          <p:cNvPr id="4" name="Title 3"/>
          <p:cNvSpPr>
            <a:spLocks noGrp="1"/>
          </p:cNvSpPr>
          <p:nvPr>
            <p:ph type="title"/>
          </p:nvPr>
        </p:nvSpPr>
        <p:spPr/>
        <p:txBody>
          <a:bodyPr/>
          <a:lstStyle/>
          <a:p>
            <a:r>
              <a:rPr lang="en-US" dirty="0" smtClean="0"/>
              <a:t>Warm Up/Spiral Review</a:t>
            </a:r>
            <a:endParaRPr lang="en-US" dirty="0"/>
          </a:p>
        </p:txBody>
      </p:sp>
      <p:sp>
        <p:nvSpPr>
          <p:cNvPr id="6" name="Explosion 1 5"/>
          <p:cNvSpPr/>
          <p:nvPr/>
        </p:nvSpPr>
        <p:spPr>
          <a:xfrm rot="350027">
            <a:off x="6419481" y="437848"/>
            <a:ext cx="2861275" cy="201274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arenR"/>
            </a:pPr>
            <a:r>
              <a:rPr lang="en-US" dirty="0" smtClean="0"/>
              <a:t>Warm Up</a:t>
            </a:r>
          </a:p>
          <a:p>
            <a:pPr marL="342900" indent="-342900" algn="ctr">
              <a:buAutoNum type="arabicParenR"/>
            </a:pPr>
            <a:r>
              <a:rPr lang="en-US" dirty="0" smtClean="0"/>
              <a:t>Table</a:t>
            </a:r>
            <a:endParaRPr lang="en-US" dirty="0"/>
          </a:p>
        </p:txBody>
      </p:sp>
    </p:spTree>
    <p:extLst>
      <p:ext uri="{BB962C8B-B14F-4D97-AF65-F5344CB8AC3E}">
        <p14:creationId xmlns:p14="http://schemas.microsoft.com/office/powerpoint/2010/main" val="294861771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495800" y="914400"/>
            <a:ext cx="4648200" cy="6172200"/>
          </a:xfrm>
        </p:spPr>
        <p:txBody>
          <a:bodyPr>
            <a:normAutofit fontScale="62500" lnSpcReduction="20000"/>
          </a:bodyPr>
          <a:lstStyle/>
          <a:p>
            <a:r>
              <a:rPr lang="en-US" dirty="0" smtClean="0"/>
              <a:t>Lincoln sends message to SC Gov. Francis Pickens</a:t>
            </a:r>
          </a:p>
          <a:p>
            <a:pPr lvl="1"/>
            <a:r>
              <a:rPr lang="en-US" dirty="0" smtClean="0"/>
              <a:t>Told him he was sending unarmed expedition w/ supplies to Fort Sumter</a:t>
            </a:r>
          </a:p>
          <a:p>
            <a:pPr lvl="2"/>
            <a:r>
              <a:rPr lang="en-US" dirty="0" smtClean="0"/>
              <a:t>Promised that Union forces would not do anything unless they were fired upon</a:t>
            </a:r>
          </a:p>
          <a:p>
            <a:pPr lvl="1"/>
            <a:r>
              <a:rPr lang="en-US" dirty="0" smtClean="0"/>
              <a:t>Now decision of the war in Confederate laps!</a:t>
            </a:r>
          </a:p>
          <a:p>
            <a:r>
              <a:rPr lang="en-US" dirty="0" smtClean="0"/>
              <a:t>Confederate President Jefferson Davis makes fateful decision!</a:t>
            </a:r>
          </a:p>
          <a:p>
            <a:pPr lvl="1"/>
            <a:r>
              <a:rPr lang="en-US" dirty="0" smtClean="0"/>
              <a:t>Orders rebel forces to attack Sumter b4 supplies arrive</a:t>
            </a:r>
          </a:p>
          <a:p>
            <a:r>
              <a:rPr lang="en-US" dirty="0" smtClean="0"/>
              <a:t>12 April 1861- </a:t>
            </a:r>
          </a:p>
          <a:p>
            <a:pPr lvl="1"/>
            <a:r>
              <a:rPr lang="en-US" dirty="0" smtClean="0"/>
              <a:t>Rebel guns began to fire on Fort Sumter</a:t>
            </a:r>
          </a:p>
          <a:p>
            <a:pPr lvl="1"/>
            <a:r>
              <a:rPr lang="en-US" dirty="0" smtClean="0"/>
              <a:t>Union Capt. </a:t>
            </a:r>
            <a:r>
              <a:rPr lang="en-US" dirty="0" err="1" smtClean="0"/>
              <a:t>Abner</a:t>
            </a:r>
            <a:r>
              <a:rPr lang="en-US" dirty="0" smtClean="0"/>
              <a:t> Doubleday witnessed it</a:t>
            </a:r>
          </a:p>
          <a:p>
            <a:pPr lvl="2"/>
            <a:r>
              <a:rPr lang="en-US" dirty="0" smtClean="0"/>
              <a:t>The guy who later invents baseball!</a:t>
            </a:r>
          </a:p>
          <a:p>
            <a:pPr lvl="1"/>
            <a:r>
              <a:rPr lang="en-US" dirty="0" smtClean="0"/>
              <a:t>Union forces held for 33 hours, but in the end the Confederates were too much</a:t>
            </a:r>
          </a:p>
          <a:p>
            <a:r>
              <a:rPr lang="en-US" dirty="0" smtClean="0"/>
              <a:t>14 April 1861- </a:t>
            </a:r>
          </a:p>
          <a:p>
            <a:pPr lvl="1"/>
            <a:r>
              <a:rPr lang="en-US" dirty="0" smtClean="0"/>
              <a:t>Union forces surrender Fort Sumter</a:t>
            </a:r>
          </a:p>
          <a:p>
            <a:pPr lvl="1"/>
            <a:r>
              <a:rPr lang="en-US" dirty="0" smtClean="0"/>
              <a:t>1,000’s of shots fired but no deaths on either side!!!</a:t>
            </a:r>
          </a:p>
          <a:p>
            <a:r>
              <a:rPr lang="en-US" dirty="0" smtClean="0"/>
              <a:t>News of attack unites the North </a:t>
            </a:r>
          </a:p>
          <a:p>
            <a:r>
              <a:rPr lang="en-US" dirty="0" smtClean="0"/>
              <a:t>VA, NC, TN, AK also secede after Confederate victory </a:t>
            </a:r>
          </a:p>
        </p:txBody>
      </p:sp>
      <p:sp>
        <p:nvSpPr>
          <p:cNvPr id="4" name="Title 3"/>
          <p:cNvSpPr>
            <a:spLocks noGrp="1"/>
          </p:cNvSpPr>
          <p:nvPr>
            <p:ph type="title"/>
          </p:nvPr>
        </p:nvSpPr>
        <p:spPr>
          <a:xfrm>
            <a:off x="457200" y="0"/>
            <a:ext cx="8229600" cy="1143000"/>
          </a:xfrm>
        </p:spPr>
        <p:txBody>
          <a:bodyPr/>
          <a:lstStyle/>
          <a:p>
            <a:r>
              <a:rPr lang="en-US" dirty="0" smtClean="0"/>
              <a:t>The War Begins</a:t>
            </a:r>
            <a:endParaRPr lang="en-US" dirty="0"/>
          </a:p>
        </p:txBody>
      </p:sp>
      <p:pic>
        <p:nvPicPr>
          <p:cNvPr id="2050" name="Picture 2" descr="http://danmillerinpanama.files.wordpress.com/2011/12/civil-war-soldiers.jpg">
            <a:hlinkClick r:id="rId3"/>
          </p:cNvPr>
          <p:cNvPicPr>
            <a:picLocks noChangeAspect="1" noChangeArrowheads="1"/>
          </p:cNvPicPr>
          <p:nvPr/>
        </p:nvPicPr>
        <p:blipFill>
          <a:blip r:embed="rId4"/>
          <a:srcRect/>
          <a:stretch>
            <a:fillRect/>
          </a:stretch>
        </p:blipFill>
        <p:spPr bwMode="auto">
          <a:xfrm>
            <a:off x="228600" y="1295400"/>
            <a:ext cx="4276725" cy="4143376"/>
          </a:xfrm>
          <a:prstGeom prst="rect">
            <a:avLst/>
          </a:prstGeom>
          <a:noFill/>
        </p:spPr>
      </p:pic>
      <p:sp>
        <p:nvSpPr>
          <p:cNvPr id="5" name="Explosion 1 4"/>
          <p:cNvSpPr/>
          <p:nvPr/>
        </p:nvSpPr>
        <p:spPr>
          <a:xfrm rot="350027">
            <a:off x="694323" y="5014861"/>
            <a:ext cx="2808821" cy="18102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r>
              <a:rPr lang="en-US" dirty="0" smtClean="0"/>
              <a:t> </a:t>
            </a:r>
            <a:r>
              <a:rPr lang="en-US" dirty="0" smtClean="0"/>
              <a:t>What happens at Sumter</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00"/>
                                        <p:tgtEl>
                                          <p:spTgt spid="3">
                                            <p:txEl>
                                              <p:pRg st="8" end="8"/>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down)">
                                      <p:cBhvr>
                                        <p:cTn id="55" dur="500"/>
                                        <p:tgtEl>
                                          <p:spTgt spid="3">
                                            <p:txEl>
                                              <p:pRg st="12" end="12"/>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wipe(down)">
                                      <p:cBhvr>
                                        <p:cTn id="58" dur="500"/>
                                        <p:tgtEl>
                                          <p:spTgt spid="3">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wipe(down)">
                                      <p:cBhvr>
                                        <p:cTn id="63" dur="500"/>
                                        <p:tgtEl>
                                          <p:spTgt spid="3">
                                            <p:txEl>
                                              <p:pRg st="14" end="1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
                                            <p:txEl>
                                              <p:pRg st="15" end="15"/>
                                            </p:txEl>
                                          </p:spTgt>
                                        </p:tgtEl>
                                        <p:attrNameLst>
                                          <p:attrName>style.visibility</p:attrName>
                                        </p:attrNameLst>
                                      </p:cBhvr>
                                      <p:to>
                                        <p:strVal val="visible"/>
                                      </p:to>
                                    </p:set>
                                    <p:animEffect transition="in" filter="wipe(down)">
                                      <p:cBhvr>
                                        <p:cTn id="68" dur="500"/>
                                        <p:tgtEl>
                                          <p:spTgt spid="3">
                                            <p:txEl>
                                              <p:pRg st="15" end="1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050"/>
                                        </p:tgtEl>
                                        <p:attrNameLst>
                                          <p:attrName>style.visibility</p:attrName>
                                        </p:attrNameLst>
                                      </p:cBhvr>
                                      <p:to>
                                        <p:strVal val="visible"/>
                                      </p:to>
                                    </p:set>
                                    <p:animEffect transition="in" filter="wipe(down)">
                                      <p:cBhvr>
                                        <p:cTn id="73" dur="500"/>
                                        <p:tgtEl>
                                          <p:spTgt spid="2050"/>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ppt_x"/>
                                          </p:val>
                                        </p:tav>
                                        <p:tav tm="100000">
                                          <p:val>
                                            <p:strVal val="#ppt_x"/>
                                          </p:val>
                                        </p:tav>
                                      </p:tavLst>
                                    </p:anim>
                                    <p:anim calcmode="lin" valueType="num">
                                      <p:cBhvr additive="base">
                                        <p:cTn id="7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133600"/>
            <a:ext cx="4038600" cy="4525963"/>
          </a:xfrm>
        </p:spPr>
        <p:txBody>
          <a:bodyPr/>
          <a:lstStyle/>
          <a:p>
            <a:r>
              <a:rPr lang="en-US" dirty="0" smtClean="0"/>
              <a:t>How did we get to the point of secession? </a:t>
            </a:r>
            <a:endParaRPr lang="en-US" dirty="0" smtClean="0"/>
          </a:p>
          <a:p>
            <a:r>
              <a:rPr lang="en-US" dirty="0" smtClean="0"/>
              <a:t>What </a:t>
            </a:r>
            <a:r>
              <a:rPr lang="en-US" dirty="0" smtClean="0"/>
              <a:t>happened at Fort Sumter to start the war?</a:t>
            </a:r>
            <a:endParaRPr lang="en-US" dirty="0"/>
          </a:p>
        </p:txBody>
      </p:sp>
      <p:pic>
        <p:nvPicPr>
          <p:cNvPr id="5" name="Content Placeholder 4"/>
          <p:cNvPicPr>
            <a:picLocks noGrp="1" noChangeAspect="1"/>
          </p:cNvPicPr>
          <p:nvPr>
            <p:ph sz="half" idx="2"/>
          </p:nvPr>
        </p:nvPicPr>
        <p:blipFill>
          <a:blip r:embed="rId2"/>
          <a:stretch>
            <a:fillRect/>
          </a:stretch>
        </p:blipFill>
        <p:spPr>
          <a:xfrm>
            <a:off x="4648200" y="1981200"/>
            <a:ext cx="4038600" cy="2574607"/>
          </a:xfrm>
          <a:prstGeom prst="rect">
            <a:avLst/>
          </a:prstGeom>
        </p:spPr>
      </p:pic>
      <p:sp>
        <p:nvSpPr>
          <p:cNvPr id="4" name="Title 3"/>
          <p:cNvSpPr>
            <a:spLocks noGrp="1"/>
          </p:cNvSpPr>
          <p:nvPr>
            <p:ph type="title"/>
          </p:nvPr>
        </p:nvSpPr>
        <p:spPr/>
        <p:txBody>
          <a:bodyPr>
            <a:normAutofit fontScale="90000"/>
          </a:bodyPr>
          <a:lstStyle/>
          <a:p>
            <a:r>
              <a:rPr lang="en-US" dirty="0" smtClean="0"/>
              <a:t>Essential Question:</a:t>
            </a:r>
            <a:br>
              <a:rPr lang="en-US" dirty="0" smtClean="0"/>
            </a:br>
            <a:r>
              <a:rPr lang="en-US" dirty="0" smtClean="0"/>
              <a:t>Exit Ticket-</a:t>
            </a:r>
            <a:endParaRPr lang="en-US" dirty="0"/>
          </a:p>
        </p:txBody>
      </p:sp>
      <p:sp>
        <p:nvSpPr>
          <p:cNvPr id="6" name="Explosion 1 5"/>
          <p:cNvSpPr/>
          <p:nvPr/>
        </p:nvSpPr>
        <p:spPr>
          <a:xfrm rot="350027">
            <a:off x="6239569" y="138061"/>
            <a:ext cx="2808821" cy="18102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a:t>
            </a:r>
            <a:r>
              <a:rPr lang="en-US" dirty="0" smtClean="0"/>
              <a:t>) </a:t>
            </a:r>
            <a:r>
              <a:rPr lang="en-US" dirty="0" smtClean="0"/>
              <a:t>Exit Ticket</a:t>
            </a:r>
            <a:endParaRPr lang="en-US" dirty="0"/>
          </a:p>
        </p:txBody>
      </p:sp>
    </p:spTree>
    <p:extLst>
      <p:ext uri="{BB962C8B-B14F-4D97-AF65-F5344CB8AC3E}">
        <p14:creationId xmlns:p14="http://schemas.microsoft.com/office/powerpoint/2010/main" val="3163051223"/>
      </p:ext>
    </p:extLst>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a:t>
            </a:r>
            <a:r>
              <a:rPr lang="en-US" dirty="0" smtClean="0"/>
              <a:t> Nation Dividing:</a:t>
            </a:r>
            <a:br>
              <a:rPr lang="en-US" dirty="0" smtClean="0"/>
            </a:br>
            <a:r>
              <a:rPr lang="en-US" sz="3200" dirty="0" smtClean="0"/>
              <a:t>1820-1861</a:t>
            </a:r>
            <a:endParaRPr lang="en-US" sz="3200" dirty="0"/>
          </a:p>
        </p:txBody>
      </p:sp>
      <p:sp>
        <p:nvSpPr>
          <p:cNvPr id="8" name="Text Placeholder 7"/>
          <p:cNvSpPr>
            <a:spLocks noGrp="1"/>
          </p:cNvSpPr>
          <p:nvPr>
            <p:ph type="body" idx="1"/>
          </p:nvPr>
        </p:nvSpPr>
        <p:spPr>
          <a:xfrm>
            <a:off x="3922712" y="2931712"/>
            <a:ext cx="5221287" cy="1454888"/>
          </a:xfrm>
        </p:spPr>
        <p:txBody>
          <a:bodyPr>
            <a:normAutofit/>
          </a:bodyPr>
          <a:lstStyle/>
          <a:p>
            <a:r>
              <a:rPr lang="en-US" sz="3200" dirty="0" smtClean="0"/>
              <a:t>7-7 “Secession and War”</a:t>
            </a:r>
            <a:endParaRPr lang="en-US" sz="32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Election of 1860</a:t>
            </a:r>
            <a:endParaRPr lang="en-US" dirty="0"/>
          </a:p>
        </p:txBody>
      </p:sp>
      <p:sp>
        <p:nvSpPr>
          <p:cNvPr id="7" name="Text Placeholder 6"/>
          <p:cNvSpPr>
            <a:spLocks noGrp="1"/>
          </p:cNvSpPr>
          <p:nvPr>
            <p:ph type="body" idx="1"/>
          </p:nvPr>
        </p:nvSpPr>
        <p:spPr/>
        <p:txBody>
          <a:bodyPr/>
          <a:lstStyle/>
          <a:p>
            <a:r>
              <a:rPr lang="en-US" dirty="0" smtClean="0"/>
              <a:t>Lincoln Nominated</a:t>
            </a:r>
            <a:endParaRPr lang="en-US" dirty="0"/>
          </a:p>
        </p:txBody>
      </p:sp>
      <p:sp>
        <p:nvSpPr>
          <p:cNvPr id="9" name="Text Placeholder 8"/>
          <p:cNvSpPr>
            <a:spLocks noGrp="1"/>
          </p:cNvSpPr>
          <p:nvPr>
            <p:ph type="body" sz="half" idx="3"/>
          </p:nvPr>
        </p:nvSpPr>
        <p:spPr/>
        <p:txBody>
          <a:bodyPr/>
          <a:lstStyle/>
          <a:p>
            <a:r>
              <a:rPr lang="en-US" dirty="0" smtClean="0"/>
              <a:t>Lincoln Elected</a:t>
            </a:r>
            <a:endParaRPr lang="en-US" dirty="0"/>
          </a:p>
        </p:txBody>
      </p:sp>
      <p:sp>
        <p:nvSpPr>
          <p:cNvPr id="8" name="Content Placeholder 7"/>
          <p:cNvSpPr>
            <a:spLocks noGrp="1"/>
          </p:cNvSpPr>
          <p:nvPr>
            <p:ph sz="quarter" idx="2"/>
          </p:nvPr>
        </p:nvSpPr>
        <p:spPr/>
        <p:txBody>
          <a:bodyPr>
            <a:normAutofit fontScale="70000" lnSpcReduction="20000"/>
          </a:bodyPr>
          <a:lstStyle/>
          <a:p>
            <a:r>
              <a:rPr lang="en-US" dirty="0" smtClean="0"/>
              <a:t>Would the Union break?</a:t>
            </a:r>
          </a:p>
          <a:p>
            <a:r>
              <a:rPr lang="en-US" dirty="0" smtClean="0"/>
              <a:t>Would slavery destroy this country?</a:t>
            </a:r>
          </a:p>
          <a:p>
            <a:pPr lvl="1"/>
            <a:r>
              <a:rPr lang="en-US" dirty="0" smtClean="0"/>
              <a:t>It caused breakup of </a:t>
            </a:r>
            <a:r>
              <a:rPr lang="en-US" dirty="0" err="1" smtClean="0"/>
              <a:t>Dems</a:t>
            </a:r>
            <a:r>
              <a:rPr lang="en-US" dirty="0" smtClean="0"/>
              <a:t>…</a:t>
            </a:r>
          </a:p>
          <a:p>
            <a:r>
              <a:rPr lang="en-US" i="1" u="sng" dirty="0" smtClean="0">
                <a:effectLst>
                  <a:outerShdw blurRad="38100" dist="38100" dir="2700000" algn="tl">
                    <a:srgbClr val="000000">
                      <a:alpha val="43137"/>
                    </a:srgbClr>
                  </a:outerShdw>
                </a:effectLst>
              </a:rPr>
              <a:t>N. </a:t>
            </a:r>
            <a:r>
              <a:rPr lang="en-US" i="1" u="sng" dirty="0" err="1" smtClean="0">
                <a:effectLst>
                  <a:outerShdw blurRad="38100" dist="38100" dir="2700000" algn="tl">
                    <a:srgbClr val="000000">
                      <a:alpha val="43137"/>
                    </a:srgbClr>
                  </a:outerShdw>
                </a:effectLst>
              </a:rPr>
              <a:t>Dems</a:t>
            </a:r>
            <a:r>
              <a:rPr lang="en-US" dirty="0" smtClean="0"/>
              <a:t>- Stephan A. Douglas (Il)</a:t>
            </a:r>
          </a:p>
          <a:p>
            <a:pPr lvl="1"/>
            <a:r>
              <a:rPr lang="en-US" dirty="0" smtClean="0"/>
              <a:t>Supporter of Pop. Sovereignty</a:t>
            </a:r>
          </a:p>
          <a:p>
            <a:r>
              <a:rPr lang="en-US" b="1" i="1" u="sng" dirty="0" smtClean="0">
                <a:effectLst>
                  <a:outerShdw blurRad="38100" dist="38100" dir="2700000" algn="tl">
                    <a:srgbClr val="000000">
                      <a:alpha val="43137"/>
                    </a:srgbClr>
                  </a:outerShdw>
                </a:effectLst>
              </a:rPr>
              <a:t>S. </a:t>
            </a:r>
            <a:r>
              <a:rPr lang="en-US" b="1" i="1" u="sng" dirty="0" err="1" smtClean="0">
                <a:effectLst>
                  <a:outerShdw blurRad="38100" dist="38100" dir="2700000" algn="tl">
                    <a:srgbClr val="000000">
                      <a:alpha val="43137"/>
                    </a:srgbClr>
                  </a:outerShdw>
                </a:effectLst>
              </a:rPr>
              <a:t>Dems</a:t>
            </a:r>
            <a:r>
              <a:rPr lang="en-US" dirty="0" smtClean="0"/>
              <a:t>- John C. Breckinridge (KT)</a:t>
            </a:r>
          </a:p>
          <a:p>
            <a:pPr lvl="1"/>
            <a:r>
              <a:rPr lang="en-US" dirty="0" smtClean="0"/>
              <a:t>Pro-Slavery </a:t>
            </a:r>
            <a:r>
              <a:rPr lang="en-US" dirty="0" err="1" smtClean="0"/>
              <a:t>Mvmt</a:t>
            </a:r>
            <a:r>
              <a:rPr lang="en-US" dirty="0" smtClean="0"/>
              <a:t>.</a:t>
            </a:r>
          </a:p>
          <a:p>
            <a:r>
              <a:rPr lang="en-US" b="1" i="1" u="sng" dirty="0" smtClean="0">
                <a:effectLst>
                  <a:outerShdw blurRad="38100" dist="38100" dir="2700000" algn="tl">
                    <a:srgbClr val="000000">
                      <a:alpha val="43137"/>
                    </a:srgbClr>
                  </a:outerShdw>
                </a:effectLst>
              </a:rPr>
              <a:t>Constitutional Union Party </a:t>
            </a:r>
          </a:p>
          <a:p>
            <a:pPr lvl="1"/>
            <a:r>
              <a:rPr lang="en-US" dirty="0" smtClean="0"/>
              <a:t>John Bell (TN)</a:t>
            </a:r>
          </a:p>
          <a:p>
            <a:pPr lvl="1"/>
            <a:r>
              <a:rPr lang="en-US" b="1" i="1" u="sng" dirty="0" smtClean="0">
                <a:effectLst>
                  <a:outerShdw blurRad="38100" dist="38100" dir="2700000" algn="tl">
                    <a:srgbClr val="000000">
                      <a:alpha val="43137"/>
                    </a:srgbClr>
                  </a:outerShdw>
                </a:effectLst>
              </a:rPr>
              <a:t>NO</a:t>
            </a:r>
            <a:r>
              <a:rPr lang="en-US" dirty="0" smtClean="0"/>
              <a:t> Stance on slavery</a:t>
            </a:r>
          </a:p>
          <a:p>
            <a:r>
              <a:rPr lang="en-US" b="1" i="1" u="sng" dirty="0" smtClean="0">
                <a:effectLst>
                  <a:outerShdw blurRad="38100" dist="38100" dir="2700000" algn="tl">
                    <a:srgbClr val="000000">
                      <a:alpha val="43137"/>
                    </a:srgbClr>
                  </a:outerShdw>
                </a:effectLst>
              </a:rPr>
              <a:t>Rep</a:t>
            </a:r>
            <a:r>
              <a:rPr lang="en-US" dirty="0" smtClean="0"/>
              <a:t>- Abraham Lincoln (Il)</a:t>
            </a:r>
          </a:p>
          <a:p>
            <a:pPr lvl="1"/>
            <a:r>
              <a:rPr lang="en-US" dirty="0" smtClean="0"/>
              <a:t>Slavery cant be expanded</a:t>
            </a:r>
          </a:p>
          <a:p>
            <a:pPr lvl="1"/>
            <a:r>
              <a:rPr lang="en-US" dirty="0" smtClean="0"/>
              <a:t>South feared Lincoln win would lead to slave revolt</a:t>
            </a:r>
          </a:p>
          <a:p>
            <a:endParaRPr lang="en-US" dirty="0"/>
          </a:p>
        </p:txBody>
      </p:sp>
      <p:sp>
        <p:nvSpPr>
          <p:cNvPr id="10" name="Content Placeholder 9"/>
          <p:cNvSpPr>
            <a:spLocks noGrp="1"/>
          </p:cNvSpPr>
          <p:nvPr>
            <p:ph sz="quarter" idx="4"/>
          </p:nvPr>
        </p:nvSpPr>
        <p:spPr/>
        <p:txBody>
          <a:bodyPr>
            <a:normAutofit fontScale="77500" lnSpcReduction="20000"/>
          </a:bodyPr>
          <a:lstStyle/>
          <a:p>
            <a:r>
              <a:rPr lang="en-US" dirty="0" smtClean="0"/>
              <a:t>w/ </a:t>
            </a:r>
            <a:r>
              <a:rPr lang="en-US" dirty="0" err="1" smtClean="0"/>
              <a:t>Dems</a:t>
            </a:r>
            <a:r>
              <a:rPr lang="en-US" dirty="0" smtClean="0"/>
              <a:t> split…</a:t>
            </a:r>
          </a:p>
          <a:p>
            <a:pPr lvl="1"/>
            <a:r>
              <a:rPr lang="en-US" dirty="0" smtClean="0"/>
              <a:t>Lincoln wins clear majority!</a:t>
            </a:r>
          </a:p>
          <a:p>
            <a:pPr lvl="2"/>
            <a:r>
              <a:rPr lang="en-US" dirty="0" smtClean="0"/>
              <a:t>Wins popular vote and EC vote</a:t>
            </a:r>
          </a:p>
          <a:p>
            <a:pPr lvl="2"/>
            <a:r>
              <a:rPr lang="en-US" dirty="0" smtClean="0"/>
              <a:t>Vote along sectional lines</a:t>
            </a:r>
          </a:p>
          <a:p>
            <a:pPr lvl="2"/>
            <a:r>
              <a:rPr lang="en-US" dirty="0" smtClean="0"/>
              <a:t>Lincoln’s name didn’t even appear in most southern ballots!!!</a:t>
            </a:r>
          </a:p>
          <a:p>
            <a:pPr lvl="2"/>
            <a:r>
              <a:rPr lang="en-US" dirty="0" smtClean="0"/>
              <a:t>Swept all northern states</a:t>
            </a:r>
          </a:p>
          <a:p>
            <a:pPr lvl="1"/>
            <a:r>
              <a:rPr lang="en-US" dirty="0" smtClean="0"/>
              <a:t>Breckenridge sweeps south</a:t>
            </a:r>
          </a:p>
          <a:p>
            <a:pPr lvl="1"/>
            <a:r>
              <a:rPr lang="en-US" dirty="0" smtClean="0"/>
              <a:t>Bell takes most border states</a:t>
            </a:r>
          </a:p>
          <a:p>
            <a:pPr lvl="1"/>
            <a:r>
              <a:rPr lang="en-US" dirty="0" smtClean="0"/>
              <a:t>Douglas wins only Missouri and half of NJ</a:t>
            </a:r>
          </a:p>
          <a:p>
            <a:r>
              <a:rPr lang="en-US" dirty="0" smtClean="0"/>
              <a:t>More populated north simply outvoted the south</a:t>
            </a:r>
          </a:p>
          <a:p>
            <a:r>
              <a:rPr lang="en-US" dirty="0" smtClean="0"/>
              <a:t>Lincoln’s victory was short-lived</a:t>
            </a:r>
          </a:p>
          <a:p>
            <a:pPr lvl="1"/>
            <a:r>
              <a:rPr lang="en-US" dirty="0" smtClean="0"/>
              <a:t>Country he was chosen to lead would soon disintegrate</a:t>
            </a:r>
            <a:endParaRPr lang="en-US" dirty="0"/>
          </a:p>
        </p:txBody>
      </p:sp>
      <p:sp>
        <p:nvSpPr>
          <p:cNvPr id="2" name="Explosion 1 1"/>
          <p:cNvSpPr/>
          <p:nvPr/>
        </p:nvSpPr>
        <p:spPr>
          <a:xfrm rot="350027">
            <a:off x="6282049" y="-195664"/>
            <a:ext cx="2808821" cy="18102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dirty="0" smtClean="0"/>
              <a:t>) </a:t>
            </a:r>
            <a:r>
              <a:rPr lang="en-US" dirty="0" smtClean="0"/>
              <a:t>Record Candidates</a:t>
            </a:r>
            <a:endParaRPr lang="en-US" dirty="0"/>
          </a:p>
        </p:txBody>
      </p:sp>
      <p:sp>
        <p:nvSpPr>
          <p:cNvPr id="11" name="Explosion 1 10"/>
          <p:cNvSpPr/>
          <p:nvPr/>
        </p:nvSpPr>
        <p:spPr>
          <a:xfrm rot="21290546">
            <a:off x="2751820" y="4138502"/>
            <a:ext cx="2808821" cy="18102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r>
              <a:rPr lang="en-US" dirty="0" smtClean="0"/>
              <a:t>) </a:t>
            </a:r>
            <a:r>
              <a:rPr lang="en-US" dirty="0" smtClean="0"/>
              <a:t>How did Lincoln win?</a:t>
            </a:r>
            <a:endParaRPr lang="en-US" dirty="0"/>
          </a:p>
        </p:txBody>
      </p:sp>
      <p:pic>
        <p:nvPicPr>
          <p:cNvPr id="8193" name="Picture 1">
            <a:hlinkClick r:id="rId3"/>
          </p:cNvPr>
          <p:cNvPicPr>
            <a:picLocks noChangeAspect="1" noChangeArrowheads="1"/>
          </p:cNvPicPr>
          <p:nvPr/>
        </p:nvPicPr>
        <p:blipFill>
          <a:blip r:embed="rId4"/>
          <a:srcRect/>
          <a:stretch>
            <a:fillRect/>
          </a:stretch>
        </p:blipFill>
        <p:spPr bwMode="auto">
          <a:xfrm>
            <a:off x="0" y="-19841"/>
            <a:ext cx="9144000" cy="6870032"/>
          </a:xfrm>
          <a:prstGeom prst="rect">
            <a:avLst/>
          </a:prstGeom>
          <a:noFill/>
          <a:ln w="9525">
            <a:noFill/>
            <a:miter lim="800000"/>
            <a:headEnd/>
            <a:tailEnd/>
          </a:ln>
          <a:effectLst/>
        </p:spPr>
      </p:pic>
      <p:pic>
        <p:nvPicPr>
          <p:cNvPr id="12" name="Picture 2" descr="http://gtm-media.discoveryeducation.com/videos/imagelibrary/web/EF6C0782-B730-1F03-8BD0F01425D5C1AC.jpg">
            <a:hlinkClick r:id="rId3"/>
          </p:cNvPr>
          <p:cNvPicPr>
            <a:picLocks noChangeAspect="1" noChangeArrowheads="1"/>
          </p:cNvPicPr>
          <p:nvPr/>
        </p:nvPicPr>
        <p:blipFill>
          <a:blip r:embed="rId5"/>
          <a:srcRect/>
          <a:stretch>
            <a:fillRect/>
          </a:stretch>
        </p:blipFill>
        <p:spPr bwMode="auto">
          <a:xfrm>
            <a:off x="-11541" y="-14450"/>
            <a:ext cx="9175594" cy="6881699"/>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fade">
                                      <p:cBhvr>
                                        <p:cTn id="13" dur="2000"/>
                                        <p:tgtEl>
                                          <p:spTgt spid="7">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2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down)">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down)">
                                      <p:cBhvr>
                                        <p:cTn id="26" dur="500"/>
                                        <p:tgtEl>
                                          <p:spTgt spid="8">
                                            <p:txEl>
                                              <p:pRg st="1" end="1"/>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wipe(down)">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wipe(down)">
                                      <p:cBhvr>
                                        <p:cTn id="34" dur="500"/>
                                        <p:tgtEl>
                                          <p:spTgt spid="8">
                                            <p:txEl>
                                              <p:pRg st="3" end="3"/>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down)">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wipe(down)">
                                      <p:cBhvr>
                                        <p:cTn id="42" dur="500"/>
                                        <p:tgtEl>
                                          <p:spTgt spid="8">
                                            <p:txEl>
                                              <p:pRg st="5" end="5"/>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animEffect transition="in" filter="wipe(down)">
                                      <p:cBhvr>
                                        <p:cTn id="45" dur="500"/>
                                        <p:tgtEl>
                                          <p:spTgt spid="8">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txEl>
                                              <p:pRg st="7" end="7"/>
                                            </p:txEl>
                                          </p:spTgt>
                                        </p:tgtEl>
                                        <p:attrNameLst>
                                          <p:attrName>style.visibility</p:attrName>
                                        </p:attrNameLst>
                                      </p:cBhvr>
                                      <p:to>
                                        <p:strVal val="visible"/>
                                      </p:to>
                                    </p:set>
                                    <p:animEffect transition="in" filter="wipe(down)">
                                      <p:cBhvr>
                                        <p:cTn id="50" dur="500"/>
                                        <p:tgtEl>
                                          <p:spTgt spid="8">
                                            <p:txEl>
                                              <p:pRg st="7" end="7"/>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animEffect transition="in" filter="wipe(down)">
                                      <p:cBhvr>
                                        <p:cTn id="53" dur="500"/>
                                        <p:tgtEl>
                                          <p:spTgt spid="8">
                                            <p:txEl>
                                              <p:pRg st="8" end="8"/>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wipe(down)">
                                      <p:cBhvr>
                                        <p:cTn id="56" dur="500"/>
                                        <p:tgtEl>
                                          <p:spTgt spid="8">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8">
                                            <p:txEl>
                                              <p:pRg st="10" end="10"/>
                                            </p:txEl>
                                          </p:spTgt>
                                        </p:tgtEl>
                                        <p:attrNameLst>
                                          <p:attrName>style.visibility</p:attrName>
                                        </p:attrNameLst>
                                      </p:cBhvr>
                                      <p:to>
                                        <p:strVal val="visible"/>
                                      </p:to>
                                    </p:set>
                                    <p:animEffect transition="in" filter="wipe(down)">
                                      <p:cBhvr>
                                        <p:cTn id="61" dur="500"/>
                                        <p:tgtEl>
                                          <p:spTgt spid="8">
                                            <p:txEl>
                                              <p:pRg st="10" end="10"/>
                                            </p:tx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8">
                                            <p:txEl>
                                              <p:pRg st="11" end="11"/>
                                            </p:txEl>
                                          </p:spTgt>
                                        </p:tgtEl>
                                        <p:attrNameLst>
                                          <p:attrName>style.visibility</p:attrName>
                                        </p:attrNameLst>
                                      </p:cBhvr>
                                      <p:to>
                                        <p:strVal val="visible"/>
                                      </p:to>
                                    </p:set>
                                    <p:animEffect transition="in" filter="wipe(down)">
                                      <p:cBhvr>
                                        <p:cTn id="64" dur="500"/>
                                        <p:tgtEl>
                                          <p:spTgt spid="8">
                                            <p:txEl>
                                              <p:pRg st="11" end="11"/>
                                            </p:tx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animEffect transition="in" filter="wipe(down)">
                                      <p:cBhvr>
                                        <p:cTn id="67" dur="500"/>
                                        <p:tgtEl>
                                          <p:spTgt spid="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ppt_x"/>
                                          </p:val>
                                        </p:tav>
                                        <p:tav tm="100000">
                                          <p:val>
                                            <p:strVal val="#ppt_x"/>
                                          </p:val>
                                        </p:tav>
                                      </p:tavLst>
                                    </p:anim>
                                    <p:anim calcmode="lin" valueType="num">
                                      <p:cBhvr additive="base">
                                        <p:cTn id="7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9">
                                            <p:bg/>
                                          </p:spTgt>
                                        </p:tgtEl>
                                        <p:attrNameLst>
                                          <p:attrName>style.visibility</p:attrName>
                                        </p:attrNameLst>
                                      </p:cBhvr>
                                      <p:to>
                                        <p:strVal val="visible"/>
                                      </p:to>
                                    </p:set>
                                    <p:animEffect transition="in" filter="fade">
                                      <p:cBhvr>
                                        <p:cTn id="78" dur="2000"/>
                                        <p:tgtEl>
                                          <p:spTgt spid="9">
                                            <p:bg/>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xEl>
                                              <p:pRg st="0" end="0"/>
                                            </p:txEl>
                                          </p:spTgt>
                                        </p:tgtEl>
                                        <p:attrNameLst>
                                          <p:attrName>style.visibility</p:attrName>
                                        </p:attrNameLst>
                                      </p:cBhvr>
                                      <p:to>
                                        <p:strVal val="visible"/>
                                      </p:to>
                                    </p:set>
                                    <p:animEffect transition="in" filter="fade">
                                      <p:cBhvr>
                                        <p:cTn id="81" dur="2000"/>
                                        <p:tgtEl>
                                          <p:spTgt spid="9">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0">
                                            <p:txEl>
                                              <p:pRg st="0" end="0"/>
                                            </p:txEl>
                                          </p:spTgt>
                                        </p:tgtEl>
                                        <p:attrNameLst>
                                          <p:attrName>style.visibility</p:attrName>
                                        </p:attrNameLst>
                                      </p:cBhvr>
                                      <p:to>
                                        <p:strVal val="visible"/>
                                      </p:to>
                                    </p:set>
                                    <p:animEffect transition="in" filter="wipe(down)">
                                      <p:cBhvr>
                                        <p:cTn id="86" dur="500"/>
                                        <p:tgtEl>
                                          <p:spTgt spid="10">
                                            <p:txEl>
                                              <p:pRg st="0" end="0"/>
                                            </p:txEl>
                                          </p:spTgt>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10">
                                            <p:txEl>
                                              <p:pRg st="1" end="1"/>
                                            </p:txEl>
                                          </p:spTgt>
                                        </p:tgtEl>
                                        <p:attrNameLst>
                                          <p:attrName>style.visibility</p:attrName>
                                        </p:attrNameLst>
                                      </p:cBhvr>
                                      <p:to>
                                        <p:strVal val="visible"/>
                                      </p:to>
                                    </p:set>
                                    <p:animEffect transition="in" filter="wipe(down)">
                                      <p:cBhvr>
                                        <p:cTn id="89" dur="500"/>
                                        <p:tgtEl>
                                          <p:spTgt spid="10">
                                            <p:txEl>
                                              <p:pRg st="1" end="1"/>
                                            </p:txEl>
                                          </p:spTgt>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10">
                                            <p:txEl>
                                              <p:pRg st="2" end="2"/>
                                            </p:txEl>
                                          </p:spTgt>
                                        </p:tgtEl>
                                        <p:attrNameLst>
                                          <p:attrName>style.visibility</p:attrName>
                                        </p:attrNameLst>
                                      </p:cBhvr>
                                      <p:to>
                                        <p:strVal val="visible"/>
                                      </p:to>
                                    </p:set>
                                    <p:animEffect transition="in" filter="wipe(down)">
                                      <p:cBhvr>
                                        <p:cTn id="92" dur="500"/>
                                        <p:tgtEl>
                                          <p:spTgt spid="10">
                                            <p:txEl>
                                              <p:pRg st="2" end="2"/>
                                            </p:txEl>
                                          </p:spTgt>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0">
                                            <p:txEl>
                                              <p:pRg st="3" end="3"/>
                                            </p:txEl>
                                          </p:spTgt>
                                        </p:tgtEl>
                                        <p:attrNameLst>
                                          <p:attrName>style.visibility</p:attrName>
                                        </p:attrNameLst>
                                      </p:cBhvr>
                                      <p:to>
                                        <p:strVal val="visible"/>
                                      </p:to>
                                    </p:set>
                                    <p:animEffect transition="in" filter="wipe(down)">
                                      <p:cBhvr>
                                        <p:cTn id="95" dur="500"/>
                                        <p:tgtEl>
                                          <p:spTgt spid="10">
                                            <p:txEl>
                                              <p:pRg st="3" end="3"/>
                                            </p:txEl>
                                          </p:spTgt>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0">
                                            <p:txEl>
                                              <p:pRg st="4" end="4"/>
                                            </p:txEl>
                                          </p:spTgt>
                                        </p:tgtEl>
                                        <p:attrNameLst>
                                          <p:attrName>style.visibility</p:attrName>
                                        </p:attrNameLst>
                                      </p:cBhvr>
                                      <p:to>
                                        <p:strVal val="visible"/>
                                      </p:to>
                                    </p:set>
                                    <p:animEffect transition="in" filter="wipe(down)">
                                      <p:cBhvr>
                                        <p:cTn id="98" dur="500"/>
                                        <p:tgtEl>
                                          <p:spTgt spid="10">
                                            <p:txEl>
                                              <p:pRg st="4" end="4"/>
                                            </p:txEl>
                                          </p:spTgt>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0">
                                            <p:txEl>
                                              <p:pRg st="5" end="5"/>
                                            </p:txEl>
                                          </p:spTgt>
                                        </p:tgtEl>
                                        <p:attrNameLst>
                                          <p:attrName>style.visibility</p:attrName>
                                        </p:attrNameLst>
                                      </p:cBhvr>
                                      <p:to>
                                        <p:strVal val="visible"/>
                                      </p:to>
                                    </p:set>
                                    <p:animEffect transition="in" filter="wipe(down)">
                                      <p:cBhvr>
                                        <p:cTn id="101" dur="500"/>
                                        <p:tgtEl>
                                          <p:spTgt spid="10">
                                            <p:txEl>
                                              <p:pRg st="5" end="5"/>
                                            </p:txEl>
                                          </p:spTgt>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0">
                                            <p:txEl>
                                              <p:pRg st="6" end="6"/>
                                            </p:txEl>
                                          </p:spTgt>
                                        </p:tgtEl>
                                        <p:attrNameLst>
                                          <p:attrName>style.visibility</p:attrName>
                                        </p:attrNameLst>
                                      </p:cBhvr>
                                      <p:to>
                                        <p:strVal val="visible"/>
                                      </p:to>
                                    </p:set>
                                    <p:animEffect transition="in" filter="wipe(down)">
                                      <p:cBhvr>
                                        <p:cTn id="104" dur="500"/>
                                        <p:tgtEl>
                                          <p:spTgt spid="10">
                                            <p:txEl>
                                              <p:pRg st="6" end="6"/>
                                            </p:txEl>
                                          </p:spTgt>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0">
                                            <p:txEl>
                                              <p:pRg st="7" end="7"/>
                                            </p:txEl>
                                          </p:spTgt>
                                        </p:tgtEl>
                                        <p:attrNameLst>
                                          <p:attrName>style.visibility</p:attrName>
                                        </p:attrNameLst>
                                      </p:cBhvr>
                                      <p:to>
                                        <p:strVal val="visible"/>
                                      </p:to>
                                    </p:set>
                                    <p:animEffect transition="in" filter="wipe(down)">
                                      <p:cBhvr>
                                        <p:cTn id="107" dur="500"/>
                                        <p:tgtEl>
                                          <p:spTgt spid="10">
                                            <p:txEl>
                                              <p:pRg st="7" end="7"/>
                                            </p:txEl>
                                          </p:spTgt>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0">
                                            <p:txEl>
                                              <p:pRg st="8" end="8"/>
                                            </p:txEl>
                                          </p:spTgt>
                                        </p:tgtEl>
                                        <p:attrNameLst>
                                          <p:attrName>style.visibility</p:attrName>
                                        </p:attrNameLst>
                                      </p:cBhvr>
                                      <p:to>
                                        <p:strVal val="visible"/>
                                      </p:to>
                                    </p:set>
                                    <p:animEffect transition="in" filter="wipe(down)">
                                      <p:cBhvr>
                                        <p:cTn id="110" dur="500"/>
                                        <p:tgtEl>
                                          <p:spTgt spid="10">
                                            <p:txEl>
                                              <p:pRg st="8" end="8"/>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0">
                                            <p:txEl>
                                              <p:pRg st="9" end="9"/>
                                            </p:txEl>
                                          </p:spTgt>
                                        </p:tgtEl>
                                        <p:attrNameLst>
                                          <p:attrName>style.visibility</p:attrName>
                                        </p:attrNameLst>
                                      </p:cBhvr>
                                      <p:to>
                                        <p:strVal val="visible"/>
                                      </p:to>
                                    </p:set>
                                    <p:animEffect transition="in" filter="wipe(down)">
                                      <p:cBhvr>
                                        <p:cTn id="115" dur="500"/>
                                        <p:tgtEl>
                                          <p:spTgt spid="10">
                                            <p:txEl>
                                              <p:pRg st="9" end="9"/>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10">
                                            <p:txEl>
                                              <p:pRg st="10" end="10"/>
                                            </p:txEl>
                                          </p:spTgt>
                                        </p:tgtEl>
                                        <p:attrNameLst>
                                          <p:attrName>style.visibility</p:attrName>
                                        </p:attrNameLst>
                                      </p:cBhvr>
                                      <p:to>
                                        <p:strVal val="visible"/>
                                      </p:to>
                                    </p:set>
                                    <p:animEffect transition="in" filter="wipe(down)">
                                      <p:cBhvr>
                                        <p:cTn id="120" dur="500"/>
                                        <p:tgtEl>
                                          <p:spTgt spid="10">
                                            <p:txEl>
                                              <p:pRg st="10" end="10"/>
                                            </p:txEl>
                                          </p:spTgt>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10">
                                            <p:txEl>
                                              <p:pRg st="11" end="11"/>
                                            </p:txEl>
                                          </p:spTgt>
                                        </p:tgtEl>
                                        <p:attrNameLst>
                                          <p:attrName>style.visibility</p:attrName>
                                        </p:attrNameLst>
                                      </p:cBhvr>
                                      <p:to>
                                        <p:strVal val="visible"/>
                                      </p:to>
                                    </p:set>
                                    <p:animEffect transition="in" filter="wipe(down)">
                                      <p:cBhvr>
                                        <p:cTn id="123" dur="500"/>
                                        <p:tgtEl>
                                          <p:spTgt spid="10">
                                            <p:txEl>
                                              <p:pRg st="11" end="11"/>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11"/>
                                        </p:tgtEl>
                                        <p:attrNameLst>
                                          <p:attrName>style.visibility</p:attrName>
                                        </p:attrNameLst>
                                      </p:cBhvr>
                                      <p:to>
                                        <p:strVal val="visible"/>
                                      </p:to>
                                    </p:set>
                                    <p:anim calcmode="lin" valueType="num">
                                      <p:cBhvr additive="base">
                                        <p:cTn id="128" dur="500" fill="hold"/>
                                        <p:tgtEl>
                                          <p:spTgt spid="11"/>
                                        </p:tgtEl>
                                        <p:attrNameLst>
                                          <p:attrName>ppt_x</p:attrName>
                                        </p:attrNameLst>
                                      </p:cBhvr>
                                      <p:tavLst>
                                        <p:tav tm="0">
                                          <p:val>
                                            <p:strVal val="#ppt_x"/>
                                          </p:val>
                                        </p:tav>
                                        <p:tav tm="100000">
                                          <p:val>
                                            <p:strVal val="#ppt_x"/>
                                          </p:val>
                                        </p:tav>
                                      </p:tavLst>
                                    </p:anim>
                                    <p:anim calcmode="lin" valueType="num">
                                      <p:cBhvr additive="base">
                                        <p:cTn id="1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8193"/>
                                        </p:tgtEl>
                                        <p:attrNameLst>
                                          <p:attrName>style.visibility</p:attrName>
                                        </p:attrNameLst>
                                      </p:cBhvr>
                                      <p:to>
                                        <p:strVal val="visible"/>
                                      </p:to>
                                    </p:set>
                                    <p:animEffect transition="in" filter="fade">
                                      <p:cBhvr>
                                        <p:cTn id="134" dur="2000"/>
                                        <p:tgtEl>
                                          <p:spTgt spid="819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animBg="1"/>
      <p:bldP spid="9" grpId="0" build="allAtOnce" animBg="1"/>
      <p:bldP spid="8" grpId="0" uiExpand="1" build="p"/>
      <p:bldP spid="10" grpId="0" build="p"/>
      <p:bldP spid="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481328"/>
            <a:ext cx="4495800" cy="5224272"/>
          </a:xfrm>
        </p:spPr>
        <p:txBody>
          <a:bodyPr>
            <a:normAutofit fontScale="92500"/>
          </a:bodyPr>
          <a:lstStyle/>
          <a:p>
            <a:r>
              <a:rPr lang="en-US" dirty="0" smtClean="0"/>
              <a:t>Lincoln &amp; Republicans… </a:t>
            </a:r>
          </a:p>
          <a:p>
            <a:pPr lvl="1"/>
            <a:r>
              <a:rPr lang="en-US" dirty="0" smtClean="0"/>
              <a:t>Promised not to disturb slavery where it already existed</a:t>
            </a:r>
          </a:p>
          <a:p>
            <a:r>
              <a:rPr lang="en-US" dirty="0" smtClean="0"/>
              <a:t>South didn’t trust them though</a:t>
            </a:r>
          </a:p>
          <a:p>
            <a:pPr lvl="1"/>
            <a:r>
              <a:rPr lang="en-US" dirty="0" smtClean="0"/>
              <a:t>Thought southern </a:t>
            </a:r>
            <a:r>
              <a:rPr lang="en-US" dirty="0" err="1" smtClean="0"/>
              <a:t>rts</a:t>
            </a:r>
            <a:r>
              <a:rPr lang="en-US" dirty="0" smtClean="0"/>
              <a:t>. Not protected</a:t>
            </a:r>
          </a:p>
          <a:p>
            <a:r>
              <a:rPr lang="en-US" b="1" i="1" u="sng" dirty="0" smtClean="0"/>
              <a:t>20 December 1860</a:t>
            </a:r>
            <a:r>
              <a:rPr lang="en-US" dirty="0" smtClean="0"/>
              <a:t>- south threat becomes reality</a:t>
            </a:r>
          </a:p>
          <a:p>
            <a:pPr lvl="1"/>
            <a:r>
              <a:rPr lang="en-US" dirty="0" smtClean="0"/>
              <a:t>SC votes to </a:t>
            </a:r>
            <a:r>
              <a:rPr lang="en-US" b="1" i="1" u="sng" dirty="0" smtClean="0">
                <a:effectLst>
                  <a:outerShdw blurRad="38100" dist="38100" dir="2700000" algn="tl">
                    <a:srgbClr val="000000">
                      <a:alpha val="43137"/>
                    </a:srgbClr>
                  </a:outerShdw>
                </a:effectLst>
              </a:rPr>
              <a:t>secede</a:t>
            </a:r>
            <a:r>
              <a:rPr lang="en-US" dirty="0" smtClean="0"/>
              <a:t>, break away from the Union</a:t>
            </a:r>
            <a:endParaRPr lang="en-US" dirty="0"/>
          </a:p>
        </p:txBody>
      </p:sp>
      <p:sp>
        <p:nvSpPr>
          <p:cNvPr id="4" name="Title 3"/>
          <p:cNvSpPr>
            <a:spLocks noGrp="1"/>
          </p:cNvSpPr>
          <p:nvPr>
            <p:ph type="title"/>
          </p:nvPr>
        </p:nvSpPr>
        <p:spPr/>
        <p:txBody>
          <a:bodyPr/>
          <a:lstStyle/>
          <a:p>
            <a:r>
              <a:rPr lang="en-US" dirty="0" smtClean="0"/>
              <a:t>The South Secedes</a:t>
            </a:r>
            <a:endParaRPr lang="en-US" dirty="0"/>
          </a:p>
        </p:txBody>
      </p:sp>
      <p:pic>
        <p:nvPicPr>
          <p:cNvPr id="1026" name="Picture 2"/>
          <p:cNvPicPr>
            <a:picLocks noChangeAspect="1" noChangeArrowheads="1"/>
          </p:cNvPicPr>
          <p:nvPr/>
        </p:nvPicPr>
        <p:blipFill>
          <a:blip r:embed="rId3"/>
          <a:srcRect/>
          <a:stretch>
            <a:fillRect/>
          </a:stretch>
        </p:blipFill>
        <p:spPr bwMode="auto">
          <a:xfrm>
            <a:off x="152400" y="1676400"/>
            <a:ext cx="4339107" cy="3962400"/>
          </a:xfrm>
          <a:prstGeom prst="rect">
            <a:avLst/>
          </a:prstGeom>
          <a:noFill/>
          <a:ln w="9525">
            <a:noFill/>
            <a:miter lim="800000"/>
            <a:headEnd/>
            <a:tailEnd/>
          </a:ln>
          <a:effectLst/>
        </p:spPr>
      </p:pic>
      <p:sp>
        <p:nvSpPr>
          <p:cNvPr id="5" name="Explosion 1 4"/>
          <p:cNvSpPr/>
          <p:nvPr/>
        </p:nvSpPr>
        <p:spPr>
          <a:xfrm rot="350027">
            <a:off x="5581281" y="-316997"/>
            <a:ext cx="2861275" cy="201274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r>
              <a:rPr lang="en-US" dirty="0" smtClean="0"/>
              <a:t>) </a:t>
            </a:r>
            <a:r>
              <a:rPr lang="en-US" dirty="0" smtClean="0"/>
              <a:t>What state do you think?</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down)">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495800" y="1176528"/>
            <a:ext cx="4648200" cy="5681472"/>
          </a:xfrm>
        </p:spPr>
        <p:txBody>
          <a:bodyPr>
            <a:normAutofit fontScale="70000" lnSpcReduction="20000"/>
          </a:bodyPr>
          <a:lstStyle/>
          <a:p>
            <a:r>
              <a:rPr lang="en-US" dirty="0" smtClean="0"/>
              <a:t>Even after SC seceded… </a:t>
            </a:r>
          </a:p>
          <a:p>
            <a:pPr lvl="1"/>
            <a:r>
              <a:rPr lang="en-US" dirty="0" smtClean="0"/>
              <a:t>Many still wanted to preserve the Union</a:t>
            </a:r>
          </a:p>
          <a:p>
            <a:pPr lvl="2"/>
            <a:r>
              <a:rPr lang="en-US" dirty="0" smtClean="0"/>
              <a:t>How?</a:t>
            </a:r>
          </a:p>
          <a:p>
            <a:r>
              <a:rPr lang="en-US" dirty="0" smtClean="0"/>
              <a:t>As south debates withdrawal… </a:t>
            </a:r>
          </a:p>
          <a:p>
            <a:pPr lvl="1"/>
            <a:r>
              <a:rPr lang="en-US" dirty="0" smtClean="0"/>
              <a:t>Others frantically trying to reach compromise</a:t>
            </a:r>
          </a:p>
          <a:p>
            <a:r>
              <a:rPr lang="en-US" dirty="0" smtClean="0"/>
              <a:t>18 Dec 1860- </a:t>
            </a:r>
          </a:p>
          <a:p>
            <a:pPr lvl="1"/>
            <a:r>
              <a:rPr lang="en-US" dirty="0" smtClean="0"/>
              <a:t>Sen. Crittenden (KY) offers amendments to Constitution</a:t>
            </a:r>
          </a:p>
          <a:p>
            <a:pPr lvl="2"/>
            <a:r>
              <a:rPr lang="en-US" dirty="0" smtClean="0"/>
              <a:t>Key Idea-</a:t>
            </a:r>
          </a:p>
          <a:p>
            <a:pPr lvl="3"/>
            <a:r>
              <a:rPr lang="en-US" dirty="0" smtClean="0"/>
              <a:t>Protect slavery now and forever below 36.30° N</a:t>
            </a:r>
          </a:p>
          <a:p>
            <a:pPr lvl="3"/>
            <a:r>
              <a:rPr lang="en-US" dirty="0" smtClean="0"/>
              <a:t>New territories admitted would have right to be slave-state</a:t>
            </a:r>
          </a:p>
          <a:p>
            <a:r>
              <a:rPr lang="en-US" dirty="0" smtClean="0"/>
              <a:t>Republicans said unacceptable!</a:t>
            </a:r>
          </a:p>
          <a:p>
            <a:pPr lvl="1"/>
            <a:r>
              <a:rPr lang="en-US" dirty="0" smtClean="0"/>
              <a:t>Just won election saying slavery not extended and now ‘re reversing that!?!</a:t>
            </a:r>
          </a:p>
          <a:p>
            <a:r>
              <a:rPr lang="en-US" dirty="0" smtClean="0"/>
              <a:t>South rejected too</a:t>
            </a:r>
          </a:p>
          <a:p>
            <a:pPr lvl="1"/>
            <a:r>
              <a:rPr lang="en-US" dirty="0" smtClean="0"/>
              <a:t>“We spit upon every plan to compromise.”</a:t>
            </a:r>
          </a:p>
          <a:p>
            <a:pPr lvl="1"/>
            <a:r>
              <a:rPr lang="en-US" dirty="0" smtClean="0"/>
              <a:t>“No human power can save the Union.”</a:t>
            </a:r>
            <a:endParaRPr lang="en-US" dirty="0"/>
          </a:p>
        </p:txBody>
      </p:sp>
      <p:sp>
        <p:nvSpPr>
          <p:cNvPr id="4" name="Title 3"/>
          <p:cNvSpPr>
            <a:spLocks noGrp="1"/>
          </p:cNvSpPr>
          <p:nvPr>
            <p:ph type="title"/>
          </p:nvPr>
        </p:nvSpPr>
        <p:spPr/>
        <p:txBody>
          <a:bodyPr/>
          <a:lstStyle/>
          <a:p>
            <a:r>
              <a:rPr lang="en-US" dirty="0" smtClean="0"/>
              <a:t>Attempt at Compromise</a:t>
            </a:r>
            <a:endParaRPr lang="en-US" dirty="0"/>
          </a:p>
        </p:txBody>
      </p:sp>
      <p:pic>
        <p:nvPicPr>
          <p:cNvPr id="7170" name="Picture 2" descr="http://t2.gstatic.com/images?q=tbn:ANd9GcRqgbLu_3r7bFS_fjEFNw5PSjegJ19DudoIWXxwi1syXERMwoUY"/>
          <p:cNvPicPr>
            <a:picLocks noChangeAspect="1" noChangeArrowheads="1"/>
          </p:cNvPicPr>
          <p:nvPr/>
        </p:nvPicPr>
        <p:blipFill>
          <a:blip r:embed="rId2"/>
          <a:srcRect/>
          <a:stretch>
            <a:fillRect/>
          </a:stretch>
        </p:blipFill>
        <p:spPr bwMode="auto">
          <a:xfrm>
            <a:off x="304800" y="1600200"/>
            <a:ext cx="4038600" cy="4056630"/>
          </a:xfrm>
          <a:prstGeom prst="rect">
            <a:avLst/>
          </a:prstGeom>
          <a:noFill/>
        </p:spPr>
      </p:pic>
      <p:sp>
        <p:nvSpPr>
          <p:cNvPr id="6" name="Explosion 1 5"/>
          <p:cNvSpPr/>
          <p:nvPr/>
        </p:nvSpPr>
        <p:spPr>
          <a:xfrm rot="350027">
            <a:off x="5860025" y="-217167"/>
            <a:ext cx="3231942" cy="18102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r>
              <a:rPr lang="en-US" dirty="0" smtClean="0"/>
              <a:t>) </a:t>
            </a:r>
            <a:r>
              <a:rPr lang="en-US" dirty="0" smtClean="0"/>
              <a:t>Why no more compromises?</a:t>
            </a:r>
            <a:endParaRPr lang="en-US" dirty="0"/>
          </a:p>
        </p:txBody>
      </p:sp>
      <p:pic>
        <p:nvPicPr>
          <p:cNvPr id="7172" name="Picture 4" descr="http://theshoutheardroundtheworld.files.wordpress.com/2012/11/hd_theunionisdissolved.jpg"/>
          <p:cNvPicPr>
            <a:picLocks noChangeAspect="1" noChangeArrowheads="1"/>
          </p:cNvPicPr>
          <p:nvPr/>
        </p:nvPicPr>
        <p:blipFill>
          <a:blip r:embed="rId3"/>
          <a:srcRect/>
          <a:stretch>
            <a:fillRect/>
          </a:stretch>
        </p:blipFill>
        <p:spPr bwMode="auto">
          <a:xfrm>
            <a:off x="0" y="0"/>
            <a:ext cx="9175595" cy="6881696"/>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down)">
                                      <p:cBhvr>
                                        <p:cTn id="44" dur="500"/>
                                        <p:tgtEl>
                                          <p:spTgt spid="3">
                                            <p:txEl>
                                              <p:pRg st="7" end="7"/>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down)">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wipe(down)">
                                      <p:cBhvr>
                                        <p:cTn id="55" dur="500"/>
                                        <p:tgtEl>
                                          <p:spTgt spid="3">
                                            <p:txEl>
                                              <p:pRg st="10" end="10"/>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wipe(down)">
                                      <p:cBhvr>
                                        <p:cTn id="58" dur="5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wipe(down)">
                                      <p:cBhvr>
                                        <p:cTn id="63" dur="500"/>
                                        <p:tgtEl>
                                          <p:spTgt spid="3">
                                            <p:txEl>
                                              <p:pRg st="12" end="12"/>
                                            </p:tx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wipe(down)">
                                      <p:cBhvr>
                                        <p:cTn id="66" dur="500"/>
                                        <p:tgtEl>
                                          <p:spTgt spid="3">
                                            <p:txEl>
                                              <p:pRg st="13" end="13"/>
                                            </p:txEl>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wipe(down)">
                                      <p:cBhvr>
                                        <p:cTn id="69" dur="500"/>
                                        <p:tgtEl>
                                          <p:spTgt spid="3">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fill="hold"/>
                                        <p:tgtEl>
                                          <p:spTgt spid="6"/>
                                        </p:tgtEl>
                                        <p:attrNameLst>
                                          <p:attrName>ppt_x</p:attrName>
                                        </p:attrNameLst>
                                      </p:cBhvr>
                                      <p:tavLst>
                                        <p:tav tm="0">
                                          <p:val>
                                            <p:strVal val="#ppt_x"/>
                                          </p:val>
                                        </p:tav>
                                        <p:tav tm="100000">
                                          <p:val>
                                            <p:strVal val="#ppt_x"/>
                                          </p:val>
                                        </p:tav>
                                      </p:tavLst>
                                    </p:anim>
                                    <p:anim calcmode="lin" valueType="num">
                                      <p:cBhvr additive="base">
                                        <p:cTn id="7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172"/>
                                        </p:tgtEl>
                                        <p:attrNameLst>
                                          <p:attrName>style.visibility</p:attrName>
                                        </p:attrNameLst>
                                      </p:cBhvr>
                                      <p:to>
                                        <p:strVal val="visible"/>
                                      </p:to>
                                    </p:set>
                                    <p:animEffect transition="in" filter="fade">
                                      <p:cBhvr>
                                        <p:cTn id="80"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219200"/>
            <a:ext cx="4495800" cy="5638800"/>
          </a:xfrm>
        </p:spPr>
        <p:txBody>
          <a:bodyPr>
            <a:normAutofit fontScale="85000" lnSpcReduction="10000"/>
          </a:bodyPr>
          <a:lstStyle/>
          <a:p>
            <a:r>
              <a:rPr lang="en-US" dirty="0" smtClean="0"/>
              <a:t>Feb. 1861- </a:t>
            </a:r>
          </a:p>
          <a:p>
            <a:pPr lvl="1"/>
            <a:r>
              <a:rPr lang="en-US" dirty="0" smtClean="0"/>
              <a:t>TX, LA, </a:t>
            </a:r>
            <a:r>
              <a:rPr lang="en-US" dirty="0" err="1" smtClean="0"/>
              <a:t>Mis</a:t>
            </a:r>
            <a:r>
              <a:rPr lang="en-US" dirty="0" smtClean="0"/>
              <a:t>, AL, FL, GA, SC had all seceded</a:t>
            </a:r>
          </a:p>
          <a:p>
            <a:r>
              <a:rPr lang="en-US" dirty="0" smtClean="0"/>
              <a:t>4 Feb 1861- </a:t>
            </a:r>
          </a:p>
          <a:p>
            <a:pPr lvl="1"/>
            <a:r>
              <a:rPr lang="en-US" dirty="0" smtClean="0"/>
              <a:t>Delegates from these meet in Mobile, AL</a:t>
            </a:r>
          </a:p>
          <a:p>
            <a:pPr lvl="1"/>
            <a:r>
              <a:rPr lang="en-US" dirty="0" smtClean="0"/>
              <a:t>Form new nation</a:t>
            </a:r>
          </a:p>
          <a:p>
            <a:pPr lvl="2"/>
            <a:r>
              <a:rPr lang="en-US" dirty="0" smtClean="0"/>
              <a:t>Called…</a:t>
            </a:r>
          </a:p>
          <a:p>
            <a:pPr lvl="3"/>
            <a:r>
              <a:rPr lang="en-US" dirty="0" smtClean="0"/>
              <a:t>The Confederate States of America</a:t>
            </a:r>
          </a:p>
          <a:p>
            <a:pPr lvl="2"/>
            <a:r>
              <a:rPr lang="en-US" dirty="0" smtClean="0"/>
              <a:t>Chose Sen. Jefferson Davis of </a:t>
            </a:r>
            <a:r>
              <a:rPr lang="en-US" dirty="0" err="1" smtClean="0"/>
              <a:t>Mis</a:t>
            </a:r>
            <a:r>
              <a:rPr lang="en-US" dirty="0" smtClean="0"/>
              <a:t> as President</a:t>
            </a:r>
          </a:p>
          <a:p>
            <a:pPr lvl="1"/>
            <a:r>
              <a:rPr lang="en-US" dirty="0" smtClean="0"/>
              <a:t>Justified secession by saying states entered into Union voluntarily</a:t>
            </a:r>
          </a:p>
          <a:p>
            <a:pPr lvl="2"/>
            <a:r>
              <a:rPr lang="en-US" dirty="0" smtClean="0"/>
              <a:t>Defined Constitution as contract &amp; said since </a:t>
            </a:r>
            <a:r>
              <a:rPr lang="en-US" dirty="0" err="1" smtClean="0"/>
              <a:t>gov’t</a:t>
            </a:r>
            <a:r>
              <a:rPr lang="en-US" dirty="0" smtClean="0"/>
              <a:t> broke contract by denying them equal </a:t>
            </a:r>
            <a:r>
              <a:rPr lang="en-US" dirty="0" err="1" smtClean="0"/>
              <a:t>rts</a:t>
            </a:r>
            <a:r>
              <a:rPr lang="en-US" dirty="0" smtClean="0"/>
              <a:t>…</a:t>
            </a:r>
          </a:p>
          <a:p>
            <a:pPr lvl="3"/>
            <a:r>
              <a:rPr lang="en-US" dirty="0" smtClean="0"/>
              <a:t>They have the rt. to voluntarily leave the contract and the Union</a:t>
            </a:r>
            <a:endParaRPr lang="en-US" dirty="0"/>
          </a:p>
        </p:txBody>
      </p:sp>
      <p:sp>
        <p:nvSpPr>
          <p:cNvPr id="4" name="Title 3"/>
          <p:cNvSpPr>
            <a:spLocks noGrp="1"/>
          </p:cNvSpPr>
          <p:nvPr>
            <p:ph type="title"/>
          </p:nvPr>
        </p:nvSpPr>
        <p:spPr/>
        <p:txBody>
          <a:bodyPr/>
          <a:lstStyle/>
          <a:p>
            <a:r>
              <a:rPr lang="en-US" dirty="0" smtClean="0"/>
              <a:t>The Confederacy</a:t>
            </a:r>
            <a:endParaRPr lang="en-US" dirty="0"/>
          </a:p>
        </p:txBody>
      </p:sp>
      <p:pic>
        <p:nvPicPr>
          <p:cNvPr id="6146" name="Picture 2" descr="http://www.historyofwar.org/Maps/acw_secession.gif">
            <a:hlinkClick r:id="rId3"/>
          </p:cNvPr>
          <p:cNvPicPr>
            <a:picLocks noChangeAspect="1" noChangeArrowheads="1"/>
          </p:cNvPicPr>
          <p:nvPr/>
        </p:nvPicPr>
        <p:blipFill>
          <a:blip r:embed="rId4"/>
          <a:srcRect/>
          <a:stretch>
            <a:fillRect/>
          </a:stretch>
        </p:blipFill>
        <p:spPr bwMode="auto">
          <a:xfrm>
            <a:off x="735596" y="2514600"/>
            <a:ext cx="3757102" cy="3457575"/>
          </a:xfrm>
          <a:prstGeom prst="rect">
            <a:avLst/>
          </a:prstGeom>
          <a:noFill/>
        </p:spPr>
      </p:pic>
      <p:pic>
        <p:nvPicPr>
          <p:cNvPr id="6148" name="Picture 4" descr="http://upload.wikimedia.org/wikipedia/commons/thumb/2/2a/Battle_flag_of_the_US_Confederacy.svg/600px-Battle_flag_of_the_US_Confederacy.svg.png"/>
          <p:cNvPicPr>
            <a:picLocks noChangeAspect="1" noChangeArrowheads="1"/>
          </p:cNvPicPr>
          <p:nvPr/>
        </p:nvPicPr>
        <p:blipFill>
          <a:blip r:embed="rId5"/>
          <a:srcRect/>
          <a:stretch>
            <a:fillRect/>
          </a:stretch>
        </p:blipFill>
        <p:spPr bwMode="auto">
          <a:xfrm>
            <a:off x="152400" y="1143000"/>
            <a:ext cx="2838450" cy="2838451"/>
          </a:xfrm>
          <a:prstGeom prst="rect">
            <a:avLst/>
          </a:prstGeom>
          <a:noFill/>
        </p:spPr>
      </p:pic>
      <p:sp>
        <p:nvSpPr>
          <p:cNvPr id="6" name="Explosion 1 5"/>
          <p:cNvSpPr/>
          <p:nvPr/>
        </p:nvSpPr>
        <p:spPr>
          <a:xfrm rot="350027">
            <a:off x="6282049" y="-195664"/>
            <a:ext cx="2808821" cy="18102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r>
              <a:rPr lang="en-US" dirty="0" smtClean="0"/>
              <a:t>) New Nation?</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500"/>
                                        <p:tgtEl>
                                          <p:spTgt spid="3">
                                            <p:txEl>
                                              <p:pRg st="6" end="6"/>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500"/>
                                        <p:tgtEl>
                                          <p:spTgt spid="3">
                                            <p:txEl>
                                              <p:pRg st="8" end="8"/>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down)">
                                      <p:cBhvr>
                                        <p:cTn id="48" dur="500"/>
                                        <p:tgtEl>
                                          <p:spTgt spid="3">
                                            <p:txEl>
                                              <p:pRg st="9" end="9"/>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down)">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148"/>
                                        </p:tgtEl>
                                        <p:attrNameLst>
                                          <p:attrName>style.visibility</p:attrName>
                                        </p:attrNameLst>
                                      </p:cBhvr>
                                      <p:to>
                                        <p:strVal val="visible"/>
                                      </p:to>
                                    </p:set>
                                    <p:animEffect transition="in" filter="fade">
                                      <p:cBhvr>
                                        <p:cTn id="56" dur="2000"/>
                                        <p:tgtEl>
                                          <p:spTgt spid="614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www.thebritishcbtcounsellingservice.com/wp-content/uploads/2012/07/Grop-excitement.jpg"/>
          <p:cNvPicPr>
            <a:picLocks noChangeAspect="1" noChangeArrowheads="1"/>
          </p:cNvPicPr>
          <p:nvPr/>
        </p:nvPicPr>
        <p:blipFill>
          <a:blip r:embed="rId2" cstate="print"/>
          <a:srcRect/>
          <a:stretch>
            <a:fillRect/>
          </a:stretch>
        </p:blipFill>
        <p:spPr bwMode="auto">
          <a:xfrm>
            <a:off x="5638800" y="533400"/>
            <a:ext cx="3962400" cy="3962400"/>
          </a:xfrm>
          <a:prstGeom prst="rect">
            <a:avLst/>
          </a:prstGeom>
          <a:noFill/>
        </p:spPr>
      </p:pic>
      <p:sp>
        <p:nvSpPr>
          <p:cNvPr id="4" name="Title 3"/>
          <p:cNvSpPr>
            <a:spLocks noGrp="1"/>
          </p:cNvSpPr>
          <p:nvPr>
            <p:ph type="title"/>
          </p:nvPr>
        </p:nvSpPr>
        <p:spPr/>
        <p:txBody>
          <a:bodyPr/>
          <a:lstStyle/>
          <a:p>
            <a:r>
              <a:rPr lang="en-US" dirty="0" smtClean="0"/>
              <a:t>Reaction to the Secession</a:t>
            </a:r>
            <a:endParaRPr lang="en-US" dirty="0"/>
          </a:p>
        </p:txBody>
      </p:sp>
      <p:sp>
        <p:nvSpPr>
          <p:cNvPr id="6" name="Content Placeholder 5"/>
          <p:cNvSpPr>
            <a:spLocks noGrp="1"/>
          </p:cNvSpPr>
          <p:nvPr>
            <p:ph sz="quarter" idx="2"/>
          </p:nvPr>
        </p:nvSpPr>
        <p:spPr>
          <a:xfrm>
            <a:off x="228600" y="1444294"/>
            <a:ext cx="4419600" cy="5413706"/>
          </a:xfrm>
        </p:spPr>
        <p:txBody>
          <a:bodyPr>
            <a:normAutofit fontScale="85000" lnSpcReduction="10000"/>
          </a:bodyPr>
          <a:lstStyle/>
          <a:p>
            <a:r>
              <a:rPr lang="en-US" dirty="0" smtClean="0"/>
              <a:t>Most Southerners welcomed secession!</a:t>
            </a:r>
          </a:p>
          <a:p>
            <a:pPr lvl="1"/>
            <a:r>
              <a:rPr lang="en-US" dirty="0" smtClean="0"/>
              <a:t>People rang church bells for every state that left, shot canons and guns off, cheering in the streets</a:t>
            </a:r>
          </a:p>
          <a:p>
            <a:r>
              <a:rPr lang="en-US" dirty="0" smtClean="0"/>
              <a:t>Some not so sure</a:t>
            </a:r>
          </a:p>
          <a:p>
            <a:pPr lvl="1"/>
            <a:r>
              <a:rPr lang="en-US" dirty="0" smtClean="0"/>
              <a:t>Hated seeing the destruction of the Union</a:t>
            </a:r>
          </a:p>
          <a:p>
            <a:r>
              <a:rPr lang="en-US" dirty="0" smtClean="0"/>
              <a:t>N. Abolitionists said good riddance!</a:t>
            </a:r>
          </a:p>
          <a:p>
            <a:pPr lvl="1"/>
            <a:r>
              <a:rPr lang="en-US" dirty="0" smtClean="0"/>
              <a:t>If Union only saved by compromising on slavery, then let it die!</a:t>
            </a:r>
          </a:p>
          <a:p>
            <a:r>
              <a:rPr lang="en-US" dirty="0" smtClean="0"/>
              <a:t>Most Northerners believed Union had to be saved</a:t>
            </a:r>
          </a:p>
          <a:p>
            <a:pPr lvl="1"/>
            <a:r>
              <a:rPr lang="en-US" dirty="0" smtClean="0"/>
              <a:t>Lincoln asked whether the minority had the right to destroy the </a:t>
            </a:r>
            <a:r>
              <a:rPr lang="en-US" dirty="0" err="1" smtClean="0"/>
              <a:t>gov’t</a:t>
            </a:r>
            <a:r>
              <a:rPr lang="en-US" dirty="0" smtClean="0"/>
              <a:t> if they chose?</a:t>
            </a:r>
          </a:p>
          <a:p>
            <a:pPr lvl="2"/>
            <a:r>
              <a:rPr lang="en-US" dirty="0" smtClean="0"/>
              <a:t>Not on his watch!!!</a:t>
            </a:r>
          </a:p>
          <a:p>
            <a:endParaRPr lang="en-US" dirty="0"/>
          </a:p>
        </p:txBody>
      </p:sp>
      <p:pic>
        <p:nvPicPr>
          <p:cNvPr id="10" name="Picture 2" descr="http://allfamilytips.com/wp-content/uploads/2012/11/anger-management.jpg"/>
          <p:cNvPicPr>
            <a:picLocks noChangeAspect="1" noChangeArrowheads="1"/>
          </p:cNvPicPr>
          <p:nvPr/>
        </p:nvPicPr>
        <p:blipFill>
          <a:blip r:embed="rId3" cstate="print"/>
          <a:srcRect/>
          <a:stretch>
            <a:fillRect/>
          </a:stretch>
        </p:blipFill>
        <p:spPr bwMode="auto">
          <a:xfrm>
            <a:off x="4800600" y="3581400"/>
            <a:ext cx="2895601" cy="3276600"/>
          </a:xfrm>
          <a:prstGeom prst="rect">
            <a:avLst/>
          </a:prstGeom>
          <a:noFill/>
        </p:spPr>
      </p:pic>
      <p:sp>
        <p:nvSpPr>
          <p:cNvPr id="7" name="Text Placeholder 6"/>
          <p:cNvSpPr>
            <a:spLocks noGrp="1"/>
          </p:cNvSpPr>
          <p:nvPr>
            <p:ph type="body" sz="half" idx="3"/>
          </p:nvPr>
        </p:nvSpPr>
        <p:spPr>
          <a:xfrm rot="1015081">
            <a:off x="4900212" y="3543396"/>
            <a:ext cx="4041775" cy="762000"/>
          </a:xfrm>
        </p:spPr>
        <p:txBody>
          <a:bodyPr>
            <a:normAutofit fontScale="85000" lnSpcReduction="10000"/>
          </a:bodyPr>
          <a:lstStyle/>
          <a:p>
            <a:r>
              <a:rPr lang="en-US" dirty="0" smtClean="0"/>
              <a:t>Some cheered in the streets; most wept at their feet! :(</a:t>
            </a:r>
            <a:endParaRPr lang="en-US" dirty="0"/>
          </a:p>
        </p:txBody>
      </p:sp>
      <p:sp>
        <p:nvSpPr>
          <p:cNvPr id="8" name="Explosion 1 7"/>
          <p:cNvSpPr/>
          <p:nvPr/>
        </p:nvSpPr>
        <p:spPr>
          <a:xfrm rot="350027">
            <a:off x="5935963" y="4884751"/>
            <a:ext cx="2994957" cy="18102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r>
              <a:rPr lang="en-US" dirty="0" smtClean="0"/>
              <a:t>) Reactions</a:t>
            </a:r>
            <a:r>
              <a:rPr lang="en-US" dirty="0" smtClean="0"/>
              <a:t>? </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down)">
                                      <p:cBhvr>
                                        <p:cTn id="32" dur="500"/>
                                        <p:tgtEl>
                                          <p:spTgt spid="6">
                                            <p:txEl>
                                              <p:pRg st="2" end="2"/>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down)">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wipe(down)">
                                      <p:cBhvr>
                                        <p:cTn id="40" dur="500"/>
                                        <p:tgtEl>
                                          <p:spTgt spid="6">
                                            <p:txEl>
                                              <p:pRg st="4" end="4"/>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wipe(down)">
                                      <p:cBhvr>
                                        <p:cTn id="43" dur="500"/>
                                        <p:tgtEl>
                                          <p:spTgt spid="6">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wipe(down)">
                                      <p:cBhvr>
                                        <p:cTn id="48" dur="500"/>
                                        <p:tgtEl>
                                          <p:spTgt spid="6">
                                            <p:txEl>
                                              <p:pRg st="6" end="6"/>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wipe(down)">
                                      <p:cBhvr>
                                        <p:cTn id="51" dur="500"/>
                                        <p:tgtEl>
                                          <p:spTgt spid="6">
                                            <p:txEl>
                                              <p:pRg st="7" end="7"/>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Effect transition="in" filter="wipe(down)">
                                      <p:cBhvr>
                                        <p:cTn id="54" dur="500"/>
                                        <p:tgtEl>
                                          <p:spTgt spid="6">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624637" y="1112274"/>
            <a:ext cx="4953000" cy="6172200"/>
          </a:xfrm>
        </p:spPr>
        <p:txBody>
          <a:bodyPr>
            <a:normAutofit fontScale="70000" lnSpcReduction="20000"/>
          </a:bodyPr>
          <a:lstStyle/>
          <a:p>
            <a:r>
              <a:rPr lang="en-US" dirty="0" smtClean="0"/>
              <a:t>Lincoln elected but not inaugurated yet (not for another month)</a:t>
            </a:r>
          </a:p>
          <a:p>
            <a:pPr lvl="1"/>
            <a:r>
              <a:rPr lang="en-US" dirty="0" smtClean="0"/>
              <a:t>Buchanan still Pres!</a:t>
            </a:r>
          </a:p>
          <a:p>
            <a:r>
              <a:rPr lang="en-US" dirty="0" smtClean="0"/>
              <a:t>2 months earlier…</a:t>
            </a:r>
          </a:p>
          <a:p>
            <a:pPr lvl="1"/>
            <a:r>
              <a:rPr lang="en-US" dirty="0" smtClean="0"/>
              <a:t>Buchanan tells Congress South has no right to secede, but…</a:t>
            </a:r>
          </a:p>
          <a:p>
            <a:pPr lvl="1"/>
            <a:r>
              <a:rPr lang="en-US" dirty="0" smtClean="0"/>
              <a:t>Had no power to stop them </a:t>
            </a:r>
          </a:p>
          <a:p>
            <a:pPr lvl="2"/>
            <a:r>
              <a:rPr lang="en-US" dirty="0" smtClean="0"/>
              <a:t>(Lame Duck)</a:t>
            </a:r>
          </a:p>
          <a:p>
            <a:r>
              <a:rPr lang="en-US" dirty="0" smtClean="0"/>
              <a:t>Many awaited Lincoln’s inauguration to see what say and do</a:t>
            </a:r>
          </a:p>
          <a:p>
            <a:r>
              <a:rPr lang="en-US" dirty="0" smtClean="0"/>
              <a:t>What would VA, NC, KY, TN, MO, AK do as well?</a:t>
            </a:r>
          </a:p>
          <a:p>
            <a:pPr lvl="1"/>
            <a:r>
              <a:rPr lang="en-US" dirty="0" smtClean="0"/>
              <a:t>Decided to stay, but decision not final!</a:t>
            </a:r>
          </a:p>
          <a:p>
            <a:pPr lvl="1"/>
            <a:r>
              <a:rPr lang="en-US" dirty="0" smtClean="0"/>
              <a:t>If force used to bring back south, rest secede</a:t>
            </a:r>
          </a:p>
          <a:p>
            <a:r>
              <a:rPr lang="en-US" dirty="0" smtClean="0"/>
              <a:t>Lincoln mixed toughness and peace in speech</a:t>
            </a:r>
          </a:p>
          <a:p>
            <a:pPr lvl="1"/>
            <a:r>
              <a:rPr lang="en-US" dirty="0" smtClean="0"/>
              <a:t>Said secession would not be permitted, but pleaded w/ South to reconsider</a:t>
            </a:r>
          </a:p>
          <a:p>
            <a:pPr lvl="1"/>
            <a:r>
              <a:rPr lang="en-US" dirty="0" smtClean="0"/>
              <a:t>Think of the consequences of your actions</a:t>
            </a:r>
          </a:p>
          <a:p>
            <a:endParaRPr lang="en-US" dirty="0"/>
          </a:p>
        </p:txBody>
      </p:sp>
      <p:sp>
        <p:nvSpPr>
          <p:cNvPr id="4" name="Title 3"/>
          <p:cNvSpPr>
            <a:spLocks noGrp="1"/>
          </p:cNvSpPr>
          <p:nvPr>
            <p:ph type="title"/>
          </p:nvPr>
        </p:nvSpPr>
        <p:spPr/>
        <p:txBody>
          <a:bodyPr/>
          <a:lstStyle/>
          <a:p>
            <a:r>
              <a:rPr lang="en-US" dirty="0" smtClean="0"/>
              <a:t>Presidential Responses</a:t>
            </a:r>
            <a:endParaRPr lang="en-US" dirty="0"/>
          </a:p>
        </p:txBody>
      </p:sp>
      <p:pic>
        <p:nvPicPr>
          <p:cNvPr id="4101" name="Picture 5" descr="C:\Documents and Settings\kristopher.wazaney\Local Settings\Temporary Internet Files\Content.IE5\WIWSB8TZ\MC900370390[1].wmf"/>
          <p:cNvPicPr>
            <a:picLocks noGrp="1" noChangeAspect="1" noChangeArrowheads="1"/>
          </p:cNvPicPr>
          <p:nvPr>
            <p:ph sz="half" idx="1"/>
          </p:nvPr>
        </p:nvPicPr>
        <p:blipFill>
          <a:blip r:embed="rId2"/>
          <a:srcRect/>
          <a:stretch>
            <a:fillRect/>
          </a:stretch>
        </p:blipFill>
        <p:spPr bwMode="auto">
          <a:xfrm>
            <a:off x="762000" y="1219200"/>
            <a:ext cx="3086764" cy="4524839"/>
          </a:xfrm>
          <a:prstGeom prst="rect">
            <a:avLst/>
          </a:prstGeom>
          <a:noFill/>
        </p:spPr>
      </p:pic>
      <p:grpSp>
        <p:nvGrpSpPr>
          <p:cNvPr id="5" name="Group 4"/>
          <p:cNvGrpSpPr/>
          <p:nvPr/>
        </p:nvGrpSpPr>
        <p:grpSpPr>
          <a:xfrm>
            <a:off x="-947363" y="36324"/>
            <a:ext cx="10091363" cy="6974076"/>
            <a:chOff x="-794963" y="-116076"/>
            <a:chExt cx="10091363" cy="6974076"/>
          </a:xfrm>
        </p:grpSpPr>
        <p:pic>
          <p:nvPicPr>
            <p:cNvPr id="4103" name="Picture 7" descr="http://rednova8.com/wordpress/wp-content/uploads/2012/03/Abraham_Lincoln.jpg"/>
            <p:cNvPicPr>
              <a:picLocks noChangeAspect="1" noChangeArrowheads="1"/>
            </p:cNvPicPr>
            <p:nvPr/>
          </p:nvPicPr>
          <p:blipFill>
            <a:blip r:embed="rId3">
              <a:lum bright="-35000"/>
            </a:blip>
            <a:srcRect/>
            <a:stretch>
              <a:fillRect/>
            </a:stretch>
          </p:blipFill>
          <p:spPr bwMode="auto">
            <a:xfrm>
              <a:off x="152400" y="-116076"/>
              <a:ext cx="9144000" cy="6890590"/>
            </a:xfrm>
            <a:prstGeom prst="rect">
              <a:avLst/>
            </a:prstGeom>
            <a:noFill/>
          </p:spPr>
        </p:pic>
        <p:sp>
          <p:nvSpPr>
            <p:cNvPr id="11" name="TextBox 10"/>
            <p:cNvSpPr txBox="1"/>
            <p:nvPr/>
          </p:nvSpPr>
          <p:spPr>
            <a:xfrm>
              <a:off x="152400" y="3811012"/>
              <a:ext cx="8991600" cy="3046988"/>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alpha val="43137"/>
                      </a:srgbClr>
                    </a:outerShdw>
                  </a:effectLst>
                  <a:cs typeface="KodchiangUPC" pitchFamily="18" charset="-34"/>
                </a:rPr>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a:t>
              </a:r>
              <a:r>
                <a:rPr lang="en-US" sz="2400" dirty="0" smtClean="0">
                  <a:solidFill>
                    <a:srgbClr val="FFFF00"/>
                  </a:solidFill>
                  <a:effectLst>
                    <a:outerShdw blurRad="38100" dist="38100" dir="2700000" algn="tl">
                      <a:srgbClr val="000000">
                        <a:alpha val="43137"/>
                      </a:srgbClr>
                    </a:outerShdw>
                  </a:effectLst>
                </a:rPr>
                <a:t/>
              </a:r>
              <a:br>
                <a:rPr lang="en-US" sz="2400" dirty="0" smtClean="0">
                  <a:solidFill>
                    <a:srgbClr val="FFFF00"/>
                  </a:solidFill>
                  <a:effectLst>
                    <a:outerShdw blurRad="38100" dist="38100" dir="2700000" algn="tl">
                      <a:srgbClr val="000000">
                        <a:alpha val="43137"/>
                      </a:srgbClr>
                    </a:outerShdw>
                  </a:effectLst>
                </a:rPr>
              </a:br>
              <a:r>
                <a:rPr lang="en-US" sz="2400" dirty="0" smtClean="0">
                  <a:solidFill>
                    <a:srgbClr val="FFFF00"/>
                  </a:solidFill>
                  <a:effectLst>
                    <a:outerShdw blurRad="38100" dist="38100" dir="2700000" algn="tl">
                      <a:srgbClr val="000000">
                        <a:alpha val="43137"/>
                      </a:srgbClr>
                    </a:outerShdw>
                  </a:effectLst>
                </a:rPr>
                <a:t>            		</a:t>
              </a:r>
              <a:r>
                <a:rPr lang="en-US" sz="1600" dirty="0" smtClean="0">
                  <a:solidFill>
                    <a:srgbClr val="FFFF00"/>
                  </a:solidFill>
                  <a:effectLst>
                    <a:outerShdw blurRad="38100" dist="38100" dir="2700000" algn="tl">
                      <a:srgbClr val="000000">
                        <a:alpha val="43137"/>
                      </a:srgbClr>
                    </a:outerShdw>
                  </a:effectLst>
                </a:rPr>
                <a:t>-- March 4, 1861 - Lincoln's First Inaugural Address</a:t>
              </a:r>
              <a:endParaRPr lang="en-US" sz="1600"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152400" y="2895600"/>
              <a:ext cx="8991600" cy="830997"/>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alpha val="43137"/>
                      </a:srgbClr>
                    </a:outerShdw>
                  </a:effectLst>
                  <a:cs typeface="KodchiangUPC" pitchFamily="18" charset="-34"/>
                </a:rPr>
                <a:t>"Plainly, the central idea of secession, is the essence of anarchy..."</a:t>
              </a:r>
              <a:endParaRPr lang="en-US" sz="2400" dirty="0">
                <a:solidFill>
                  <a:srgbClr val="FFFF00"/>
                </a:solidFill>
                <a:effectLst>
                  <a:outerShdw blurRad="38100" dist="38100" dir="2700000" algn="tl">
                    <a:srgbClr val="000000">
                      <a:alpha val="43137"/>
                    </a:srgbClr>
                  </a:outerShdw>
                </a:effectLst>
                <a:cs typeface="KodchiangUPC" pitchFamily="18" charset="-34"/>
              </a:endParaRPr>
            </a:p>
          </p:txBody>
        </p:sp>
        <p:sp>
          <p:nvSpPr>
            <p:cNvPr id="8" name="Rectangle 7"/>
            <p:cNvSpPr/>
            <p:nvPr/>
          </p:nvSpPr>
          <p:spPr>
            <a:xfrm>
              <a:off x="-794963" y="18316"/>
              <a:ext cx="9144000" cy="2062103"/>
            </a:xfrm>
            <a:prstGeom prst="rect">
              <a:avLst/>
            </a:prstGeom>
            <a:noFill/>
          </p:spPr>
          <p:txBody>
            <a:bodyPr wrap="squar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After reading this excerpt, </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who would Lincoln say is to </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blame for a Civil War</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Explosion 1 8"/>
            <p:cNvSpPr/>
            <p:nvPr/>
          </p:nvSpPr>
          <p:spPr>
            <a:xfrm rot="350027">
              <a:off x="6457435" y="1279240"/>
              <a:ext cx="2808821" cy="18102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r>
                <a:rPr lang="en-US" dirty="0" smtClean="0"/>
                <a:t>) </a:t>
              </a:r>
              <a:r>
                <a:rPr lang="en-US" dirty="0" smtClean="0"/>
                <a:t>Analyze</a:t>
              </a:r>
              <a:endParaRPr lang="en-US" dirty="0"/>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ppt_x"/>
                                          </p:val>
                                        </p:tav>
                                        <p:tav tm="100000">
                                          <p:val>
                                            <p:strVal val="#ppt_x"/>
                                          </p:val>
                                        </p:tav>
                                      </p:tavLst>
                                    </p:anim>
                                    <p:anim calcmode="lin" valueType="num">
                                      <p:cBhvr additive="base">
                                        <p:cTn id="1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down)">
                                      <p:cBhvr>
                                        <p:cTn id="46" dur="500"/>
                                        <p:tgtEl>
                                          <p:spTgt spid="3">
                                            <p:txEl>
                                              <p:pRg st="7" end="7"/>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down)">
                                      <p:cBhvr>
                                        <p:cTn id="49" dur="500"/>
                                        <p:tgtEl>
                                          <p:spTgt spid="3">
                                            <p:txEl>
                                              <p:pRg st="8" end="8"/>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wipe(down)">
                                      <p:cBhvr>
                                        <p:cTn id="60" dur="500"/>
                                        <p:tgtEl>
                                          <p:spTgt spid="3">
                                            <p:txEl>
                                              <p:pRg st="11" end="11"/>
                                            </p:tx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wipe(down)">
                                      <p:cBhvr>
                                        <p:cTn id="63" dur="500"/>
                                        <p:tgtEl>
                                          <p:spTgt spid="3">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724400" y="1143000"/>
            <a:ext cx="4267200" cy="5715000"/>
          </a:xfrm>
        </p:spPr>
        <p:txBody>
          <a:bodyPr>
            <a:normAutofit fontScale="92500" lnSpcReduction="20000"/>
          </a:bodyPr>
          <a:lstStyle/>
          <a:p>
            <a:r>
              <a:rPr lang="en-US" dirty="0" smtClean="0"/>
              <a:t>South soon tested Lincoln’s words</a:t>
            </a:r>
          </a:p>
          <a:p>
            <a:pPr lvl="1"/>
            <a:r>
              <a:rPr lang="en-US" dirty="0" smtClean="0"/>
              <a:t>Confederate forces seized US forts w/</a:t>
            </a:r>
            <a:r>
              <a:rPr lang="en-US" dirty="0" err="1" smtClean="0"/>
              <a:t>i</a:t>
            </a:r>
            <a:r>
              <a:rPr lang="en-US" dirty="0" smtClean="0"/>
              <a:t> their states</a:t>
            </a:r>
          </a:p>
          <a:p>
            <a:r>
              <a:rPr lang="en-US" dirty="0" smtClean="0"/>
              <a:t>Lincoln didn’t want a </a:t>
            </a:r>
            <a:r>
              <a:rPr lang="en-US" dirty="0" smtClean="0"/>
              <a:t>war </a:t>
            </a:r>
            <a:r>
              <a:rPr lang="en-US" dirty="0" smtClean="0"/>
              <a:t>but…</a:t>
            </a:r>
          </a:p>
          <a:p>
            <a:pPr lvl="1"/>
            <a:r>
              <a:rPr lang="en-US" dirty="0" smtClean="0"/>
              <a:t>Letting them keep the forts would encourage </a:t>
            </a:r>
            <a:r>
              <a:rPr lang="en-US" dirty="0" smtClean="0"/>
              <a:t>them more!!!</a:t>
            </a:r>
            <a:endParaRPr lang="en-US" dirty="0" smtClean="0"/>
          </a:p>
          <a:p>
            <a:r>
              <a:rPr lang="en-US" dirty="0" smtClean="0"/>
              <a:t>5 March 1861- </a:t>
            </a:r>
          </a:p>
          <a:p>
            <a:pPr lvl="1"/>
            <a:r>
              <a:rPr lang="en-US" dirty="0" smtClean="0"/>
              <a:t>Lincoln receives word that Fort Sumter in Charleston </a:t>
            </a:r>
            <a:r>
              <a:rPr lang="en-US" dirty="0" smtClean="0"/>
              <a:t>Harbor was low </a:t>
            </a:r>
            <a:r>
              <a:rPr lang="en-US" dirty="0" smtClean="0"/>
              <a:t>on supplies </a:t>
            </a:r>
            <a:r>
              <a:rPr lang="en-US" dirty="0" smtClean="0"/>
              <a:t>&amp; the  </a:t>
            </a:r>
            <a:r>
              <a:rPr lang="en-US" dirty="0" smtClean="0"/>
              <a:t>Confederates </a:t>
            </a:r>
            <a:r>
              <a:rPr lang="en-US" dirty="0" smtClean="0"/>
              <a:t>were demanding </a:t>
            </a:r>
            <a:r>
              <a:rPr lang="en-US" dirty="0" smtClean="0"/>
              <a:t>their surrender!</a:t>
            </a:r>
          </a:p>
          <a:p>
            <a:endParaRPr lang="en-US" dirty="0" smtClean="0"/>
          </a:p>
        </p:txBody>
      </p:sp>
      <p:sp>
        <p:nvSpPr>
          <p:cNvPr id="4" name="Title 3"/>
          <p:cNvSpPr>
            <a:spLocks noGrp="1"/>
          </p:cNvSpPr>
          <p:nvPr>
            <p:ph type="title"/>
          </p:nvPr>
        </p:nvSpPr>
        <p:spPr/>
        <p:txBody>
          <a:bodyPr/>
          <a:lstStyle/>
          <a:p>
            <a:r>
              <a:rPr lang="en-US" dirty="0" smtClean="0"/>
              <a:t>Fort Sumter</a:t>
            </a:r>
            <a:endParaRPr lang="en-US" dirty="0"/>
          </a:p>
        </p:txBody>
      </p:sp>
      <p:pic>
        <p:nvPicPr>
          <p:cNvPr id="3076" name="Picture 4" descr="http://dmn.wpengine.netdna-cdn.com/wp-content/uploads/2012/03/Bombardment-of-Fort-Sumter.jpg"/>
          <p:cNvPicPr>
            <a:picLocks noChangeAspect="1" noChangeArrowheads="1"/>
          </p:cNvPicPr>
          <p:nvPr/>
        </p:nvPicPr>
        <p:blipFill>
          <a:blip r:embed="rId2"/>
          <a:srcRect/>
          <a:stretch>
            <a:fillRect/>
          </a:stretch>
        </p:blipFill>
        <p:spPr bwMode="auto">
          <a:xfrm>
            <a:off x="228600" y="2209800"/>
            <a:ext cx="4312291" cy="2781301"/>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wipe(down)">
                                      <p:cBhvr>
                                        <p:cTn id="3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832</TotalTime>
  <Words>1040</Words>
  <Application>Microsoft Office PowerPoint</Application>
  <PresentationFormat>On-screen Show (4:3)</PresentationFormat>
  <Paragraphs>146</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KodchiangUPC</vt:lpstr>
      <vt:lpstr>Lucida Sans Unicode</vt:lpstr>
      <vt:lpstr>Verdana</vt:lpstr>
      <vt:lpstr>Wingdings 2</vt:lpstr>
      <vt:lpstr>Wingdings 3</vt:lpstr>
      <vt:lpstr>Concourse</vt:lpstr>
      <vt:lpstr>Warm Up/Spiral Review</vt:lpstr>
      <vt:lpstr>a Nation Dividing: 1820-1861</vt:lpstr>
      <vt:lpstr>The Election of 1860</vt:lpstr>
      <vt:lpstr>The South Secedes</vt:lpstr>
      <vt:lpstr>Attempt at Compromise</vt:lpstr>
      <vt:lpstr>The Confederacy</vt:lpstr>
      <vt:lpstr>Reaction to the Secession</vt:lpstr>
      <vt:lpstr>Presidential Responses</vt:lpstr>
      <vt:lpstr>Fort Sumter</vt:lpstr>
      <vt:lpstr>The War Begins</vt:lpstr>
      <vt:lpstr>Essential Question: Exit Ticket-</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kristopher.wazaney</dc:creator>
  <cp:lastModifiedBy>Wazaney, Kristopher J.</cp:lastModifiedBy>
  <cp:revision>61</cp:revision>
  <dcterms:created xsi:type="dcterms:W3CDTF">2013-01-15T17:18:05Z</dcterms:created>
  <dcterms:modified xsi:type="dcterms:W3CDTF">2016-01-05T22:04:38Z</dcterms:modified>
</cp:coreProperties>
</file>