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A9922-5DF5-4864-A4FE-0D7C0BB4777A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C0F5B-A026-4919-933F-AF2A0E7886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3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C1AE-3FCA-43C8-9ACC-7C13A0B8615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94D14-BE4A-467D-B122-DB10E4C26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War Life 1/3</a:t>
            </a:r>
            <a:r>
              <a:rPr lang="en-US" baseline="0" dirty="0" smtClean="0"/>
              <a:t> (8:53)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94D14-BE4A-467D-B122-DB10E4C260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2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Life of a Civil War Soldier (6:09)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94D14-BE4A-467D-B122-DB10E4C260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9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AC3473-9A30-4B31-964D-51E9C172765C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407415-0637-4B85-9E0D-7A866112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2dTfY21th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hyperlink" Target="http://www.youtube.com/watch?v=95wGsvVhMk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11" Type="http://schemas.openxmlformats.org/officeDocument/2006/relationships/image" Target="../media/image12.jpeg"/><Relationship Id="rId5" Type="http://schemas.openxmlformats.org/officeDocument/2006/relationships/hyperlink" Target="http://www.youtube.com/watch?v=V2dTfY21th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7.gif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 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Two Sides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Question:</a:t>
            </a:r>
            <a:br>
              <a:rPr lang="en-US" dirty="0" smtClean="0"/>
            </a:br>
            <a:r>
              <a:rPr lang="en-US" dirty="0" smtClean="0"/>
              <a:t>Exit Ticket-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Check your grades on POWERSCHOOL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 OUT WHAT YOU ARE MISSING AND RECORD IT </a:t>
            </a:r>
            <a:r>
              <a:rPr lang="en-US" dirty="0" err="1" smtClean="0"/>
              <a:t>INto</a:t>
            </a:r>
            <a:r>
              <a:rPr lang="en-US" dirty="0" smtClean="0"/>
              <a:t> YOUR AGENDA PLANNER</a:t>
            </a:r>
            <a:endParaRPr lang="en-US" dirty="0"/>
          </a:p>
        </p:txBody>
      </p:sp>
      <p:pic>
        <p:nvPicPr>
          <p:cNvPr id="1026" name="Picture 2" descr="http://images.clipartpanda.com/homework-clip-art-homework-clipart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3763"/>
            <a:ext cx="3840443" cy="443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7313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362448" cy="47274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By Feb. 1861- 7 states had seceded</a:t>
            </a:r>
          </a:p>
          <a:p>
            <a:r>
              <a:rPr lang="en-US" dirty="0" smtClean="0"/>
              <a:t>In response to this &amp; Fort Sumter- </a:t>
            </a:r>
          </a:p>
          <a:p>
            <a:pPr lvl="1"/>
            <a:r>
              <a:rPr lang="en-US" dirty="0" smtClean="0"/>
              <a:t>Lincoln calls up troops to fight 4 Union</a:t>
            </a:r>
          </a:p>
          <a:p>
            <a:pPr lvl="1"/>
            <a:r>
              <a:rPr lang="en-US" dirty="0" smtClean="0"/>
              <a:t>Causes 4 undecided states to secede as well</a:t>
            </a:r>
          </a:p>
          <a:p>
            <a:pPr lvl="2"/>
            <a:r>
              <a:rPr lang="en-US" dirty="0" smtClean="0"/>
              <a:t>Brought needed soldiers, supplies, &amp; leaders to Confederacy</a:t>
            </a:r>
          </a:p>
          <a:p>
            <a:r>
              <a:rPr lang="en-US" dirty="0" smtClean="0"/>
              <a:t>Richmond, VA becomes capital </a:t>
            </a:r>
          </a:p>
          <a:p>
            <a:pPr lvl="1"/>
            <a:r>
              <a:rPr lang="en-US" dirty="0" smtClean="0"/>
              <a:t>Only 100 miles from DC!!!</a:t>
            </a:r>
          </a:p>
          <a:p>
            <a:r>
              <a:rPr lang="en-US" dirty="0" smtClean="0"/>
              <a:t>4 slave states stayed w/ the Union</a:t>
            </a:r>
          </a:p>
          <a:p>
            <a:pPr lvl="1"/>
            <a:r>
              <a:rPr lang="en-US" dirty="0" smtClean="0"/>
              <a:t>MZ, KT, MD, DW</a:t>
            </a:r>
          </a:p>
          <a:p>
            <a:pPr lvl="1"/>
            <a:r>
              <a:rPr lang="en-US" dirty="0" smtClean="0"/>
              <a:t>Border states were divided</a:t>
            </a:r>
          </a:p>
          <a:p>
            <a:pPr lvl="2"/>
            <a:r>
              <a:rPr lang="en-US" dirty="0" smtClean="0"/>
              <a:t>Brother vs. brother!</a:t>
            </a:r>
          </a:p>
          <a:p>
            <a:r>
              <a:rPr lang="en-US" dirty="0" smtClean="0"/>
              <a:t>All had strategic locations</a:t>
            </a:r>
          </a:p>
          <a:p>
            <a:pPr lvl="1"/>
            <a:r>
              <a:rPr lang="en-US" dirty="0" smtClean="0"/>
              <a:t>MZ controlled parts of Miss. R.</a:t>
            </a:r>
          </a:p>
          <a:p>
            <a:pPr lvl="1"/>
            <a:r>
              <a:rPr lang="en-US" dirty="0" smtClean="0"/>
              <a:t>KT controlled Ohio R.</a:t>
            </a:r>
          </a:p>
          <a:p>
            <a:pPr lvl="1"/>
            <a:r>
              <a:rPr lang="en-US" dirty="0" smtClean="0"/>
              <a:t>DW too close to Philly</a:t>
            </a:r>
          </a:p>
          <a:p>
            <a:pPr lvl="1"/>
            <a:r>
              <a:rPr lang="en-US" dirty="0" smtClean="0"/>
              <a:t>MD more than rest, though</a:t>
            </a:r>
          </a:p>
          <a:p>
            <a:pPr lvl="2"/>
            <a:r>
              <a:rPr lang="en-US" dirty="0" smtClean="0"/>
              <a:t>Close to Confederate capital</a:t>
            </a:r>
          </a:p>
          <a:p>
            <a:pPr lvl="2"/>
            <a:r>
              <a:rPr lang="en-US" dirty="0" smtClean="0"/>
              <a:t>Controlled rail lines that went to and from there</a:t>
            </a:r>
          </a:p>
          <a:p>
            <a:pPr lvl="2"/>
            <a:r>
              <a:rPr lang="en-US" dirty="0" smtClean="0"/>
              <a:t>Washington, DC lay within the state!!!</a:t>
            </a:r>
          </a:p>
        </p:txBody>
      </p:sp>
      <p:pic>
        <p:nvPicPr>
          <p:cNvPr id="1026" name="Picture 2" descr="C:\Documents and Settings\kristopher.wazaney\Local Settings\Temporary Internet Files\Content.IE5\2WO2CEFP\MC90043697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0"/>
            <a:ext cx="3766175" cy="3321557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5227583" y="4444570"/>
            <a:ext cx="3124200" cy="2133600"/>
            <a:chOff x="-2057400" y="3581400"/>
            <a:chExt cx="3124200" cy="2133600"/>
          </a:xfrm>
        </p:grpSpPr>
        <p:sp>
          <p:nvSpPr>
            <p:cNvPr id="2" name="Explosion 2 1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Capital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w/ the Union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530352"/>
            <a:ext cx="4191480" cy="49560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Lincoln had to move cautiously</a:t>
            </a:r>
          </a:p>
          <a:p>
            <a:r>
              <a:rPr lang="en-US" dirty="0" smtClean="0"/>
              <a:t>Can’t upset border states</a:t>
            </a:r>
          </a:p>
          <a:p>
            <a:pPr lvl="1"/>
            <a:r>
              <a:rPr lang="en-US" dirty="0" smtClean="0"/>
              <a:t>If announces end of slavery…</a:t>
            </a:r>
          </a:p>
          <a:p>
            <a:pPr lvl="2"/>
            <a:r>
              <a:rPr lang="en-US" dirty="0" smtClean="0"/>
              <a:t>Groups may take state out of Union</a:t>
            </a:r>
          </a:p>
          <a:p>
            <a:pPr lvl="1"/>
            <a:r>
              <a:rPr lang="en-US" dirty="0" smtClean="0"/>
              <a:t>If ordered troops to KT…</a:t>
            </a:r>
          </a:p>
          <a:p>
            <a:pPr lvl="2"/>
            <a:r>
              <a:rPr lang="en-US" dirty="0" err="1" smtClean="0"/>
              <a:t>Rebs</a:t>
            </a:r>
            <a:r>
              <a:rPr lang="en-US" dirty="0" smtClean="0"/>
              <a:t> may claim state invaded and swing it to the south</a:t>
            </a:r>
          </a:p>
          <a:p>
            <a:r>
              <a:rPr lang="en-US" dirty="0" smtClean="0"/>
              <a:t>Had to be careful</a:t>
            </a:r>
          </a:p>
          <a:p>
            <a:pPr lvl="1"/>
            <a:r>
              <a:rPr lang="en-US" dirty="0" smtClean="0"/>
              <a:t>Suspends some freedoms</a:t>
            </a:r>
          </a:p>
          <a:p>
            <a:pPr lvl="1"/>
            <a:r>
              <a:rPr lang="en-US" dirty="0" smtClean="0"/>
              <a:t>Quickly uses power to arrest people who supported succession in border states!</a:t>
            </a:r>
          </a:p>
          <a:p>
            <a:pPr lvl="2"/>
            <a:r>
              <a:rPr lang="en-US" dirty="0" smtClean="0"/>
              <a:t>Completely illegal but…</a:t>
            </a:r>
          </a:p>
          <a:p>
            <a:pPr lvl="3"/>
            <a:r>
              <a:rPr lang="en-US" dirty="0" smtClean="0"/>
              <a:t>It works!!!</a:t>
            </a:r>
          </a:p>
          <a:p>
            <a:pPr lvl="1"/>
            <a:r>
              <a:rPr lang="en-US" dirty="0" smtClean="0"/>
              <a:t>Border states stayed with the Union</a:t>
            </a:r>
          </a:p>
          <a:p>
            <a:pPr lvl="2"/>
            <a:r>
              <a:rPr lang="en-US" dirty="0" smtClean="0"/>
              <a:t>But…</a:t>
            </a:r>
          </a:p>
          <a:p>
            <a:pPr lvl="3"/>
            <a:r>
              <a:rPr lang="en-US" dirty="0" smtClean="0"/>
              <a:t>Many of their citizens joined Confederate Army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96236" y="914400"/>
            <a:ext cx="4151964" cy="3933826"/>
            <a:chOff x="496236" y="914400"/>
            <a:chExt cx="4151964" cy="3933826"/>
          </a:xfrm>
        </p:grpSpPr>
        <p:pic>
          <p:nvPicPr>
            <p:cNvPr id="20482" name="Picture 2" descr="http://i80.photobucket.com/albums/j164/sallypina/ObamaCartoon-LincolnThumbsUp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6236" y="1752600"/>
              <a:ext cx="4151964" cy="3095626"/>
            </a:xfrm>
            <a:prstGeom prst="rect">
              <a:avLst/>
            </a:prstGeom>
            <a:noFill/>
          </p:spPr>
        </p:pic>
        <p:sp>
          <p:nvSpPr>
            <p:cNvPr id="6" name="Cloud Callout 5"/>
            <p:cNvSpPr/>
            <p:nvPr/>
          </p:nvSpPr>
          <p:spPr>
            <a:xfrm>
              <a:off x="685800" y="914400"/>
              <a:ext cx="2514600" cy="1143000"/>
            </a:xfrm>
            <a:prstGeom prst="cloudCallout">
              <a:avLst>
                <a:gd name="adj1" fmla="val 36912"/>
                <a:gd name="adj2" fmla="val 9765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5364" y="1101179"/>
              <a:ext cx="2514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accent5"/>
                  </a:solidFill>
                  <a:latin typeface="Blue Highway Condensed" pitchFamily="2" charset="0"/>
                </a:rPr>
                <a:t>YEAH BABY!!!</a:t>
              </a:r>
              <a:endParaRPr lang="en-US" sz="4400" dirty="0">
                <a:solidFill>
                  <a:schemeClr val="accent5"/>
                </a:solidFill>
                <a:latin typeface="Blue Highway Condensed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81440" y="3377770"/>
            <a:ext cx="3124200" cy="2133600"/>
            <a:chOff x="-2057400" y="3581400"/>
            <a:chExt cx="3124200" cy="2133600"/>
          </a:xfrm>
        </p:grpSpPr>
        <p:sp>
          <p:nvSpPr>
            <p:cNvPr id="10" name="Explosion 2 9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Why </a:t>
              </a:r>
            </a:p>
            <a:p>
              <a:pPr algn="ctr"/>
              <a:r>
                <a:rPr lang="en-US" dirty="0" smtClean="0"/>
                <a:t>Cautious?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Secession From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white southerners supported succession, but not all!!!</a:t>
            </a:r>
          </a:p>
          <a:p>
            <a:pPr lvl="1"/>
            <a:r>
              <a:rPr lang="en-US" dirty="0" smtClean="0"/>
              <a:t>Union support existed in TN &amp; VA</a:t>
            </a:r>
          </a:p>
          <a:p>
            <a:r>
              <a:rPr lang="en-US" dirty="0" smtClean="0"/>
              <a:t>Western VA starts </a:t>
            </a:r>
            <a:r>
              <a:rPr lang="en-US" dirty="0" err="1" smtClean="0"/>
              <a:t>mvmt</a:t>
            </a:r>
            <a:r>
              <a:rPr lang="en-US" dirty="0" smtClean="0"/>
              <a:t>. to break away from VA and rejoin Union!</a:t>
            </a:r>
          </a:p>
          <a:p>
            <a:pPr lvl="1"/>
            <a:r>
              <a:rPr lang="en-US" dirty="0" smtClean="0"/>
              <a:t>Later becomes WV and admits them to Union in 1863</a:t>
            </a:r>
          </a:p>
          <a:p>
            <a:endParaRPr lang="en-US" dirty="0"/>
          </a:p>
        </p:txBody>
      </p:sp>
      <p:pic>
        <p:nvPicPr>
          <p:cNvPr id="19460" name="Picture 4" descr="http://across.co.nz/Hillbilli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143000"/>
            <a:ext cx="3352800" cy="38100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019800" y="76200"/>
            <a:ext cx="3124200" cy="21336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447239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What???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vs. American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057648" cy="50322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 just war b/t states, often… </a:t>
            </a:r>
          </a:p>
          <a:p>
            <a:pPr lvl="1"/>
            <a:r>
              <a:rPr lang="en-US" dirty="0" smtClean="0"/>
              <a:t>brother vs. brother</a:t>
            </a:r>
          </a:p>
          <a:p>
            <a:pPr lvl="1"/>
            <a:r>
              <a:rPr lang="en-US" dirty="0" smtClean="0"/>
              <a:t>parents vs. children</a:t>
            </a:r>
          </a:p>
          <a:p>
            <a:pPr lvl="1"/>
            <a:r>
              <a:rPr lang="en-US" dirty="0" smtClean="0"/>
              <a:t>neighbor vs. neighbor</a:t>
            </a:r>
          </a:p>
          <a:p>
            <a:r>
              <a:rPr lang="en-US" dirty="0" smtClean="0"/>
              <a:t>Lincoln’s wife had </a:t>
            </a:r>
            <a:r>
              <a:rPr lang="en-US" dirty="0" err="1" smtClean="0"/>
              <a:t>fam</a:t>
            </a:r>
            <a:r>
              <a:rPr lang="en-US" dirty="0" smtClean="0"/>
              <a:t> in the Confederate Army</a:t>
            </a:r>
          </a:p>
          <a:p>
            <a:r>
              <a:rPr lang="en-US" dirty="0" smtClean="0"/>
              <a:t>Sen. John Crittenden, KT</a:t>
            </a:r>
          </a:p>
          <a:p>
            <a:pPr lvl="1"/>
            <a:r>
              <a:rPr lang="en-US" dirty="0" smtClean="0"/>
              <a:t>Sons became generals… </a:t>
            </a:r>
          </a:p>
          <a:p>
            <a:pPr lvl="2"/>
            <a:r>
              <a:rPr lang="en-US" dirty="0" smtClean="0"/>
              <a:t>1 on each side!</a:t>
            </a:r>
          </a:p>
          <a:p>
            <a:r>
              <a:rPr lang="en-US" dirty="0" smtClean="0"/>
              <a:t>Officers all schooled, fought, and served w/ each other</a:t>
            </a:r>
          </a:p>
          <a:p>
            <a:pPr lvl="1"/>
            <a:r>
              <a:rPr lang="en-US" dirty="0" smtClean="0"/>
              <a:t>Never dreamed command forces against one another</a:t>
            </a:r>
            <a:r>
              <a:rPr lang="en-US" dirty="0" smtClean="0"/>
              <a:t>!</a:t>
            </a:r>
            <a:endParaRPr lang="en-US" dirty="0" smtClean="0"/>
          </a:p>
        </p:txBody>
      </p:sp>
      <p:pic>
        <p:nvPicPr>
          <p:cNvPr id="16386" name="Picture 2" descr="http://danmillerinpanama.files.wordpress.com/2011/12/civil-war-soldi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19200"/>
            <a:ext cx="4005567" cy="3876676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049108" y="-314324"/>
            <a:ext cx="3124200" cy="21336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Why </a:t>
              </a:r>
            </a:p>
            <a:p>
              <a:pPr algn="ctr"/>
              <a:r>
                <a:rPr lang="en-US" dirty="0" smtClean="0"/>
                <a:t>Different?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Soldiers?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530352"/>
            <a:ext cx="4267680" cy="5032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soldiers were young</a:t>
            </a:r>
          </a:p>
          <a:p>
            <a:pPr lvl="1"/>
            <a:r>
              <a:rPr lang="en-US" dirty="0" smtClean="0"/>
              <a:t>avg. age 22</a:t>
            </a:r>
          </a:p>
          <a:p>
            <a:pPr lvl="2"/>
            <a:r>
              <a:rPr lang="en-US" dirty="0" smtClean="0"/>
              <a:t>Over 40% less than 20!!!</a:t>
            </a:r>
          </a:p>
          <a:p>
            <a:pPr lvl="2"/>
            <a:r>
              <a:rPr lang="en-US" dirty="0" smtClean="0"/>
              <a:t>Youngest… 8 (drummer boy)</a:t>
            </a:r>
          </a:p>
          <a:p>
            <a:r>
              <a:rPr lang="en-US" dirty="0" smtClean="0"/>
              <a:t>Came from every region</a:t>
            </a:r>
          </a:p>
          <a:p>
            <a:pPr lvl="1"/>
            <a:r>
              <a:rPr lang="en-US" dirty="0" smtClean="0"/>
              <a:t>Most were farmers</a:t>
            </a:r>
          </a:p>
          <a:p>
            <a:pPr lvl="2"/>
            <a:r>
              <a:rPr lang="en-US" dirty="0" smtClean="0"/>
              <a:t>54% of North</a:t>
            </a:r>
          </a:p>
          <a:p>
            <a:pPr lvl="2"/>
            <a:r>
              <a:rPr lang="en-US" dirty="0" smtClean="0"/>
              <a:t>63% of South</a:t>
            </a:r>
          </a:p>
          <a:p>
            <a:pPr lvl="1"/>
            <a:r>
              <a:rPr lang="en-US" dirty="0" smtClean="0"/>
              <a:t>African Americans not allowed to serve… yet</a:t>
            </a:r>
          </a:p>
          <a:p>
            <a:r>
              <a:rPr lang="en-US" dirty="0" smtClean="0"/>
              <a:t>By summer 1861-</a:t>
            </a:r>
          </a:p>
          <a:p>
            <a:pPr lvl="1"/>
            <a:r>
              <a:rPr lang="en-US" dirty="0" smtClean="0"/>
              <a:t>112,000 Rebels</a:t>
            </a:r>
          </a:p>
          <a:p>
            <a:pPr lvl="1"/>
            <a:r>
              <a:rPr lang="en-US" dirty="0" smtClean="0"/>
              <a:t>187,000 Yankees</a:t>
            </a:r>
          </a:p>
          <a:p>
            <a:r>
              <a:rPr lang="en-US" dirty="0" smtClean="0"/>
              <a:t>By the end…</a:t>
            </a:r>
          </a:p>
          <a:p>
            <a:pPr lvl="1"/>
            <a:r>
              <a:rPr lang="en-US" dirty="0" smtClean="0"/>
              <a:t>850,000 Rebels</a:t>
            </a:r>
          </a:p>
          <a:p>
            <a:pPr lvl="1"/>
            <a:r>
              <a:rPr lang="en-US" dirty="0" smtClean="0"/>
              <a:t>2,100,000 Yankees</a:t>
            </a:r>
          </a:p>
          <a:p>
            <a:pPr lvl="2"/>
            <a:r>
              <a:rPr lang="en-US" dirty="0" smtClean="0"/>
              <a:t>200,000 African Americans</a:t>
            </a:r>
          </a:p>
          <a:p>
            <a:pPr lvl="2"/>
            <a:r>
              <a:rPr lang="en-US" dirty="0" smtClean="0"/>
              <a:t>10,000 Hispanics</a:t>
            </a:r>
            <a:endParaRPr lang="en-US" dirty="0"/>
          </a:p>
        </p:txBody>
      </p:sp>
      <p:sp>
        <p:nvSpPr>
          <p:cNvPr id="15364" name="AutoShape 4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jpeg;base64,/9j/4AAQSkZJRgABAQAAAQABAAD/2wCEAAkGBhQSERUTExQWFRUWFxwaGBcYGBgXHBocGBwcGhcXGB0bHSYfHBwjHBgYIC8gIycpLSwsHB4xNTAqNSYsLCkBCQoKBQUFDQUFDSkYEhgpKSkpKSkpKSkpKSkpKSkpKSkpKSkpKSkpKSkpKSkpKSkpKSkpKSkpKSkpKSkpKSkpKf/AABEIALcBEwMBIgACEQEDEQH/xAAcAAABBQEBAQAAAAAAAAAAAAAGAAMEBQcCAQj/xABIEAACAQIEAgcFBAcGBQMFAAABAhEAAwQSITEFQQYTIlFhcYEHMpGhsUJScsEUI4Ky0eHwFWKSosLxJDNTY9JDc4MWFzST4v/EABQBAQAAAAAAAAAAAAAAAAAAAAD/xAAUEQEAAAAAAAAAAAAAAAAAAAAA/9oADAMBAAIRAxEAPwA8CjevLflSHcDXarQV+GTJduIPdY9Yo7s2l0f44f8A+Q+kpjSxdvVH5oSPR4Bn1yn9mu3NBGvrQnxtP+Pw3kw+tFl+6Ig+nmKF+Pv/AMVhWPJmmg64z0xs4Zjbh7jjcIBAnvJgT4U5wPpTbxRKoHR1ElXUDTwIJB+VZdxTAPicXfuYdetTrJzAyDMbzEjlVr0RwV7D41LlxFtq7m3HIZ/siCSNudBrQXQTXOSus+leZxQc5TvXDNToaunoIwXSuHU0+Urh7c86CFi7cofI/Ssh4QIZh3MfrWy3E0M1kuAtRduAcnb6mgsr6zZuj/tP9JoX6JNGNw5/7g+dGiJKuN5Rxr+A0DdHmjFYc/8AcX6ig1zjI0P8KE7P/wCVZ/8AdT94UZ8YsDWhE24xFvwuJ+8KDU8EIEd1TVSahYaAfOCPoanLQdIYpRrXoFIrQeN516p03r0JSyxQeMaXhXsV4RQekedeFPOulXzpX7iorOxyqoLMTsANST6UDQSqzpJbmwT3MpMa84P1oS4p7XASRh0XKDHWXPyX+dQsV7Wrb2Daa0zXDozLCLoQZUNJOnLSgu7G0jSngajWLnLnUmza11oPBNKpnVClQXkfCvQtPXNNK8C0DT25BB5j603b7Sgnc7+Y0PzBqF0l6RW8FYN5xm1yog0LuZIWeWgJJ7h6Vki+0HF9abovOsks1vJmtiToMpG3KQQT3zQavxEEDTvoe40ZfCnuu/UVYcB47+mYUXSmRsxUxqrRoWSdY12OxBEmJqn4vxC32AHt57bh+rNxEYgAmO0wj1oK/jfBreHxDDqFuLiO0oOkPPajXXcGPGrDgeDS7iMzYUJli4GO5b3dY7jJH0oes+1d3N1MThbd2047CAkG2yjssr7mTBJEHuI2qVwnp9Zw6oRh7+W4SXdrpvQFB7CFlTVGIkGdG32kNGgd1LqweVR+G8XtYhBcsurqe7fxBB1B86kk+IoOWtgVyQK9NwVzmFAorkDWkGrzOO8UEHjvGLOFtG5eaF2AGrMfuqOZ+Q5kViX9pXLl1jbDy7FgqSTqZ5CTWm+0TotcxiWmskF7eYZCQuYPl1BOkgrziR5VA9nfB0sN1odhdZTbYFCDadSOsGvZbURz0jaYoB3h/SFrHYxFq8CZC5l17QiO1BOp+dD3CHy4iye64v1FbJxq6jPbttiOve1cJhktSM+gIKAQUEjT72usVjFhour4XB8moNw4qNDQfdX9db/9xf3hRjxASvoKEMaIuL+NfqKDT8mniDUu2ZE0xh+fnT1g0DyV6KQau1oEq12Erha6zUC8q8y99eRXhMUHaihP2p8Sazwy7k3uMts9nN2XnPOhAlQRPiI1iistStmgx32bhbVs3DhXu3ShdGLWwIEdlMxlTqDMa1e8U4f+l43CXXsKG6u6bqkhsvVqTbYldGIY6T3Ryod6eYy/g+JXFV+qtuRdVl5hwMyHX3cytK8656AdOEXGO2KIAuWygeIVdZ1AmAx58qAwt2dZ3qTa0qHhrwYAqQR3qQRVhaWRQdClXhNKgJH11rhnr1jHOO6ubqg0AT03w9zEXsLZWeqLMbpyhtCAAdQRA1BMaZl76EOIdGxYuOLF22So7QUXFaJ+6CQdSPdAidq0viVtjlVCcxbspIBeNSADqxG8DWoH9uZk2zj3bhI93vUnkwHI0Fd0bwj4Xh65gFnM+UlswJOxnvABiARPrWS427nv3GO7Ox+JrYONYljhHVlh0DIQTM5Ro37QIb1rFrjwxnvoHkEny+dTrVoMjg5AYDBiWDGOyUQCVJMg6x7pg8jDIgZv6866w3E3R5URoRqobRlIIggjY+nKgl4DFth7tm5b0ZGnzjdT4ESD4E1t2Exa3baXU911DDyOuvjWB4h9VzaDX1FaR7LeLFzdsEyoh7YPLlcA8JKmPxd9AbmvAakOsa1wjrQNRNeC3rWeYnptfxOJu27Nx+rDEWlsW5dgDozEiYI13UVF4z0oxliy9i6Lym4xK3boRWFrZkBWZYkrrMiTG9Aacd6X4fCqQT1lySBbSCZAmGOy7iZ112NCXB+kS4jPZvsMM9xy9rEKOyjnZbg+7HZzjXkQdwEWbseXj/W1TQMw1oC7heIuC91N++Lj2nCgBY2O4P2uf51n+KGW6/hcPyY0QWMA7WzeggZwucfeChlzc5IB7R3g91VPGGt9Y+pzZjm0O86xrrrzoNmxLTbU96j6UJcR0YHxoptmbFs96L9KF+K70Gn4E7+dPssGaj4Dapl24FUsxCqBJJIAAG5JOgHjQdrTgqqwHHsPdMW7ofxAYKfJiAp15A1b0HOWu8ppV6GoFkrx0rvPXjNQNZedUHS/pta4eqh1Ny5cBKIsD3Y7TEnsrJAnWde40QEVgvtC4qt/it7MWNu3FoZYn9WNYnT/AJhb50FNxzE3cTiXe+QLjNDHNKgzAg5mAVRAGXSAPMtu8MNLZyQvZVcrZNATAAaY1Y+9NLCtEsUzgKQfeAUsIViVOkMdJ0J01qLdg6UBQPaFf6xYSylsR+rRAqmBB7yPQ6dxrS8Di1u20uW/dYT5d4PiKwrDkQJ/o8q0r2a8XlXwzbrLp5aBx6GD6nuoDI2PGlTtKgu7ygkE8qz72kdMrlgrh8O+VyM1xx7yg+6oPInUk7xERNGfHuMJhbD3n2UaLMFm+yg8SflJ5VgXFOJNfuveumXcyeQ7gB4AQB5UHOKxly803bjuRqC7s0HTaTpsNu6rPC9KsTOV2tOxAQYi7bDXbQnRxcALkruCcxG41Aqhzy8D+u6pgSaCdb6ZXtLd8i4sFTc1LMPsMSd8uu4kg66gVQ42zLuRrGvppr86tOIt11kFs7XbIAHuZBYURHJiwZh36eVQOH4rIWYiQLbCDzzKVE/GgipegAHYU51wOxM/CoYmulGutBYWsSTmzKrKykHNymCGXxEcvGrvoPjTb4hhxb+0+UjwYEN8pPoKHMPYa4yogLMxCqo3JOwFab0C6AXMPdGJxGUMFIRAcxUsILMRpMEgAE7zyoNCuDSopsHWInlO08p8JqSonSqfj3SvDYRZuOWOoy21zmRoQT7q66doigzboqHsPfJu27V62zG5mUOCQdYM98/GpXT7G9Zatub9u8GdjbyrlyqNDOup2Gw50K2MbnxfW9VnUuXKNLdkSSWgEmBqTB2qxfBJi8XcVDasr1bMoXMUZwvZQFlSGcgCSB4SYoBvPJmascJcMVXWl2qxtnSg0v2X4YYlMXhXC5HtIeY7SswV51gjMNQPsjQ6zl/SDBtavujjKwPaHcw7LD/EDRf0Q6Y/oDswtm51ihTDZCIMwJRs07bd1CvSHib4u/dvlApZ2ZlWSFzaj6HXvnag1jhrzg7B1/5S9/dQ/wAWjXf51c9GrmbAWD/2wPhVTxnn60Gk8PbbypcaxioiK9tri3XyFQueeyzQwOkHLzrzAHsqe9R9BULpjbxLYcfopCurBidSxXUFUEGSQ2vgCBqaCj6cdJk/QrRFoqjXQJe2UyZQTBUrpO0jSiHoXxc3sKhJkiVmZ0XbXygelC+AF7G5rZVXZZVrro3VkDvR4IE+9m7udWXs3wKW8Iq27wvAksWWNM0aZQSV25+NAbh66y03bSn5oOGWvFWvXpg3DQc47FrattcYwqKWY9wUST8AawgcDZhdxTXRbN83Cq3E0y3GJlyZKZgdDl0kaite6WnNhbinmBIO24Oo5iYkcxI51h+N47eun9HnrMzQGWWZpPKNzPhNBFNsqLgZwpUgFJJz68soKMF0Op5iJplyCP5USqnDUtAhS5Uwx7eckxkIVmUQQHkCY0rwYvBvnFvDBYttq0dwAIHaIiZmTQCljmPGiXofiSuLsR/1Avmr9k/vUPqAqZCIdbjAt3iFAU+RUkeZq66O3SuIsuBJDrp+0KDaBSrxlE17QBPtgzZ8M29uHHgHlTPmV+nnWdvenTs+u1bb0u4CMZhmte605kY7BxtPgQSD5zWG4qy1tzbuDK6nKyncEUDNrR9Y12jb0qyVqg3YYCD2uQqwwnAcZct9YmFvskTmW2SIG5GmvpQOYOxnF0dWjgWnPbfJlge+uozOJ0XWe6qJB2D8vjVvwW4pu5DkBfsHrFDntMFItyDlua6HSNar8ZhjZvXLUybTuk7glGKz8qCNbFSCkCmkOulPudKCRhrmRluL7ylWHoZ/Kt5t4gMAw1DAEeREj61gdk6KfAVsfQbFdZgbU7pNs/snT/KVoJPSfiZsYO/dBhlQhT/ebsJ/mYGsSwuLIzKSdQZnUwd9SJE84iec1r3tLv5OG3I3z2xP7YP5VkSw0Hn/AFP+1A9gbgVg4UmPeUMUzDZlzLqMwkad9OWVXWQD3jX0mIJgwfQVAw2h56GrG5is0EliQgUliNMmihY1yhAoE+PhQV+MuDPO889uQ38a7trt51xxG/nObUnsgkmdgQI8IAHpXuGaYoJt2yQxDAgroRtBBgg+UV7wfEi3ispGYXFCR4mI+Y+dcW3AMTGw8qlJgwwzAQ4OZW7iDK/lQaFwC1lwwSIyswjyNVXF13qTwLG9ZZze7muOSpOoOmnfVdxgb9pfj/OgPrnGLeFwgv3jCBF8ySBCqOZNB+K9o+Ixl9MLhVFpLjqgub3CGZVJE6JudYJ8RQh0q6VvictoORYRVUKDAZlAm43frIHcB4miT2X8KDYi5fbRMPYd80gwWUquneALh1PIabGgc4lx82+GX2S7cuXcZir1qOsuMq2lhm0Y75Cq5t4ffSKCMGWskXEYoygQQYM+Ph4bVeY3ABcLhioOXNeUk6AP+qzDzKhTVBjNlFBp3s36aX7+KNm84ZHRmQR7rLqcu5ggsYJ5CIrTc1fP3QTF9VjrDTpnC+j9iP8ANX0BaNB6wpRptWc+1DpfiMNet4eyUtLdQubmaGJkggkCV90QV1M7jahPo7jsVhrj4tWLIohyVcq6k6Zl96diC7LH1DYeIYPOCKyX2tYK3ZfD5ERXYXCzKAGIBQLMbwc2ta7heIpftrdtHMjiQRr5jTmDofGsT9q2P63iBUbWUVPUy7fAtHpQCjJH8ae4ddjrPG2w+n5TTBOnlp8KlcGu5Wcwp7DCG/vDKfkT8aDzjhBxDMqZQ/ay7xO8esmKu+gWG6zGWgfsnPPIhQT9QKb4X0UxGNXrrSLoNFLhWYAxnWYETI3GoNGPs/6JNYZ795XS7qgRpEAgEuRznSI00PoBeV8aVdUqCZeaBQR0s6OWsQc5XLcIALrzAOgcaSNBqIMc6NcUx7qpuIWJoMV4lhGw9zI3dPZ23Og1mNOcH6kz4f7S7y4ZLWHtW7a2gq5nm6zTmJO6gag9+9VHTdB16r3Jr6k6fL51AwagWn80/wBdA70j4i1+8MSES3dABJWTmZTIeD9rQD01JoeZyCcwObWZ3k7k+NW5586r8dw+4qrdYdi57rAgiRuDBlTzhoMa7UEazUu5zqHbOtTXGlArOq1ofs141bt2rqXLip2lZcxAmQVMT+FazvDHQVZcMwi3HZGkdhmX8SgsPoaDUem727uDv2Aym4bXWIk6nqznlRz9w7Viy3TAA51pvSrBtewKXLYzXLYDCNyjLFwfCD6VmFq3pm1yhgp01Egkfun4UD62Z2gnwJ+PdTr4GVB0VgWn3pOxBP2I1IBHcZ5GpF/BtatLeXK9q4couD7LATkdfstGoGx1IqsxeIkCCTuf6+dB1fcZiBlPZUEjNBMCTrrM+k7aV1h94rSML7NcC6WbnXPPUI120jLqxthiwc+4CZMazygUJ9MOja4K/wDq36yy3usSMwP3WjnAkGBInTQ0FJiG08zU7BFDqWE+J1PnPd3VbdGujyYo3VuaAWwFbmrsQVYeWU+YJ76o8Qt3D3Gs3JDIYMNp4ESDIIgjwNAZ9H7dh2K3LNt2OqsQJ0Gonnpt5GqDpjjFF82VtLbVAJAAGYkTMgDSDA8iajYfiJEEEgiCDpII2OlEV7htviNtMSSVaRZuZTsQWYkDbVQ2/wB4d1B50d9mH6RZXEXcR1SMuZVAzkDcFiSAo2ManUDQmirhfRC7+gXcKL1u1cuXCXyqSOywyoWzZspCDSPtnc0HNgTZ4ddd3OaVCdu4uQq62yCoOUnIgGaJ+E1W4bpxcTDNaRIvOxZ8RnbMZ0hUEIsLpPKTETQHnTFLWH4bh8G7Hr7eW4CFOWSW605uclm8dBNZhfAJJ5z4fEU5xPpHfxKoLrvddCYYweyQvZ0HepM+NO9FeFjE3yl5mW2lu5cfLvFtScoJ2kx86Dng1k3MRZtqdXuIunKWGo8hr6V9H2nmgHop0bw9kpdS0oulfe1JE7xJ07pGsc6NxeVFzOyoo3ZiFHqSQKAY9o/R8XRZxAAzW7mU587KVYGFyhgILhfMxNR8TZ/U3A9y21hlIRLSgAd/aB1g1G6be1DBizcsWlOJLqQWXs217mzbsQdRl0kDWqTB9gBXexaw/ZPX9apFwfZIUdpTB1WCw20iaA161OG4A91pWYAzqWMqDPexA9awq9fZizuZZiWY95Jkn1Jou6adNzjbK2rakKtxiW0HWIpIstHIkHMRyMegTeOwmgbR9/jVp0evWVuMb7si5dCoB17joeXh6iqlEJbQE+QO1dqNaAqw/TZbJdbFtwjFYL3AuWJzEBVgAkj4TRp0XxmJvsy3VtKq5ZZXzsZXMBudxJnQAGBWVNbG8xoaPPZlau2ut6xHto4XKWGWWEjY67Heg0bLXlMLdHfSoLTEAVUY4+FX923z8KqMfa5GgybpvaIxAYiAygDzUmfqKqsK823jvQ/Akf6qM+mvC89l2AMoMwPrr/lJ08BQXgdBcHcg+Tof40HBeBPd/UVxYvAgplkTrvJ0ifhz5cq9OqkeFVjt2j/vQWl3hKbq2Q/dJkfXNTd7DlVJiQNypzAfCotoHkB6kKPgKldfA7dwR3AmPLTlQRLV4bTVvwa1ce4nVqWIPIGIOh122PfUJLSZ0OmoP+U6T4x9BRpgJW1nt7jWO8bH8qBvjHFynDBkYhii2z4Zjlb/ACyPWg7DNnZhAP6RbMb/APMU5h6m4kR3XKn9IlMX4EKbq3I7g4n6tFVGDuk22UGGtkXUPiIDgeYyt+x40F10QIuriMGx7N+0zJPK7aGe23yK+TGh9cPImTED+FWLLct3xdtKYMMI5Z1kofFZKx4VGW32SR3/AAj/AHoFhcbdtBglwgMuUg6iDvAMiYJE9xPfXSXLnVvm7SMVzTJMrOUzyjMfiRUYDUeOlWWCuaZeTTQT+j3SFbDMSrQyqNIPuzrqR3050xvpe6vEoeXVvIjUdpZHlI9BQ/bOVyDyn+VEPCBbezetXQSpVXBBiCrD6hooCvgXRGzh8Oty8FuXnAIBEqmYSAAdJjcnntVnfyWbOdlHvBnCqAYPZUwIGbXnyoJfiGOJ/UDMmy6KSo7gWMx3d1WOH6KYq9aLX37W6W1aSW5lm90aeZOmoGlA102TD3sKL9h1PVOFZVOgzmNVmA0wZG4J3oEsNLAcudEnHRmK4Sz27gEXWBzLmkQAfAbnadtqruKdG3wvV53Qm5JyrMqFj3tI1zaQTsaD3GhcgyzNO8AxRDqvNgymIJh40IjUxOnj6VEvLJgCTO3ftpXnC8xvKQCzF5059qTEcoFBt/A1W1hkLsBltrnZjtlXtE93Osr6b9Mmxt7QkWLZPVodJ5G4w+8fkNO+bfp70k7AwiGSYa6dtN1tnzPaP7PeaB8LhDecW13IY8z7qs5212Wg9TWDofPUeRFWVu4/6O3uCbqy69WtzRG7IAGfq+c+6CANzVTYnTSrS6rW7aNlUqwJzJO89oPOmZdBA0EjU0DIeI8/9/rTOJCkZguu57tdqYv4nMIFP2vdfyj+VBrHsV4QEwty+y9q85UGNerTsxPcWz6eArL+PcF/R8ddw5JypcIUncqe0hP7JWvobo9gUtYWxbT3VtIAe/sjtesk+tZt7Zuj+S9Zxq7N+qufiUE2z6rmH7IoAO3w8K8Abgj+Fau9gkFwfKfSsvwmKJKzvPPmBrWl2iSCNYmfyoGWzSYbSlTow576VAch5UTVbjrWYk1YZoEVFZ96AX4lgCUZTrIj46VlPD2nPPNH+Qn/AEityxduVaBrlP0/2rDeFr7o70b/ADIwoObQ0r3pBwMWSGQkqe/6g91dWxRFxbDG7gkuae4B6r2T9KAFiACRuJHjTuFEmWHpTuKT9VZYbkMP8JH8a5ss50nl3D40EjEXoYGBAMbaT/WnpRpwG4IUNsdDHc3+9DnCuGi5axAA7SIHXzUyfiJHrVpwO9KqB3b98c6C1x3ARF2yTOe2IY6Rq2U+hA+FZyMG9u6UdcrKGJDCdACZHfMaEb6VsOEIuKHIHcdO7+vnVL0jw1u9iLFhwAgV2uMNCE1Jg8tLZ/xUAT0Yi7iEW6QLK5nuScoCqDqTuO1lGneKaN9XuXjbSLQJYAAnKgOUE8+ayTzNT+jfRqxeVrt++tq0GIVS6KzRrJLbASBIGpnaKu7fBsF1lxbDI1sYYtdPWF9r1qZMwvZnaKAbw/Amu4e5eR1YWwSUBl4B1JX7ICljJ5VEw173eWsUU8c4LwxVJs4lbVwA5MlxroJ5AgZiAdpB586DLRiKCZxBdQ456HzH8vpVlwN1N5Vb3H7DeT6A+YJB9KhW0zhl79R5jauMCTryIPwIoCniXHP7Pu9SbTOAFZTnC5ge/snmGHpVVxbpzib6ZFizbIghCSSO4tvHkBVt7RLYv4bC4sfgb9sZvkyuPWg7BXdIoFZBbQnbv8BAHwprArqKk31jUVxgU1MGY560Hd+7EnnBj1ET6CflT+JtGxfJUnIjlQdQcp0BIPhG9MnDFyTnVI+9m18BAOu3dvU3jtlncEEZXtWnjfVrSE76+9NBU4glnYse1mMk8zO9FPs04dnxD3W2toQNNzclT4Rkz/EUKOTo2vaHzGh/j60S9DMRcS9lTMy3ARkXUlgNNANJ1BO0HWIoB+4Ws3GQQcjkQQD7pjnuNOdajxXD4fFcDtX7RXNhW/WFRk7TkC4AIEBiyMNBpArNeMYe6t5/0hWS4zFmDA7kySORHcQY8a5zXP0doa51edUP6w5NmcKbfPWWB2GvM0DONTWeyPWT607hQ0QI3nvJ8uVMYLB5z4Dep93CZT2Fae8QPyoN+6F44XMDhmmf1YB807JH+Ws/9uHFW63DWAYCq10+bEovwCt/iox6AYd7WBtLdGV+0zAkSMzEiYiDlgxWfe2jEBsfbG4XDr83uGgEMHeJcHwrXP7PuDlyrH8IwmO/QflW/ZxC+Q+lBSHA3fClVm2PsqYZ1B7pWvKC5uHSoiJvUhr6tOu1R7eJWYnTvoPY7VYpiMOtvGuie6t5kXyDFQPyrZWxMtK7DvG/lWOYoRjnHP8ASW+dz+dBW2WgUU8JHW4Ag/8Apu3zg/maFIiifg1yMFd3EuR5jKhNALX7c4W2fu3Lin9oKR+6aYwa/E1KZpwpXuvz8VI+NR7GhoCnoUwW5dnXsD97xqNw8C3edQeyjOBPIAkfSuOB4gqzEblY3jmKbRiL7aHVp8dd9tKA04deAX4meVB/E0TF424Lt1bVtD7xIBbKAoVJ8Q5nxq4tY1VQ4diFZgSgYgZY2BO42gA7jnpUGz0fvknsjXQGVMgaKIJ8z5k0F3g8fg7ShU6gBREwrE+JOrE+Zpu9xdLj3mUh1TCMCBH/AF7RIg6aj0qMnRK8Z1jkdP4/lTlrovcVbgJJz2jbjzdD48lJoHl6YKNrIXuBeyv0Joa6T5L4a6LVu1c3ZheBzxv2AsFv70jbWri30H8GPrH5Un6DkciPHNP0oAvCXCTpUl8OcwYDRzBiT2uX+L617xzhpwtyYOVoKkzGu4JPPcxVxwfC4e/YZ2u3BeWAoTk3IqoGonnvECPtUDbcZDYO5hDJ1kSCuUzmE6cmB+Joc/R+rOhDHnGw3+O1Fr4Bi4OIIU3DGcyJIGjMrRk2ju7qfHQpOzeIu3bRkfqkJJI8B2h5xHj3gLOP1ZJ228AeQpvC2exKlT3idRRU/AUuutsI1mwkFlukWXczqwL6kAb7+lS+OcBGOyJgrFstbhWuJCqABAUv7rHnIkx3UAXEx4D5kyflA9KtMQSbdgjcWYM/3LlxREeEfCtAwPs1KplYWiY9/KxaY3hpU/Kvbns1c5f+I1SdrYUanNGjQIOvnQZjgFQs9q6BDarygnu7jUnA8QuYJ3XDXBLgAvlDOB9wEiBrqSByG0VqTdDFW2E6y5AG5IJ8TrrvJmay/idjqsXetyTDESYkwARsKCBxfjl2+R19x7hXRcx92d4Gw9BUPAYQ3r1u0nvXHVFmYlmAE7mNeVd8QsSZG+mm8zsR366U5YwOIw7LeCFWQypMSpGxidwdR3ECgO+knRHDYLA9Zbu3TcXKuoXJcZyOW6iMx0J250OdEeJC1fDuoMwMxJlJPvCfn4fOjxnFb99lN649wrouY6DYacp0Enc86fsJ2TQbK2PcKGC3GB5IhYn4D5kis36d4S5dxxYJcP6pOyyHMoEjYEmJEz41ofRfjVu7gLL3ry23ylCWZQZRigY5jzABqHbTDqe1xCw3e2Rc5/FFwqT4xQZfwnh5uXrdtR22cLA5ya1XH9GsblUYe4wgjR3Q6Dlosdw9Kbt2eFJf/STde7dkHZyoI0BCokVdWunlg21YhgxALKEuEqTy0Wg6w3Br4QBghaNT2f4UqYue0rDAkZb+n/ZalQSMbiQIURJMRPrpUb9KAWSMsaHSQTMSDvHnBqnw3Q66GGa+d5JC7kD8UmNpPKru30bAnNeusI93sqO7SBPzoPVunv8AT5x8Ky7jN1f092UgqbqtI21ykx36zWk4jofhS2ZluT4XHAPiQCJPLWs26W4VLWMuLaXKgyFRJMdhSdSSd5oK3Er2iDyJ+Rqx4PYu3R1SOEXclpju8p86g4xP1tz8bfU0dey9Qy3kIDQVYSAYmRz21UUAtjuhjJadxfRsgLlQZmJO40BiSKqFwjXB/wAKly6VA6zsDQmYCgEsRpuR6Vvj2VIgoCNoIBn0ruxhrdoHKlu2NyFCr9AJoMZ4N0exjCDhLzE7lotgDlBMEa0af/bZGhjev2yQMwBtnxicusbTzotvcYsr7120PN1/jUK50qsDa9bPgJY/ImgHrXslw3vM11mPeyEE8iYtidtp9avuEdE7FtVK2yrKdQLjkAj11HMTyrk9LrY/6pPcll/qVpnE9KGOtqxiGP8AeCoD8SD6xQEH6J692i6eA0rpMIIgifODQ2vE8Y40tWx4G6x85ASnUfGHnYXuhXb6uPpQEZsLz+E/lXgwyAaAd9DrYPFsIOIUD+7aX/UTXg6O3G97E3z+HIn0QUF+bVobhPgv1qs4j0awN45rlm0W+8BlPxUifWoqdDLZ95r7z969c/JgKcHQnDje0p/EzN9SaCOOC8Ms727JjbrHzxz0zsYqfb6XYReyLtoAD74+FNp0cwybW7A8IT/epFvAWwOyF8IUn6CgZvdKsI2pyXY2/Vtc27jlNep00QiEt3n7sth1AHd2goqdaw50lD8I+sV2bYHvaeqj86Clu9LMQTC4S75k21+WaqvHdK8aDphQPxXV/IGim7irQ+0v+L+ANVmLvKw7InyDn6KKAB4t0px7CMltfUtQixc3CbnvkyfWK1TE8JzGerc//G3+o0F9NOEm1ct3cpUMMpBgarqNB4H5UFVbwbG5bKNBLaHQxOh0OnMUX4XoVduMeuvXXSNFHZ1O/pvQeznKI5aitc4Jj3xGHtXgFGdROp3Byt3/AGgedBnntB6MrhVw7IHAJcHMxbUZSInbn8KH0ELHh9aN/aeqi3YUFSTeZ2AJYzl7ydBrECguyk+s/wAvnQap0c6O2TYs3GtW5NtSZQEkkTOx3q4GGtbKoHgFj8hXeEyW0W09wL1dtBqygERlkad6muH4lhV3v2v/ANgP0oGOJ4QLbkASXtjlqDdSR8JFR+J4I3NBoPmT/XjUpuNYU8y0QRCXH1BkEaHYwa6/tu0Tpbut5WmH70UEOzhMohlQnvIk7/iFKpR4r3Wbv+C3+bV7QQE6a2m1WziCfC2R9Ypn/wCrL5YxhLhXkCyD11Y1a2rSxvqf7sV62Qbk/EDy50FBjOkuJJkYQL+K7+QWgLpFcuPfL3UVCwEBSSNBG551qWLKRy9WAoI6Z4SU6xYJTXmdNAeWvfyoKHF6vPeFbT+8qn6k1edC8Pca7cVLly32ROQwTqd9DtNDWEuu8G51qqAFzW7atAGg0MTp40WcMu28PcD4S87ysOLlu4S3OAEtdnUaa/woCy30aJ958Q075r1wD4AgVJXodZ3NsMf7xLH5k11wbiN2/M2igAGrM4BJ5e6pmrpbB55fgW/OgrLPR+0u1q2v7KipdvAqNsvyqT1A+9HkAPyrkAfeb1aPpFBwcJ3CfKkuDjceW35xXF3G2VGtxR5sP9Rpi30gw331b8IDfuA0DpCqZBHiJGvlB3qXadSAQD8CP3iKhHittz2LeIMdyXFH+aBUfF42+qs1uwRGpztbAgb6BiZgH+tguQDGi/Nf4muCW+78/wCCiqq1fxLjR7QgkEZHJBHIyV8/hyM07+iYg7348ra/6magsFDc8o/xH/UKS2Aeag+CqfqDVd/Zj88Rd9DbX6W6abgy/au32871wfusKC9FkAe8/pC/QUzeuWR79wD8V2PqarE4FhjvaDd+eX/fJqVa4ZYX3bNoeSIPyoGn4vgR/wCraPk8/QmuV41hCeyhf8Ni4/zCGrG0ANAAPKB9KdBmgr042v2MNf8AS0E/fK13/bN0+7hbn7Vyyv0c/SppIrl7oFBV4jiGK5WLY/Fen923WZ+0DE4hyvWi2FU7IWOvrWocQxIymTpWd9KAGBBGpJjczyHx0oBHD3J/Lxoz6PcHuPhbZGIuWxLwqhRHbbmQSedDa8A6jAXXxFsdc90Lb+8oWCzEzMRPZgbCdxRv0NuEYKwHIDZSdxJBZipOu5BB9aAZ6bcB6m3abrLlxnu5RnYH7J22A5VQ4NCLlu2/ZLMADIKkzBAYaSCf50c+0vCdZgc+5tOrAw0AMcjco5jc0OdDcdavBLGLZMtu4rWsxCwQSYkCTJ7yB+QHvDuC2kvvNtCJIGbtECe9pJq+iNFCr5CPpUQYHMcyyZ1mRHnoTUlMPd7liO8/+P50DdzMedN9QQOetSzYf7yj0J+ppp8Prrc+AH86Brqj3mva9Ntf+o/w/wD5r2gjph0jUMY1ksf408bFr/pg+evrrNKlQeYniFm2stlA/CfyFVlvpfYJi3LHwQf6opUqCxt8ZvkDLYcjvzW1nx0fSnUxmLb7CL4NdY/uoRSpUHRt4lt7tpfJHf5ll+lNthLh97EP+yltfqGNe0qBtuGr9p77edwr+5lpheF2DM2gx73LXP3iaVKgctW7aaLbtr5Io+gqJxPpRbsKSxOhiADqaVKgD09ot3P2VlSdidvH+VFmA6SLetMCSDkYRruVI5fnSpUFu1lmUMhVHmZAJUjNJVlkTMnWdCZHMH23xKWKMMrAAxuCDzU8xPeAfCvKVB6+L8dPKmmxXPw7hSpUHdi43j8qlrZbf+FKlQLq2nf5kfQGu1tEH3vqfWlSoHRY72+X86auYdTuzfL/AMaVKgj3MFa1zFj3jM35RVbxDozh70BSbbAzIGafAhpBFKlQRL/RfB5s2KuXcQRsrkqi/hS2ABtUw9K8FYUW00CgKqqrQANhqKVKghHpDcvORaw9u5ZjZwpaeY7TARsdZqDxfom+IdLhwqWmXYrcVec6hARSpUF1g8BiLYgdUs6ky7EnvOgk1JGBxB1N1R5IfzalSoG7nCmJP/EPpoQAg5fh8aavcLWO1cuN+2w+kUqVA1/Zdv8Avf43/wDKlSp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33400" y="685800"/>
            <a:ext cx="4062108" cy="4791076"/>
            <a:chOff x="533400" y="685800"/>
            <a:chExt cx="4062108" cy="4791076"/>
          </a:xfrm>
        </p:grpSpPr>
        <p:pic>
          <p:nvPicPr>
            <p:cNvPr id="15380" name="Picture 20" descr="http://4.bp.blogspot.com/--4NQjslwKxs/UB7CR36JeVI/AAAAAAAAAY4/1xNX1JYum_U/s1600/adam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1800" y="685800"/>
              <a:ext cx="1335377" cy="1819276"/>
            </a:xfrm>
            <a:prstGeom prst="rect">
              <a:avLst/>
            </a:prstGeom>
            <a:noFill/>
          </p:spPr>
        </p:pic>
        <p:pic>
          <p:nvPicPr>
            <p:cNvPr id="15362" name="Picture 2" descr="http://www.hal.state.mi.us/mhc/museum/explore/museums/hismus/prehist/civilwar/images/civsoldi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9600" y="685800"/>
              <a:ext cx="2286000" cy="2098524"/>
            </a:xfrm>
            <a:prstGeom prst="rect">
              <a:avLst/>
            </a:prstGeom>
            <a:noFill/>
          </p:spPr>
        </p:pic>
        <p:pic>
          <p:nvPicPr>
            <p:cNvPr id="15374" name="Picture 14" descr="http://www.popsci.com/files/imagecache/article_image_large/articles/civil_war_soldiers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00200" y="1371600"/>
              <a:ext cx="2942118" cy="2209801"/>
            </a:xfrm>
            <a:prstGeom prst="rect">
              <a:avLst/>
            </a:prstGeom>
            <a:noFill/>
          </p:spPr>
        </p:pic>
        <p:pic>
          <p:nvPicPr>
            <p:cNvPr id="15370" name="Picture 10" descr="http://www.nps.gov/subjects/civilwar/customcf/tiles/CWSS_SoldiersTile.jpg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600200" y="2133600"/>
              <a:ext cx="1816174" cy="1419226"/>
            </a:xfrm>
            <a:prstGeom prst="rect">
              <a:avLst/>
            </a:prstGeom>
            <a:noFill/>
          </p:spPr>
        </p:pic>
        <p:pic>
          <p:nvPicPr>
            <p:cNvPr id="15376" name="Picture 16" descr="http://t0.gstatic.com/images?q=tbn:ANd9GcSYq-G6-BhiWFYIJMb5pA1awPe7FB5mx9cqKZO6sc0KyGO_u3n_sQ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" y="2133600"/>
              <a:ext cx="1554061" cy="1819276"/>
            </a:xfrm>
            <a:prstGeom prst="rect">
              <a:avLst/>
            </a:prstGeom>
            <a:noFill/>
          </p:spPr>
        </p:pic>
        <p:pic>
          <p:nvPicPr>
            <p:cNvPr id="15378" name="Picture 18" descr="http://images.fineartamerica.com/images-medium-large/union-civil-war-soldiers-randy-steele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667000" y="3352800"/>
              <a:ext cx="1928508" cy="2124076"/>
            </a:xfrm>
            <a:prstGeom prst="rect">
              <a:avLst/>
            </a:prstGeom>
            <a:noFill/>
          </p:spPr>
        </p:pic>
        <p:pic>
          <p:nvPicPr>
            <p:cNvPr id="15372" name="Picture 12" descr="http://www.civilwar.org/education/assets/images/lesson-plan-images/civil-war-soldiers-at.jpg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33400" y="3389943"/>
              <a:ext cx="2438400" cy="2029782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1295400" y="117324"/>
            <a:ext cx="3124200" cy="2133600"/>
            <a:chOff x="-2057400" y="3581400"/>
            <a:chExt cx="3124200" cy="2133600"/>
          </a:xfrm>
        </p:grpSpPr>
        <p:sp>
          <p:nvSpPr>
            <p:cNvPr id="17" name="Explosion 2 16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Five (5)</a:t>
              </a:r>
            </a:p>
            <a:p>
              <a:pPr algn="ctr"/>
              <a:r>
                <a:rPr lang="en-US" dirty="0" smtClean="0"/>
                <a:t>Facts!!!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North and South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North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Advantages </a:t>
            </a:r>
          </a:p>
          <a:p>
            <a:pPr lvl="1"/>
            <a:r>
              <a:rPr lang="en-US" dirty="0" smtClean="0"/>
              <a:t>Larger population</a:t>
            </a:r>
          </a:p>
          <a:p>
            <a:pPr lvl="1"/>
            <a:r>
              <a:rPr lang="en-US" dirty="0" smtClean="0"/>
              <a:t>More industry</a:t>
            </a:r>
          </a:p>
          <a:p>
            <a:pPr lvl="1"/>
            <a:r>
              <a:rPr lang="en-US" dirty="0" smtClean="0"/>
              <a:t>More </a:t>
            </a:r>
            <a:r>
              <a:rPr lang="en-US" dirty="0" err="1" smtClean="0"/>
              <a:t>nat’l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Better banking system</a:t>
            </a:r>
          </a:p>
          <a:p>
            <a:pPr lvl="2"/>
            <a:r>
              <a:rPr lang="en-US" dirty="0" smtClean="0"/>
              <a:t>Helps raise $$$</a:t>
            </a:r>
          </a:p>
          <a:p>
            <a:pPr lvl="1"/>
            <a:r>
              <a:rPr lang="en-US" dirty="0" smtClean="0"/>
              <a:t>More ships and kept almost whole navy!</a:t>
            </a:r>
          </a:p>
          <a:p>
            <a:pPr lvl="1"/>
            <a:r>
              <a:rPr lang="en-US" dirty="0" smtClean="0"/>
              <a:t>Controlled most of the railways</a:t>
            </a:r>
          </a:p>
          <a:p>
            <a:pPr lvl="1"/>
            <a:r>
              <a:rPr lang="en-US" dirty="0" smtClean="0"/>
              <a:t>Abe Lincoln</a:t>
            </a:r>
          </a:p>
          <a:p>
            <a:pPr lvl="2"/>
            <a:r>
              <a:rPr lang="en-US" dirty="0" smtClean="0"/>
              <a:t>south underestimated him too!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Have to invade and hold south to bring them back</a:t>
            </a:r>
          </a:p>
          <a:p>
            <a:pPr lvl="1"/>
            <a:r>
              <a:rPr lang="en-US" dirty="0" smtClean="0"/>
              <a:t>Southern support was much stronger 4 going to war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52168" y="1447800"/>
            <a:ext cx="4034631" cy="4038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Stronger support across as a whole</a:t>
            </a:r>
          </a:p>
          <a:p>
            <a:pPr lvl="1"/>
            <a:r>
              <a:rPr lang="en-US" dirty="0" smtClean="0"/>
              <a:t>Familiar territory</a:t>
            </a:r>
          </a:p>
          <a:p>
            <a:pPr lvl="1"/>
            <a:r>
              <a:rPr lang="en-US" dirty="0" smtClean="0"/>
              <a:t>Pride</a:t>
            </a:r>
          </a:p>
          <a:p>
            <a:pPr lvl="2"/>
            <a:r>
              <a:rPr lang="en-US" dirty="0" smtClean="0"/>
              <a:t>Defending home, land, way of life… lot to fight for</a:t>
            </a:r>
          </a:p>
          <a:p>
            <a:pPr lvl="1"/>
            <a:r>
              <a:rPr lang="en-US" dirty="0" smtClean="0"/>
              <a:t>Better military leadership</a:t>
            </a:r>
          </a:p>
          <a:p>
            <a:pPr lvl="2"/>
            <a:r>
              <a:rPr lang="en-US" dirty="0" smtClean="0"/>
              <a:t>Most southerners sent kids to military or even West Point</a:t>
            </a:r>
          </a:p>
          <a:p>
            <a:pPr lvl="2"/>
            <a:r>
              <a:rPr lang="en-US" dirty="0" smtClean="0"/>
              <a:t>Even Confederate Pres (</a:t>
            </a:r>
            <a:r>
              <a:rPr lang="en-US" dirty="0" err="1" smtClean="0"/>
              <a:t>J.Davis</a:t>
            </a:r>
            <a:r>
              <a:rPr lang="en-US" dirty="0" smtClean="0"/>
              <a:t>) was a West Point grad and experienced soldier!!!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Smaller population</a:t>
            </a:r>
          </a:p>
          <a:p>
            <a:pPr lvl="1"/>
            <a:r>
              <a:rPr lang="en-US" dirty="0" smtClean="0"/>
              <a:t>Few factories</a:t>
            </a:r>
          </a:p>
          <a:p>
            <a:pPr lvl="1"/>
            <a:r>
              <a:rPr lang="en-US" dirty="0" smtClean="0"/>
              <a:t>Farms were cash crop… not food farms</a:t>
            </a:r>
          </a:p>
          <a:p>
            <a:pPr lvl="1"/>
            <a:r>
              <a:rPr lang="en-US" dirty="0" smtClean="0"/>
              <a:t>Little rail control</a:t>
            </a:r>
          </a:p>
          <a:p>
            <a:pPr lvl="2"/>
            <a:r>
              <a:rPr lang="en-US" dirty="0" smtClean="0"/>
              <a:t>Can’t get supplies where you need them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590769" y="-22860"/>
            <a:ext cx="3124200" cy="2133600"/>
            <a:chOff x="-2057400" y="3581400"/>
            <a:chExt cx="3124200" cy="2133600"/>
          </a:xfrm>
        </p:grpSpPr>
        <p:sp>
          <p:nvSpPr>
            <p:cNvPr id="10" name="Explosion 2 9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Advantages / </a:t>
              </a:r>
            </a:p>
            <a:p>
              <a:pPr algn="ctr"/>
              <a:r>
                <a:rPr lang="en-US" dirty="0" smtClean="0"/>
                <a:t>Disadvantages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7" grpId="0" build="allAtOnce"/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Aims and Strategy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530352"/>
            <a:ext cx="4191480" cy="48798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Start of war… both had simple goals</a:t>
            </a:r>
          </a:p>
          <a:p>
            <a:pPr lvl="1"/>
            <a:r>
              <a:rPr lang="en-US" dirty="0" smtClean="0"/>
              <a:t>North- bring South back</a:t>
            </a:r>
          </a:p>
          <a:p>
            <a:pPr lvl="2"/>
            <a:r>
              <a:rPr lang="en-US" dirty="0" smtClean="0"/>
              <a:t>Slavery not major goal at first, but…</a:t>
            </a:r>
          </a:p>
          <a:p>
            <a:pPr lvl="3"/>
            <a:r>
              <a:rPr lang="en-US" dirty="0" smtClean="0"/>
              <a:t>was as war goes on</a:t>
            </a:r>
          </a:p>
          <a:p>
            <a:pPr lvl="1"/>
            <a:r>
              <a:rPr lang="en-US" dirty="0" smtClean="0"/>
              <a:t>South- win right to be independent nation</a:t>
            </a:r>
          </a:p>
          <a:p>
            <a:pPr lvl="2"/>
            <a:r>
              <a:rPr lang="en-US" dirty="0" smtClean="0"/>
              <a:t>Keep own way of life</a:t>
            </a:r>
          </a:p>
          <a:p>
            <a:r>
              <a:rPr lang="en-US" dirty="0" smtClean="0"/>
              <a:t>Strategies to achieve them different too!</a:t>
            </a:r>
          </a:p>
          <a:p>
            <a:pPr lvl="1"/>
            <a:r>
              <a:rPr lang="en-US" dirty="0" smtClean="0"/>
              <a:t>North- 3 parts</a:t>
            </a:r>
          </a:p>
          <a:p>
            <a:pPr lvl="2"/>
            <a:r>
              <a:rPr lang="en-US" dirty="0" smtClean="0"/>
              <a:t>Blockade southern ports (no supplies or $ in or out)</a:t>
            </a:r>
          </a:p>
          <a:p>
            <a:pPr lvl="2"/>
            <a:r>
              <a:rPr lang="en-US" dirty="0" smtClean="0"/>
              <a:t>Gain control of Miss. R.</a:t>
            </a:r>
          </a:p>
          <a:p>
            <a:pPr lvl="3"/>
            <a:r>
              <a:rPr lang="en-US" dirty="0" smtClean="0"/>
              <a:t>Cut of supply lines and split the Confederacy</a:t>
            </a:r>
          </a:p>
          <a:p>
            <a:pPr lvl="2"/>
            <a:r>
              <a:rPr lang="en-US" dirty="0" smtClean="0"/>
              <a:t>Capture capital</a:t>
            </a:r>
          </a:p>
          <a:p>
            <a:pPr lvl="3"/>
            <a:r>
              <a:rPr lang="en-US" dirty="0" smtClean="0"/>
              <a:t>Cut off the head of the lion</a:t>
            </a:r>
          </a:p>
          <a:p>
            <a:pPr lvl="1"/>
            <a:r>
              <a:rPr lang="en-US" dirty="0" smtClean="0"/>
              <a:t>South- defensive strategy</a:t>
            </a:r>
          </a:p>
          <a:p>
            <a:pPr lvl="2"/>
            <a:r>
              <a:rPr lang="en-US" dirty="0" smtClean="0"/>
              <a:t>Defend homeland</a:t>
            </a:r>
          </a:p>
          <a:p>
            <a:pPr lvl="3"/>
            <a:r>
              <a:rPr lang="en-US" dirty="0" smtClean="0"/>
              <a:t>Hold territory until North tired of fighting</a:t>
            </a:r>
          </a:p>
          <a:p>
            <a:pPr lvl="2"/>
            <a:r>
              <a:rPr lang="en-US" dirty="0" smtClean="0"/>
              <a:t>Expected Britain and France who imported huge amounts of cotton to convince North to end it</a:t>
            </a:r>
          </a:p>
        </p:txBody>
      </p:sp>
      <p:pic>
        <p:nvPicPr>
          <p:cNvPr id="17410" name="Picture 2" descr="http://upload.wikimedia.org/wikipedia/commons/thumb/b/bc/Scott-anaconda.jpg/300px-Scott-anacon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143000"/>
            <a:ext cx="4114800" cy="37338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1723" y="27667"/>
            <a:ext cx="3124200" cy="2133600"/>
            <a:chOff x="-2057400" y="3581400"/>
            <a:chExt cx="3124200" cy="2133600"/>
          </a:xfrm>
        </p:grpSpPr>
        <p:sp>
          <p:nvSpPr>
            <p:cNvPr id="6" name="Explosion 2 5"/>
            <p:cNvSpPr/>
            <p:nvPr/>
          </p:nvSpPr>
          <p:spPr>
            <a:xfrm>
              <a:off x="-2057400" y="3581400"/>
              <a:ext cx="3124200" cy="21336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600200" y="4360280"/>
              <a:ext cx="2103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Goals /</a:t>
              </a:r>
            </a:p>
            <a:p>
              <a:pPr algn="ctr"/>
              <a:r>
                <a:rPr lang="en-US" dirty="0" smtClean="0"/>
                <a:t>Strategies</a:t>
              </a:r>
              <a:endParaRPr lang="en-US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Hopes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133848" cy="5108448"/>
          </a:xfrm>
        </p:spPr>
        <p:txBody>
          <a:bodyPr>
            <a:normAutofit/>
          </a:bodyPr>
          <a:lstStyle/>
          <a:p>
            <a:r>
              <a:rPr lang="en-US" dirty="0" smtClean="0"/>
              <a:t>When war began, </a:t>
            </a:r>
          </a:p>
          <a:p>
            <a:pPr lvl="1"/>
            <a:r>
              <a:rPr lang="en-US" dirty="0" smtClean="0"/>
              <a:t>Both expected early victory</a:t>
            </a:r>
          </a:p>
          <a:p>
            <a:pPr lvl="1"/>
            <a:r>
              <a:rPr lang="en-US" dirty="0" smtClean="0"/>
              <a:t>Both sides very confident!!!</a:t>
            </a:r>
          </a:p>
          <a:p>
            <a:r>
              <a:rPr lang="en-US" dirty="0" smtClean="0"/>
              <a:t>Some saw it more clearly</a:t>
            </a:r>
          </a:p>
          <a:p>
            <a:pPr lvl="1"/>
            <a:r>
              <a:rPr lang="en-US" dirty="0" smtClean="0"/>
              <a:t>Union Gen. </a:t>
            </a:r>
            <a:r>
              <a:rPr lang="en-US" dirty="0" err="1" smtClean="0"/>
              <a:t>W.T.Sherman</a:t>
            </a:r>
            <a:endParaRPr lang="en-US" dirty="0" smtClean="0"/>
          </a:p>
          <a:p>
            <a:pPr lvl="2"/>
            <a:r>
              <a:rPr lang="en-US" dirty="0" smtClean="0"/>
              <a:t>“I think it is to be a long war- very long- much longer than any politician thinks.”</a:t>
            </a:r>
          </a:p>
        </p:txBody>
      </p:sp>
      <p:pic>
        <p:nvPicPr>
          <p:cNvPr id="14338" name="Picture 2" descr="http://www.dreamstime.com/defocused-calendar-pages-flying-away-thumb11622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750" y="914400"/>
            <a:ext cx="3545200" cy="47148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404</TotalTime>
  <Words>762</Words>
  <Application>Microsoft Office PowerPoint</Application>
  <PresentationFormat>On-screen Show (4:3)</PresentationFormat>
  <Paragraphs>148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Blue Highway Condensed</vt:lpstr>
      <vt:lpstr>Calibri</vt:lpstr>
      <vt:lpstr>Verdana</vt:lpstr>
      <vt:lpstr>Wingdings 2</vt:lpstr>
      <vt:lpstr>Aspect</vt:lpstr>
      <vt:lpstr>The Civil War:  1861-1865</vt:lpstr>
      <vt:lpstr>Choosing Sides</vt:lpstr>
      <vt:lpstr>Remaining w/ the Union</vt:lpstr>
      <vt:lpstr>A Secession From the South</vt:lpstr>
      <vt:lpstr>American vs. American</vt:lpstr>
      <vt:lpstr>Who Were the Soldiers?</vt:lpstr>
      <vt:lpstr>Comparing North and South</vt:lpstr>
      <vt:lpstr>War Aims and Strategy</vt:lpstr>
      <vt:lpstr>False Hopes</vt:lpstr>
      <vt:lpstr>Essential Question: Exit Ticket-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War:  1861-1865</dc:title>
  <dc:creator>kristopher.wazaney</dc:creator>
  <cp:lastModifiedBy>Wazaney, Kristopher J.</cp:lastModifiedBy>
  <cp:revision>21</cp:revision>
  <dcterms:created xsi:type="dcterms:W3CDTF">2013-01-29T22:34:00Z</dcterms:created>
  <dcterms:modified xsi:type="dcterms:W3CDTF">2016-01-06T21:36:04Z</dcterms:modified>
</cp:coreProperties>
</file>