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8B390-BB1E-477B-A6D8-7CCC89ED93AF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38B19-5D30-48EA-A2F9-E9F0C46342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40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8D69ED6-521E-4E5D-A8ED-0EBDB191CC1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9ED6-521E-4E5D-A8ED-0EBDB191CC1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9ED6-521E-4E5D-A8ED-0EBDB191CC1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D69ED6-521E-4E5D-A8ED-0EBDB191CC1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8D69ED6-521E-4E5D-A8ED-0EBDB191CC1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9ED6-521E-4E5D-A8ED-0EBDB191CC1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9ED6-521E-4E5D-A8ED-0EBDB191CC1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D69ED6-521E-4E5D-A8ED-0EBDB191CC1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9ED6-521E-4E5D-A8ED-0EBDB191CC1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D69ED6-521E-4E5D-A8ED-0EBDB191CC1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D69ED6-521E-4E5D-A8ED-0EBDB191CC1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D69ED6-521E-4E5D-A8ED-0EBDB191CC13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WSILLYhYdTY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hyperlink" Target="http://www.youtube.com/watch?v=GnQ3U1VTpMM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youtube.com/watch?v=qjiSot4djJ0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 Spiral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438400"/>
            <a:ext cx="7467600" cy="4873752"/>
          </a:xfrm>
        </p:spPr>
        <p:txBody>
          <a:bodyPr/>
          <a:lstStyle/>
          <a:p>
            <a:r>
              <a:rPr lang="en-US" dirty="0" smtClean="0"/>
              <a:t>Fill in the table listing the goals and strategies that both the North and South had for the Civil War.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 rot="258235">
            <a:off x="5248892" y="261226"/>
            <a:ext cx="2971800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Warm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7467600" cy="1143000"/>
          </a:xfrm>
        </p:spPr>
        <p:txBody>
          <a:bodyPr/>
          <a:lstStyle/>
          <a:p>
            <a:r>
              <a:rPr lang="en-US" dirty="0" smtClean="0"/>
              <a:t>Sad Eyes in the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5562600" cy="5867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Reports of loss depress the North</a:t>
            </a:r>
          </a:p>
          <a:p>
            <a:r>
              <a:rPr lang="en-US" dirty="0" smtClean="0"/>
              <a:t>Wins in west good, but… </a:t>
            </a:r>
          </a:p>
          <a:p>
            <a:pPr lvl="1"/>
            <a:r>
              <a:rPr lang="en-US" dirty="0" smtClean="0"/>
              <a:t>wanted the capital </a:t>
            </a:r>
          </a:p>
          <a:p>
            <a:pPr lvl="1"/>
            <a:r>
              <a:rPr lang="en-US" dirty="0" smtClean="0"/>
              <a:t>Lincoln has to call for 300,000 more volunteers</a:t>
            </a:r>
          </a:p>
          <a:p>
            <a:r>
              <a:rPr lang="en-US" dirty="0" smtClean="0"/>
              <a:t>Some positive though, </a:t>
            </a:r>
          </a:p>
          <a:p>
            <a:pPr lvl="1"/>
            <a:r>
              <a:rPr lang="en-US" dirty="0" smtClean="0"/>
              <a:t>McClellan still only 25m. from Richmond</a:t>
            </a:r>
          </a:p>
          <a:p>
            <a:pPr lvl="2"/>
            <a:r>
              <a:rPr lang="en-US" dirty="0" smtClean="0"/>
              <a:t>Unfortunately, McClellan never engages Lee again though </a:t>
            </a:r>
          </a:p>
          <a:p>
            <a:pPr lvl="2"/>
            <a:r>
              <a:rPr lang="en-US" dirty="0" smtClean="0"/>
              <a:t>Is ordered by Lincoln to come back and join under Gen. John Pope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Battle of Bull Run (or Manassas)</a:t>
            </a:r>
          </a:p>
          <a:p>
            <a:pPr lvl="1"/>
            <a:r>
              <a:rPr lang="en-US" dirty="0" smtClean="0"/>
              <a:t>Rebels win again!</a:t>
            </a:r>
          </a:p>
          <a:p>
            <a:pPr lvl="1"/>
            <a:r>
              <a:rPr lang="en-US" dirty="0" smtClean="0"/>
              <a:t>Richmond no longer threatened </a:t>
            </a:r>
          </a:p>
          <a:p>
            <a:pPr lvl="1"/>
            <a:r>
              <a:rPr lang="en-US" dirty="0" smtClean="0"/>
              <a:t>Win / Win Situation</a:t>
            </a:r>
          </a:p>
          <a:p>
            <a:r>
              <a:rPr lang="en-US" dirty="0" smtClean="0"/>
              <a:t>Plus, Lee now only 20m. From DC!</a:t>
            </a:r>
          </a:p>
          <a:p>
            <a:endParaRPr lang="en-US" dirty="0"/>
          </a:p>
        </p:txBody>
      </p:sp>
      <p:pic>
        <p:nvPicPr>
          <p:cNvPr id="5122" name="Picture 2" descr="http://4.bp.blogspot.com/_jro8pi11h1E/S6v2kr780lI/AAAAAAAAAJ4/cEmn2u_rvQM/s1600/iconography+of+robert+e.+l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1236" y="2209800"/>
            <a:ext cx="2729363" cy="3420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dirty="0" smtClean="0"/>
              <a:t>Battle of Antietam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1534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After these wins, Con. Pres. J. Davis orders offensive into Maryland</a:t>
            </a:r>
          </a:p>
          <a:p>
            <a:pPr lvl="1"/>
            <a:r>
              <a:rPr lang="en-US" dirty="0" smtClean="0"/>
              <a:t>Hoped another win would convince Brits and French to join in</a:t>
            </a:r>
          </a:p>
          <a:p>
            <a:r>
              <a:rPr lang="en-US" dirty="0" smtClean="0"/>
              <a:t>Sept. 1862- Lee marches into Maryland</a:t>
            </a:r>
          </a:p>
          <a:p>
            <a:pPr lvl="1"/>
            <a:r>
              <a:rPr lang="en-US" dirty="0" smtClean="0"/>
              <a:t>McClellan &amp; 80,000 Yanks followed</a:t>
            </a:r>
          </a:p>
          <a:p>
            <a:r>
              <a:rPr lang="en-US" dirty="0" smtClean="0"/>
              <a:t>18 Sept. 1862- Union soldiers find a copy of Lee’s plans in field!</a:t>
            </a:r>
          </a:p>
          <a:p>
            <a:pPr lvl="1"/>
            <a:r>
              <a:rPr lang="en-US" dirty="0" smtClean="0"/>
              <a:t>Now Yanks knew Lee’s exact plans</a:t>
            </a:r>
          </a:p>
          <a:p>
            <a:pPr lvl="1"/>
            <a:r>
              <a:rPr lang="en-US" dirty="0" smtClean="0"/>
              <a:t>Learned Lee’s army divided into 4 parts</a:t>
            </a:r>
          </a:p>
          <a:p>
            <a:pPr lvl="1"/>
            <a:r>
              <a:rPr lang="en-US" dirty="0" smtClean="0"/>
              <a:t>Tells McClellan there is opportunity to overwhelm each part piece by piece, but…</a:t>
            </a:r>
          </a:p>
          <a:p>
            <a:pPr lvl="1"/>
            <a:r>
              <a:rPr lang="en-US" dirty="0" smtClean="0"/>
              <a:t>McClellan too cautious and slow!</a:t>
            </a:r>
          </a:p>
          <a:p>
            <a:pPr lvl="2"/>
            <a:r>
              <a:rPr lang="en-US" dirty="0" smtClean="0"/>
              <a:t>Waits 4 days b4 finally attacks</a:t>
            </a:r>
          </a:p>
          <a:p>
            <a:pPr lvl="2"/>
            <a:r>
              <a:rPr lang="en-US" dirty="0" smtClean="0"/>
              <a:t>Allows Lee to gather his forces together near Sharpsburg, MD</a:t>
            </a:r>
          </a:p>
          <a:p>
            <a:r>
              <a:rPr lang="en-US" dirty="0" smtClean="0"/>
              <a:t>Battle of Sharpsburg (or Antietam) </a:t>
            </a:r>
          </a:p>
          <a:p>
            <a:pPr lvl="1"/>
            <a:r>
              <a:rPr lang="en-US" dirty="0" smtClean="0"/>
              <a:t>Creek Yanks named it after </a:t>
            </a:r>
          </a:p>
          <a:p>
            <a:pPr lvl="1"/>
            <a:r>
              <a:rPr lang="en-US" dirty="0" smtClean="0"/>
              <a:t>17 Sept. 1862- Yanks and </a:t>
            </a:r>
            <a:r>
              <a:rPr lang="en-US" dirty="0" err="1" smtClean="0"/>
              <a:t>Rebs</a:t>
            </a:r>
            <a:r>
              <a:rPr lang="en-US" dirty="0" smtClean="0"/>
              <a:t> meet</a:t>
            </a:r>
          </a:p>
          <a:p>
            <a:pPr lvl="2"/>
            <a:r>
              <a:rPr lang="en-US" dirty="0" smtClean="0"/>
              <a:t>Single bloodiest day in the entire war!!!</a:t>
            </a:r>
          </a:p>
          <a:p>
            <a:pPr lvl="3"/>
            <a:r>
              <a:rPr lang="en-US" dirty="0" smtClean="0"/>
              <a:t>At end, 6,000 dead and 17,000 seriously wounded</a:t>
            </a:r>
          </a:p>
          <a:p>
            <a:pPr lvl="1"/>
            <a:r>
              <a:rPr lang="en-US" dirty="0" smtClean="0"/>
              <a:t>Day after the battle, Lee withdraws to VA</a:t>
            </a:r>
          </a:p>
          <a:p>
            <a:pPr lvl="2"/>
            <a:r>
              <a:rPr lang="en-US" dirty="0" smtClean="0"/>
              <a:t>Yanks win!!!</a:t>
            </a:r>
          </a:p>
          <a:p>
            <a:r>
              <a:rPr lang="en-US" dirty="0" smtClean="0"/>
              <a:t>McClellan ordered by Lincoln to follow and destroy, but doesn’t</a:t>
            </a:r>
          </a:p>
          <a:p>
            <a:pPr lvl="1"/>
            <a:r>
              <a:rPr lang="en-US" dirty="0" smtClean="0"/>
              <a:t>Lincoln disgusted… could have ended the war right then!!!</a:t>
            </a:r>
          </a:p>
          <a:p>
            <a:pPr lvl="1"/>
            <a:r>
              <a:rPr lang="en-US" dirty="0" smtClean="0"/>
              <a:t>Lincoln replaces McClellan with Gen. Ambrose Burnside as Commander of Union Army</a:t>
            </a:r>
          </a:p>
          <a:p>
            <a:r>
              <a:rPr lang="en-US" dirty="0" smtClean="0"/>
              <a:t>Now war would rage on for 3 more years</a:t>
            </a:r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 rot="258235">
            <a:off x="6362700" y="-43574"/>
            <a:ext cx="2971800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15) Claim to Fame?</a:t>
            </a:r>
            <a:endParaRPr lang="en-US" dirty="0"/>
          </a:p>
        </p:txBody>
      </p:sp>
      <p:pic>
        <p:nvPicPr>
          <p:cNvPr id="4098" name="Picture 2" descr="http://sillysoft.net/plugins/images/American%20Civil%20Wa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"/>
            <a:ext cx="9144000" cy="685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5429" y="2623192"/>
            <a:ext cx="2971800" cy="4873752"/>
          </a:xfrm>
        </p:spPr>
        <p:txBody>
          <a:bodyPr/>
          <a:lstStyle/>
          <a:p>
            <a:r>
              <a:rPr lang="en-US" dirty="0" smtClean="0"/>
              <a:t>What effect did the Battles of Richmond Antietam have on the war?</a:t>
            </a:r>
            <a:endParaRPr lang="en-US" dirty="0"/>
          </a:p>
        </p:txBody>
      </p:sp>
      <p:pic>
        <p:nvPicPr>
          <p:cNvPr id="1026" name="Picture 2" descr="https://upload.wikimedia.org/wikipedia/commons/4/4f/Battle_of_Antiet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4632325" cy="323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Civil War: </a:t>
            </a:r>
            <a:br>
              <a:rPr lang="en-US" dirty="0" smtClean="0"/>
            </a:br>
            <a:r>
              <a:rPr lang="en-US" dirty="0" smtClean="0"/>
              <a:t>1861-1865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7-9 The Early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The First Battle of Bull Run (Manassas)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5334000" cy="5715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21 July 1861</a:t>
            </a:r>
          </a:p>
          <a:p>
            <a:pPr lvl="1"/>
            <a:r>
              <a:rPr lang="en-US" dirty="0" smtClean="0"/>
              <a:t>Citizens and families ride the 25 miles from DC to picnic and watch the 1</a:t>
            </a:r>
            <a:r>
              <a:rPr lang="en-US" baseline="30000" dirty="0" smtClean="0"/>
              <a:t>st</a:t>
            </a:r>
            <a:r>
              <a:rPr lang="en-US" dirty="0" smtClean="0"/>
              <a:t> Major Battle</a:t>
            </a:r>
          </a:p>
          <a:p>
            <a:pPr lvl="1"/>
            <a:r>
              <a:rPr lang="en-US" dirty="0" smtClean="0"/>
              <a:t>Fought in N. Virginia</a:t>
            </a:r>
          </a:p>
          <a:p>
            <a:pPr lvl="1"/>
            <a:r>
              <a:rPr lang="en-US" dirty="0" smtClean="0"/>
              <a:t>5 m from town of </a:t>
            </a:r>
            <a:r>
              <a:rPr lang="en-US" b="1" u="sng" dirty="0" smtClean="0"/>
              <a:t>Manassas</a:t>
            </a:r>
            <a:r>
              <a:rPr lang="en-US" dirty="0" smtClean="0"/>
              <a:t> Junction</a:t>
            </a:r>
          </a:p>
          <a:p>
            <a:pPr lvl="2"/>
            <a:r>
              <a:rPr lang="en-US" dirty="0" smtClean="0"/>
              <a:t>Rebels used nearest town to name battles</a:t>
            </a:r>
          </a:p>
          <a:p>
            <a:pPr lvl="1"/>
            <a:r>
              <a:rPr lang="en-US" dirty="0" smtClean="0"/>
              <a:t>Near </a:t>
            </a:r>
            <a:r>
              <a:rPr lang="en-US" b="1" u="sng" dirty="0" smtClean="0"/>
              <a:t>Bull Run</a:t>
            </a:r>
            <a:r>
              <a:rPr lang="en-US" dirty="0" smtClean="0"/>
              <a:t> Creek</a:t>
            </a:r>
          </a:p>
          <a:p>
            <a:pPr lvl="2"/>
            <a:r>
              <a:rPr lang="en-US" dirty="0" smtClean="0"/>
              <a:t>Yankees used closest creeks and rivers to name battles</a:t>
            </a:r>
          </a:p>
          <a:p>
            <a:r>
              <a:rPr lang="en-US" dirty="0" smtClean="0"/>
              <a:t>35,000 inexperienced Yankee soldiers Gen. Irvin McDowell</a:t>
            </a:r>
          </a:p>
          <a:p>
            <a:r>
              <a:rPr lang="en-US" dirty="0" smtClean="0"/>
              <a:t>20,000 inexperienced Rebels lead by Gen. PGT Beauregard </a:t>
            </a:r>
          </a:p>
          <a:p>
            <a:pPr lvl="1"/>
            <a:r>
              <a:rPr lang="en-US" dirty="0" smtClean="0"/>
              <a:t>Yankees attack!!!</a:t>
            </a:r>
          </a:p>
          <a:p>
            <a:pPr lvl="1"/>
            <a:r>
              <a:rPr lang="en-US" dirty="0" smtClean="0"/>
              <a:t>Drove the rebels at first, but…</a:t>
            </a:r>
          </a:p>
          <a:p>
            <a:pPr lvl="2"/>
            <a:r>
              <a:rPr lang="en-US" dirty="0" smtClean="0"/>
              <a:t>Rebels rallied</a:t>
            </a:r>
          </a:p>
          <a:p>
            <a:pPr lvl="1"/>
            <a:r>
              <a:rPr lang="en-US" dirty="0" smtClean="0"/>
              <a:t>Reinforcements lead by Gen. Thomas Jackson arrive</a:t>
            </a:r>
          </a:p>
          <a:p>
            <a:pPr lvl="2"/>
            <a:r>
              <a:rPr lang="en-US" dirty="0" smtClean="0"/>
              <a:t>Jackson’s rebels seen holding out heroically “like a stone wall”</a:t>
            </a:r>
          </a:p>
          <a:p>
            <a:pPr lvl="2"/>
            <a:r>
              <a:rPr lang="en-US" dirty="0" smtClean="0"/>
              <a:t>General Thomas “Stonewall” Jackson</a:t>
            </a:r>
          </a:p>
          <a:p>
            <a:pPr lvl="1"/>
            <a:r>
              <a:rPr lang="en-US" dirty="0" smtClean="0"/>
              <a:t>Rebels counter attack &amp; break the Yankee lines</a:t>
            </a:r>
          </a:p>
          <a:p>
            <a:pPr lvl="2"/>
            <a:r>
              <a:rPr lang="en-US" dirty="0" smtClean="0"/>
              <a:t>Rebel yell!!!</a:t>
            </a:r>
          </a:p>
          <a:p>
            <a:pPr lvl="2"/>
            <a:r>
              <a:rPr lang="en-US" dirty="0" smtClean="0"/>
              <a:t>Terrified, Yankees drop everything &amp; ran… right into the fleeing civilians!</a:t>
            </a:r>
          </a:p>
          <a:p>
            <a:endParaRPr lang="en-US" dirty="0"/>
          </a:p>
        </p:txBody>
      </p:sp>
      <p:pic>
        <p:nvPicPr>
          <p:cNvPr id="12290" name="Picture 2" descr="http://themarginalized.files.wordpress.com/2011/04/bull-ru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9674" y="1219200"/>
            <a:ext cx="2830926" cy="2206640"/>
          </a:xfrm>
          <a:prstGeom prst="rect">
            <a:avLst/>
          </a:prstGeom>
          <a:noFill/>
        </p:spPr>
      </p:pic>
      <p:pic>
        <p:nvPicPr>
          <p:cNvPr id="12292" name="Picture 4" descr="http://t1.gstatic.com/images?q=tbn:ANd9GcT7ru8FmjW8hE0zV4m8H-DJJsCngVg7MoBclT1WmppZPLBprGhM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733800"/>
            <a:ext cx="2505075" cy="2857500"/>
          </a:xfrm>
          <a:prstGeom prst="rect">
            <a:avLst/>
          </a:prstGeom>
          <a:noFill/>
        </p:spPr>
      </p:pic>
      <p:pic>
        <p:nvPicPr>
          <p:cNvPr id="12294" name="Picture 6" descr="http://3.bp.blogspot.com/-DH47SeZS3Ok/TmSfBw3cstI/AAAAAAAAAJs/vU1x9Yln2kk/s1600/Family_Picnic_Cartoon_1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4957" y="4876800"/>
            <a:ext cx="1789043" cy="9144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5715000" y="1524000"/>
            <a:ext cx="3048000" cy="2057400"/>
            <a:chOff x="5638800" y="6858000"/>
            <a:chExt cx="3048000" cy="2057400"/>
          </a:xfrm>
        </p:grpSpPr>
        <p:sp>
          <p:nvSpPr>
            <p:cNvPr id="10" name="Cloud Callout 9"/>
            <p:cNvSpPr/>
            <p:nvPr/>
          </p:nvSpPr>
          <p:spPr>
            <a:xfrm>
              <a:off x="5638800" y="6858000"/>
              <a:ext cx="3048000" cy="2057400"/>
            </a:xfrm>
            <a:prstGeom prst="cloudCallout">
              <a:avLst>
                <a:gd name="adj1" fmla="val -25833"/>
                <a:gd name="adj2" fmla="val 820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7400" y="7010400"/>
              <a:ext cx="2743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Peace-Out!!!</a:t>
              </a: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Out of my way picnicker!!!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696200" y="57912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96200" y="3429000"/>
            <a:ext cx="1447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1 14"/>
          <p:cNvSpPr/>
          <p:nvPr/>
        </p:nvSpPr>
        <p:spPr>
          <a:xfrm rot="258235">
            <a:off x="6010891" y="-34317"/>
            <a:ext cx="2971800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 Battles named how?</a:t>
            </a:r>
            <a:endParaRPr lang="en-US" dirty="0"/>
          </a:p>
        </p:txBody>
      </p:sp>
      <p:sp>
        <p:nvSpPr>
          <p:cNvPr id="16" name="Explosion 1 15"/>
          <p:cNvSpPr/>
          <p:nvPr/>
        </p:nvSpPr>
        <p:spPr>
          <a:xfrm rot="258235">
            <a:off x="4621696" y="3162300"/>
            <a:ext cx="2971800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) 1</a:t>
            </a:r>
            <a:r>
              <a:rPr lang="en-US" baseline="30000" dirty="0" smtClean="0"/>
              <a:t>st</a:t>
            </a:r>
            <a:r>
              <a:rPr lang="en-US" dirty="0" smtClean="0"/>
              <a:t> major battle? Result?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15" grpId="0" uiExpand="1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Shock for the North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959352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outcome shocked the North!</a:t>
            </a:r>
          </a:p>
          <a:p>
            <a:pPr lvl="1"/>
            <a:r>
              <a:rPr lang="en-US" dirty="0" smtClean="0"/>
              <a:t>Began to get that it may be a long, bloody, costly war</a:t>
            </a:r>
          </a:p>
          <a:p>
            <a:r>
              <a:rPr lang="en-US" dirty="0" smtClean="0"/>
              <a:t>Discouraged but still determined…</a:t>
            </a:r>
          </a:p>
          <a:p>
            <a:pPr lvl="1"/>
            <a:r>
              <a:rPr lang="en-US" dirty="0" smtClean="0"/>
              <a:t>Lincoln calls for more volunteers</a:t>
            </a:r>
          </a:p>
          <a:p>
            <a:pPr lvl="2"/>
            <a:r>
              <a:rPr lang="en-US" dirty="0" smtClean="0"/>
              <a:t>Requested total of 1 million soldiers </a:t>
            </a:r>
          </a:p>
          <a:p>
            <a:pPr lvl="1"/>
            <a:r>
              <a:rPr lang="en-US" dirty="0" smtClean="0"/>
              <a:t>Sign 3-year papers</a:t>
            </a:r>
          </a:p>
          <a:p>
            <a:pPr lvl="2"/>
            <a:r>
              <a:rPr lang="en-US" dirty="0" smtClean="0"/>
              <a:t>Appoints Gen. George B. McClellan to train, organize, and lead Union Army</a:t>
            </a:r>
            <a:endParaRPr lang="en-US" dirty="0"/>
          </a:p>
        </p:txBody>
      </p:sp>
      <p:pic>
        <p:nvPicPr>
          <p:cNvPr id="11268" name="Picture 4" descr="http://www.chipsmoneytips.com/wp-content/uploads/2012/01/LTCI-Jaw_Dropping_Do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133724"/>
            <a:ext cx="3314700" cy="3724276"/>
          </a:xfrm>
          <a:prstGeom prst="rect">
            <a:avLst/>
          </a:prstGeom>
          <a:noFill/>
        </p:spPr>
      </p:pic>
      <p:pic>
        <p:nvPicPr>
          <p:cNvPr id="11266" name="Picture 2" descr="C:\Documents and Settings\kristopher.wazaney\Local Settings\Temporary Internet Files\Content.IE5\GNCAS5VR\MC90043440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600200"/>
            <a:ext cx="1939925" cy="1752600"/>
          </a:xfrm>
          <a:prstGeom prst="rect">
            <a:avLst/>
          </a:prstGeom>
          <a:noFill/>
        </p:spPr>
      </p:pic>
      <p:pic>
        <p:nvPicPr>
          <p:cNvPr id="11265" name="Picture 1" descr="C:\Documents and Settings\kristopher.wazaney\Local Settings\Temporary Internet Files\Content.IE5\WIWSB8TZ\MC900433819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09800"/>
            <a:ext cx="1828572" cy="1828572"/>
          </a:xfrm>
          <a:prstGeom prst="rect">
            <a:avLst/>
          </a:prstGeom>
          <a:noFill/>
        </p:spPr>
      </p:pic>
      <p:sp>
        <p:nvSpPr>
          <p:cNvPr id="8" name="Explosion 1 7"/>
          <p:cNvSpPr/>
          <p:nvPr/>
        </p:nvSpPr>
        <p:spPr>
          <a:xfrm rot="258235">
            <a:off x="5248892" y="261226"/>
            <a:ext cx="2971800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) Next US General?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-304800"/>
            <a:ext cx="7543800" cy="1143000"/>
          </a:xfrm>
        </p:spPr>
        <p:txBody>
          <a:bodyPr/>
          <a:lstStyle/>
          <a:p>
            <a:r>
              <a:rPr lang="en-US" dirty="0" smtClean="0"/>
              <a:t>War at Sea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304800" y="1752600"/>
            <a:ext cx="3886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B4 Bull Run…</a:t>
            </a:r>
          </a:p>
          <a:p>
            <a:pPr lvl="1"/>
            <a:r>
              <a:rPr lang="en-US" dirty="0" smtClean="0"/>
              <a:t>Lincoln ordered the blockade</a:t>
            </a:r>
          </a:p>
          <a:p>
            <a:pPr lvl="2"/>
            <a:r>
              <a:rPr lang="en-US" dirty="0" smtClean="0"/>
              <a:t>Prevent South from exporting goods &amp; importing aid or supplies</a:t>
            </a:r>
          </a:p>
          <a:p>
            <a:pPr lvl="1"/>
            <a:r>
              <a:rPr lang="en-US" dirty="0" smtClean="0"/>
              <a:t>When war began, North not </a:t>
            </a:r>
            <a:r>
              <a:rPr lang="en-US" dirty="0" err="1" smtClean="0"/>
              <a:t>enuff</a:t>
            </a:r>
            <a:r>
              <a:rPr lang="en-US" dirty="0" smtClean="0"/>
              <a:t> ships to cover 3500 miles coast line</a:t>
            </a:r>
          </a:p>
          <a:p>
            <a:pPr lvl="2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Blockade Runners</a:t>
            </a:r>
            <a:r>
              <a:rPr lang="en-US" dirty="0" smtClean="0"/>
              <a:t> were </a:t>
            </a:r>
            <a:r>
              <a:rPr lang="en-US" dirty="0" err="1" smtClean="0"/>
              <a:t>Reb</a:t>
            </a:r>
            <a:r>
              <a:rPr lang="en-US" dirty="0" smtClean="0"/>
              <a:t> ships that could run in and out of the blockade</a:t>
            </a:r>
          </a:p>
          <a:p>
            <a:pPr lvl="1"/>
            <a:r>
              <a:rPr lang="en-US" dirty="0" smtClean="0"/>
              <a:t>North built more ships to complete blockade</a:t>
            </a:r>
          </a:p>
          <a:p>
            <a:pPr lvl="2"/>
            <a:r>
              <a:rPr lang="en-US" dirty="0" smtClean="0"/>
              <a:t>Reduced 2/3rds of </a:t>
            </a:r>
            <a:r>
              <a:rPr lang="en-US" dirty="0" err="1" smtClean="0"/>
              <a:t>Reb</a:t>
            </a:r>
            <a:r>
              <a:rPr lang="en-US" dirty="0" smtClean="0"/>
              <a:t> trade </a:t>
            </a:r>
          </a:p>
          <a:p>
            <a:pPr lvl="2"/>
            <a:r>
              <a:rPr lang="en-US" dirty="0" smtClean="0"/>
              <a:t>Guns, shoes, coffee, nails, salt short supply throughout war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267200" y="1752600"/>
            <a:ext cx="38862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Rebs</a:t>
            </a:r>
            <a:r>
              <a:rPr lang="en-US" dirty="0" smtClean="0"/>
              <a:t> couldn’t let blockade go unchallenged</a:t>
            </a:r>
          </a:p>
          <a:p>
            <a:pPr lvl="1"/>
            <a:r>
              <a:rPr lang="en-US" dirty="0" smtClean="0"/>
              <a:t>Took old Union ship called </a:t>
            </a:r>
            <a:r>
              <a:rPr lang="en-US" i="1" dirty="0" smtClean="0"/>
              <a:t>Merrimac</a:t>
            </a:r>
            <a:r>
              <a:rPr lang="en-US" dirty="0" smtClean="0"/>
              <a:t>k and covered it w/ iron plates</a:t>
            </a:r>
          </a:p>
          <a:p>
            <a:r>
              <a:rPr lang="en-US" dirty="0" smtClean="0"/>
              <a:t>8 March 1862- Merrimack attacks US ships </a:t>
            </a:r>
          </a:p>
          <a:p>
            <a:pPr lvl="1"/>
            <a:r>
              <a:rPr lang="en-US" dirty="0" smtClean="0"/>
              <a:t>Union wooden ships no match for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Ironclad</a:t>
            </a:r>
            <a:endParaRPr lang="en-US" u="sng" dirty="0" smtClean="0"/>
          </a:p>
          <a:p>
            <a:pPr lvl="1"/>
            <a:r>
              <a:rPr lang="en-US" dirty="0" smtClean="0"/>
              <a:t>Shells bounced of its’ sides!!!</a:t>
            </a:r>
          </a:p>
          <a:p>
            <a:r>
              <a:rPr lang="en-US" dirty="0" smtClean="0"/>
              <a:t>Union builds 1</a:t>
            </a:r>
            <a:r>
              <a:rPr lang="en-US" baseline="30000" dirty="0" smtClean="0"/>
              <a:t>st</a:t>
            </a:r>
            <a:r>
              <a:rPr lang="en-US" dirty="0" smtClean="0"/>
              <a:t> real iron ship called, </a:t>
            </a:r>
            <a:r>
              <a:rPr lang="en-US" i="1" dirty="0" smtClean="0"/>
              <a:t>Monitor</a:t>
            </a:r>
            <a:r>
              <a:rPr lang="en-US" dirty="0" smtClean="0"/>
              <a:t> </a:t>
            </a:r>
          </a:p>
          <a:p>
            <a:r>
              <a:rPr lang="en-US" dirty="0" smtClean="0"/>
              <a:t>9 March 1862- 2 ships face off!</a:t>
            </a:r>
          </a:p>
          <a:p>
            <a:pPr lvl="1"/>
            <a:r>
              <a:rPr lang="en-US" dirty="0" smtClean="0"/>
              <a:t>Neither could sink the other, but… </a:t>
            </a:r>
          </a:p>
          <a:p>
            <a:pPr lvl="1"/>
            <a:r>
              <a:rPr lang="en-US" dirty="0" smtClean="0"/>
              <a:t>Union able to keep Merrimack in harbor so can’t get other US ships</a:t>
            </a:r>
          </a:p>
          <a:p>
            <a:pPr lvl="1"/>
            <a:r>
              <a:rPr lang="en-US" dirty="0" smtClean="0"/>
              <a:t>Marked beginning of new type of navel warfare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57200" y="914400"/>
            <a:ext cx="3657600" cy="658368"/>
          </a:xfrm>
        </p:spPr>
        <p:txBody>
          <a:bodyPr/>
          <a:lstStyle/>
          <a:p>
            <a:r>
              <a:rPr lang="en-US" dirty="0" smtClean="0"/>
              <a:t>Enforcing the Blockade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95800" y="914400"/>
            <a:ext cx="3657600" cy="65836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0" i="1" dirty="0" smtClean="0"/>
              <a:t>MONITOR</a:t>
            </a:r>
            <a:r>
              <a:rPr lang="en-US" b="0" dirty="0" smtClean="0"/>
              <a:t> vs. the </a:t>
            </a:r>
            <a:r>
              <a:rPr lang="en-US" b="0" i="1" dirty="0" smtClean="0"/>
              <a:t>MERRIMACK</a:t>
            </a:r>
            <a:endParaRPr lang="en-US" b="0" i="1" dirty="0"/>
          </a:p>
        </p:txBody>
      </p:sp>
      <p:sp>
        <p:nvSpPr>
          <p:cNvPr id="10" name="Explosion 1 9"/>
          <p:cNvSpPr/>
          <p:nvPr/>
        </p:nvSpPr>
        <p:spPr>
          <a:xfrm rot="258235">
            <a:off x="6591300" y="-227316"/>
            <a:ext cx="2971800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5-7) Visual Vocab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  <p:bldP spid="9" grpId="0" uiExpand="1" build="p"/>
      <p:bldP spid="6" grpId="0" uiExpand="1" build="allAtOnce" animBg="1"/>
      <p:bldP spid="8" grpId="0" build="allAtOnce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b="1" u="sng" dirty="0" smtClean="0"/>
              <a:t>War in the West: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Early Victories for the North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58674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1 of North’s goals to control Miss. R.</a:t>
            </a:r>
          </a:p>
          <a:p>
            <a:pPr lvl="1"/>
            <a:r>
              <a:rPr lang="en-US" dirty="0" smtClean="0"/>
              <a:t>Split Confederacy &amp; control supply mvmt.</a:t>
            </a:r>
          </a:p>
          <a:p>
            <a:pPr lvl="2"/>
            <a:r>
              <a:rPr lang="en-US" dirty="0" smtClean="0"/>
              <a:t>Grant put in charge of this</a:t>
            </a:r>
          </a:p>
          <a:p>
            <a:r>
              <a:rPr lang="en-US" dirty="0" smtClean="0"/>
              <a:t>16 Feb. 1862- Grant takes Fort </a:t>
            </a:r>
            <a:r>
              <a:rPr lang="en-US" dirty="0" err="1" smtClean="0"/>
              <a:t>Donelson</a:t>
            </a:r>
            <a:r>
              <a:rPr lang="en-US" dirty="0" smtClean="0"/>
              <a:t> on Cumberland R.</a:t>
            </a:r>
          </a:p>
          <a:p>
            <a:pPr lvl="1"/>
            <a:r>
              <a:rPr lang="en-US" dirty="0" err="1" smtClean="0"/>
              <a:t>Reb</a:t>
            </a:r>
            <a:r>
              <a:rPr lang="en-US" dirty="0" smtClean="0"/>
              <a:t> Commander @ </a:t>
            </a:r>
            <a:r>
              <a:rPr lang="en-US" dirty="0" err="1" smtClean="0"/>
              <a:t>Donelson</a:t>
            </a:r>
            <a:r>
              <a:rPr lang="en-US" dirty="0" smtClean="0"/>
              <a:t> asked Grant what were his terms of surrender…</a:t>
            </a:r>
          </a:p>
          <a:p>
            <a:pPr lvl="2"/>
            <a:r>
              <a:rPr lang="en-US" dirty="0" smtClean="0"/>
              <a:t>“No terms except unconditional &amp; immediate surrender can be accepted.”</a:t>
            </a:r>
          </a:p>
          <a:p>
            <a:pPr lvl="1"/>
            <a:r>
              <a:rPr lang="en-US" dirty="0" smtClean="0"/>
              <a:t>“Unconditional Surrender” Grant becomes his nickname</a:t>
            </a:r>
          </a:p>
          <a:p>
            <a:r>
              <a:rPr lang="en-US" dirty="0" smtClean="0"/>
              <a:t>Grant’s wins on the rivers open path for Union to take TN, MS, AL, &amp; KT!!!</a:t>
            </a:r>
          </a:p>
          <a:p>
            <a:pPr lvl="1"/>
            <a:r>
              <a:rPr lang="en-US" dirty="0" smtClean="0"/>
              <a:t>Makes him the new hero of the North</a:t>
            </a:r>
            <a:endParaRPr lang="en-US" dirty="0"/>
          </a:p>
        </p:txBody>
      </p:sp>
      <p:pic>
        <p:nvPicPr>
          <p:cNvPr id="9218" name="Picture 2" descr="C:\Documents and Settings\kristopher.wazaney\Local Settings\Temporary Internet Files\Content.IE5\2WO2CEFP\MC900151437[1].wm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828800"/>
            <a:ext cx="2538487" cy="3538876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258235">
            <a:off x="6239492" y="-43573"/>
            <a:ext cx="2971800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8&amp;9) Grant’s Nickname, 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685800"/>
          </a:xfrm>
        </p:spPr>
        <p:txBody>
          <a:bodyPr/>
          <a:lstStyle/>
          <a:p>
            <a:r>
              <a:rPr lang="en-US" dirty="0" smtClean="0"/>
              <a:t>The Battle of Shiloh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67200" y="685800"/>
            <a:ext cx="4495800" cy="601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April 1862- </a:t>
            </a:r>
          </a:p>
          <a:p>
            <a:pPr lvl="1"/>
            <a:r>
              <a:rPr lang="en-US" dirty="0" smtClean="0"/>
              <a:t>Grant &amp; 40,000 Yankees went south along TN. River toward Corinth, MS (important RR junction)</a:t>
            </a:r>
          </a:p>
          <a:p>
            <a:pPr lvl="1"/>
            <a:r>
              <a:rPr lang="en-US" dirty="0" smtClean="0"/>
              <a:t>20 m. b4 was Shiloh Church (camped there) </a:t>
            </a:r>
          </a:p>
          <a:p>
            <a:pPr lvl="2"/>
            <a:r>
              <a:rPr lang="en-US" dirty="0" smtClean="0"/>
              <a:t>More Union forces from Nashville, TN on way</a:t>
            </a:r>
          </a:p>
          <a:p>
            <a:r>
              <a:rPr lang="en-US" dirty="0" smtClean="0"/>
              <a:t>6 April 1862- </a:t>
            </a:r>
            <a:r>
              <a:rPr lang="en-US" dirty="0" err="1" smtClean="0"/>
              <a:t>Rebs</a:t>
            </a:r>
            <a:r>
              <a:rPr lang="en-US" dirty="0" smtClean="0"/>
              <a:t> attack b4 aid to arrive</a:t>
            </a:r>
          </a:p>
          <a:p>
            <a:pPr lvl="1"/>
            <a:r>
              <a:rPr lang="en-US" dirty="0" smtClean="0"/>
              <a:t>Lead by Gens. Beauregard and Johnson…</a:t>
            </a:r>
          </a:p>
          <a:p>
            <a:pPr lvl="1"/>
            <a:r>
              <a:rPr lang="en-US" dirty="0" err="1" smtClean="0"/>
              <a:t>Rebs</a:t>
            </a:r>
            <a:r>
              <a:rPr lang="en-US" dirty="0" smtClean="0"/>
              <a:t> drive Grant and Yanks back to TN River!</a:t>
            </a:r>
          </a:p>
          <a:p>
            <a:pPr lvl="1"/>
            <a:r>
              <a:rPr lang="en-US" dirty="0" smtClean="0"/>
              <a:t>But…</a:t>
            </a:r>
          </a:p>
          <a:p>
            <a:pPr lvl="2"/>
            <a:r>
              <a:rPr lang="en-US" dirty="0" smtClean="0"/>
              <a:t>25,000 Yanks from Nashville finally arrive!</a:t>
            </a:r>
          </a:p>
          <a:p>
            <a:pPr lvl="2"/>
            <a:r>
              <a:rPr lang="en-US" dirty="0" smtClean="0"/>
              <a:t>Gunboats on river start shelling </a:t>
            </a:r>
            <a:r>
              <a:rPr lang="en-US" dirty="0" err="1" smtClean="0"/>
              <a:t>Rebs</a:t>
            </a:r>
            <a:r>
              <a:rPr lang="en-US" dirty="0" smtClean="0"/>
              <a:t> too!</a:t>
            </a:r>
          </a:p>
          <a:p>
            <a:pPr lvl="2"/>
            <a:r>
              <a:rPr lang="en-US" dirty="0" err="1" smtClean="0"/>
              <a:t>Rebs</a:t>
            </a:r>
            <a:r>
              <a:rPr lang="en-US" dirty="0" smtClean="0"/>
              <a:t> retreat back to Corinth</a:t>
            </a:r>
          </a:p>
          <a:p>
            <a:r>
              <a:rPr lang="en-US" dirty="0" smtClean="0"/>
              <a:t>Even though only 2 days…</a:t>
            </a:r>
          </a:p>
          <a:p>
            <a:pPr lvl="1"/>
            <a:r>
              <a:rPr lang="en-US" dirty="0" smtClean="0"/>
              <a:t>Losses for both sides extremely high!</a:t>
            </a:r>
          </a:p>
          <a:p>
            <a:pPr lvl="2"/>
            <a:r>
              <a:rPr lang="en-US" dirty="0" smtClean="0"/>
              <a:t>Total 20,000 men died at Shiloh Church</a:t>
            </a:r>
          </a:p>
          <a:p>
            <a:pPr lvl="2"/>
            <a:r>
              <a:rPr lang="en-US" dirty="0" smtClean="0"/>
              <a:t>1 of bloodiest battles in the war!</a:t>
            </a:r>
          </a:p>
          <a:p>
            <a:r>
              <a:rPr lang="en-US" dirty="0" smtClean="0"/>
              <a:t>After narrow win @ Shiloh, Yanks take Corinth on May 30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Take Memphis, TN on June 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North well on way of controlling Miss. River</a:t>
            </a:r>
          </a:p>
          <a:p>
            <a:endParaRPr lang="en-US" dirty="0"/>
          </a:p>
        </p:txBody>
      </p:sp>
      <p:pic>
        <p:nvPicPr>
          <p:cNvPr id="8194" name="Picture 2" descr="http://www.eyewitnesstohistory.com/images/shilo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05200"/>
            <a:ext cx="3910215" cy="3352800"/>
          </a:xfrm>
          <a:prstGeom prst="rect">
            <a:avLst/>
          </a:prstGeom>
          <a:noFill/>
        </p:spPr>
      </p:pic>
      <p:pic>
        <p:nvPicPr>
          <p:cNvPr id="8198" name="Picture 6" descr="http://www.civilwar.org/battlefields/shiloh/battle-of-shiloh-horizon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1"/>
            <a:ext cx="3810000" cy="2819399"/>
          </a:xfrm>
          <a:prstGeom prst="rect">
            <a:avLst/>
          </a:prstGeom>
          <a:noFill/>
        </p:spPr>
      </p:pic>
      <p:sp>
        <p:nvSpPr>
          <p:cNvPr id="10" name="Explosion 1 9"/>
          <p:cNvSpPr/>
          <p:nvPr/>
        </p:nvSpPr>
        <p:spPr>
          <a:xfrm rot="258235">
            <a:off x="5248892" y="261226"/>
            <a:ext cx="2971800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10) Named for&amp; Result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-2" y="0"/>
            <a:ext cx="9144002" cy="6858000"/>
            <a:chOff x="-2" y="-20321010"/>
            <a:chExt cx="21762716" cy="34021285"/>
          </a:xfrm>
        </p:grpSpPr>
        <p:pic>
          <p:nvPicPr>
            <p:cNvPr id="8196" name="Picture 4" descr="http://www.sitemason.com/files/dLbOpy/shilohcem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2" y="-20321010"/>
              <a:ext cx="21762716" cy="34021285"/>
            </a:xfrm>
            <a:prstGeom prst="rect">
              <a:avLst/>
            </a:prstGeom>
            <a:noFill/>
          </p:spPr>
        </p:pic>
        <p:sp>
          <p:nvSpPr>
            <p:cNvPr id="7" name="TextBox 6">
              <a:hlinkClick r:id="rId5"/>
            </p:cNvPr>
            <p:cNvSpPr txBox="1"/>
            <p:nvPr/>
          </p:nvSpPr>
          <p:spPr>
            <a:xfrm>
              <a:off x="1463042" y="-1699251"/>
              <a:ext cx="18428116" cy="6602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</a:rPr>
                <a:t>The losses at Shiloh were enormous. Together the two armies suffered 20,000 casualties!</a:t>
              </a:r>
            </a:p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“that was too shocking… too horrible to bear.”</a:t>
              </a:r>
            </a:p>
            <a:p>
              <a:pPr algn="r"/>
              <a:r>
                <a:rPr lang="en-US" sz="2000" dirty="0" smtClean="0">
                  <a:solidFill>
                    <a:schemeClr val="tx2"/>
                  </a:solidFill>
                </a:rPr>
                <a:t>~unnamed Confederate Soldier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Orleans 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343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25 April 1862- North another important win</a:t>
            </a:r>
          </a:p>
          <a:p>
            <a:r>
              <a:rPr lang="en-US" dirty="0" smtClean="0"/>
              <a:t>US Navy under Farragut capture New Orleans, LA</a:t>
            </a:r>
          </a:p>
          <a:p>
            <a:pPr lvl="1"/>
            <a:r>
              <a:rPr lang="en-US" dirty="0" smtClean="0"/>
              <a:t>Largest city in the South!</a:t>
            </a:r>
          </a:p>
          <a:p>
            <a:r>
              <a:rPr lang="en-US" dirty="0" smtClean="0"/>
              <a:t>Farragut</a:t>
            </a:r>
          </a:p>
          <a:p>
            <a:pPr lvl="1"/>
            <a:r>
              <a:rPr lang="en-US" dirty="0" smtClean="0"/>
              <a:t>Of Spanish decent</a:t>
            </a:r>
          </a:p>
          <a:p>
            <a:pPr lvl="1"/>
            <a:r>
              <a:rPr lang="en-US" dirty="0" smtClean="0"/>
              <a:t>Grew up in the South, but…</a:t>
            </a:r>
          </a:p>
          <a:p>
            <a:pPr lvl="2"/>
            <a:r>
              <a:rPr lang="en-US" dirty="0" smtClean="0"/>
              <a:t>Stayed loyal to Union</a:t>
            </a:r>
          </a:p>
          <a:p>
            <a:r>
              <a:rPr lang="en-US" dirty="0" smtClean="0"/>
              <a:t>New Orleans at mouth of Miss. River</a:t>
            </a:r>
          </a:p>
          <a:p>
            <a:pPr lvl="1"/>
            <a:r>
              <a:rPr lang="en-US" dirty="0" smtClean="0"/>
              <a:t>South can no longer carry goods to sea anymore</a:t>
            </a:r>
          </a:p>
          <a:p>
            <a:pPr lvl="1"/>
            <a:r>
              <a:rPr lang="en-US" dirty="0" smtClean="0"/>
              <a:t>No $$$</a:t>
            </a:r>
          </a:p>
          <a:p>
            <a:pPr lvl="1"/>
            <a:r>
              <a:rPr lang="en-US" dirty="0" smtClean="0"/>
              <a:t>No $$$ = No supplies</a:t>
            </a:r>
          </a:p>
          <a:p>
            <a:r>
              <a:rPr lang="en-US" dirty="0" smtClean="0"/>
              <a:t>Farragut and Grant’s victories gave Union control of almost entire Mississippi River!!!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828800"/>
            <a:ext cx="3305175" cy="440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xplosion 1 4"/>
          <p:cNvSpPr/>
          <p:nvPr/>
        </p:nvSpPr>
        <p:spPr>
          <a:xfrm rot="258235">
            <a:off x="5553088" y="124902"/>
            <a:ext cx="3400216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11) Importance?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War in the East: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McClellan Trains &amp; Union Defeat at Richmond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624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After Bull Run, war in East was split</a:t>
            </a:r>
          </a:p>
          <a:p>
            <a:r>
              <a:rPr lang="en-US" dirty="0" smtClean="0"/>
              <a:t>Generals turned attention to training new recruits</a:t>
            </a:r>
          </a:p>
          <a:p>
            <a:pPr lvl="1"/>
            <a:r>
              <a:rPr lang="en-US" dirty="0" smtClean="0"/>
              <a:t>Union Gen. McClellan leads training</a:t>
            </a:r>
          </a:p>
          <a:p>
            <a:pPr lvl="2"/>
            <a:r>
              <a:rPr lang="en-US" dirty="0" smtClean="0"/>
              <a:t>Completely trains, reorganizes, and drills new Union troops</a:t>
            </a:r>
          </a:p>
          <a:p>
            <a:pPr lvl="1"/>
            <a:r>
              <a:rPr lang="en-US" dirty="0" smtClean="0"/>
              <a:t>However, scared to put them in battle </a:t>
            </a:r>
          </a:p>
          <a:p>
            <a:pPr lvl="2"/>
            <a:r>
              <a:rPr lang="en-US" dirty="0" smtClean="0"/>
              <a:t>Feared not ready</a:t>
            </a:r>
          </a:p>
          <a:p>
            <a:pPr lvl="1"/>
            <a:r>
              <a:rPr lang="en-US" dirty="0" smtClean="0"/>
              <a:t>Finally, March 1862… new Army of the Potomac was ready!!!</a:t>
            </a:r>
          </a:p>
          <a:p>
            <a:pPr lvl="2"/>
            <a:r>
              <a:rPr lang="en-US" dirty="0" smtClean="0"/>
              <a:t>Its goal was to capture the Confederate capital of Richmond, VA </a:t>
            </a:r>
          </a:p>
          <a:p>
            <a:r>
              <a:rPr lang="en-US" dirty="0" smtClean="0"/>
              <a:t>Instead of moving on Richmond directly (like Lincoln wanted)</a:t>
            </a:r>
          </a:p>
          <a:p>
            <a:pPr lvl="1"/>
            <a:r>
              <a:rPr lang="en-US" dirty="0" smtClean="0"/>
              <a:t>McClellan moves huge army to SE of city by ship</a:t>
            </a:r>
          </a:p>
          <a:p>
            <a:pPr lvl="1"/>
            <a:r>
              <a:rPr lang="en-US" dirty="0" smtClean="0"/>
              <a:t>Better fortified by sea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41148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McClellan spends weeks slowly attacking to the water side of city</a:t>
            </a:r>
          </a:p>
          <a:p>
            <a:pPr lvl="1"/>
            <a:r>
              <a:rPr lang="en-US" dirty="0" smtClean="0"/>
              <a:t>Allows </a:t>
            </a:r>
            <a:r>
              <a:rPr lang="en-US" dirty="0" err="1" smtClean="0"/>
              <a:t>Rebs</a:t>
            </a:r>
            <a:r>
              <a:rPr lang="en-US" dirty="0" smtClean="0"/>
              <a:t> time to strengthen defenses of city</a:t>
            </a:r>
          </a:p>
          <a:p>
            <a:pPr lvl="1"/>
            <a:r>
              <a:rPr lang="en-US" dirty="0" smtClean="0"/>
              <a:t>Lincoln constantly on McClellan to act!</a:t>
            </a:r>
          </a:p>
          <a:p>
            <a:pPr lvl="1"/>
            <a:r>
              <a:rPr lang="en-US" dirty="0" smtClean="0"/>
              <a:t>Slowly they moved toward capital</a:t>
            </a:r>
          </a:p>
          <a:p>
            <a:pPr lvl="1"/>
            <a:r>
              <a:rPr lang="en-US" dirty="0" smtClean="0"/>
              <a:t>Finally meet </a:t>
            </a:r>
            <a:r>
              <a:rPr lang="en-US" dirty="0" err="1" smtClean="0"/>
              <a:t>Rebs</a:t>
            </a:r>
            <a:r>
              <a:rPr lang="en-US" dirty="0" smtClean="0"/>
              <a:t> at end of June!!!</a:t>
            </a:r>
          </a:p>
          <a:p>
            <a:pPr lvl="2"/>
            <a:r>
              <a:rPr lang="en-US" dirty="0" smtClean="0"/>
              <a:t>Known as </a:t>
            </a:r>
            <a:r>
              <a:rPr lang="en-US" i="1" dirty="0" smtClean="0"/>
              <a:t>Seven Days’ Battles</a:t>
            </a:r>
          </a:p>
          <a:p>
            <a:r>
              <a:rPr lang="en-US" dirty="0" smtClean="0"/>
              <a:t>Robert E. Lee commands </a:t>
            </a:r>
            <a:r>
              <a:rPr lang="en-US" dirty="0" err="1" smtClean="0"/>
              <a:t>Rebs</a:t>
            </a:r>
            <a:r>
              <a:rPr lang="en-US" dirty="0" smtClean="0"/>
              <a:t> defending the city</a:t>
            </a:r>
          </a:p>
          <a:p>
            <a:pPr lvl="1"/>
            <a:r>
              <a:rPr lang="en-US" dirty="0" smtClean="0"/>
              <a:t>JEB Stuart and 1,200 cavalry ride completely around Union force</a:t>
            </a:r>
          </a:p>
          <a:p>
            <a:pPr lvl="2"/>
            <a:r>
              <a:rPr lang="en-US" dirty="0" smtClean="0"/>
              <a:t>Gathering </a:t>
            </a:r>
            <a:r>
              <a:rPr lang="en-US" dirty="0" err="1" smtClean="0"/>
              <a:t>intel</a:t>
            </a:r>
            <a:r>
              <a:rPr lang="en-US" dirty="0" smtClean="0"/>
              <a:t> about Union army</a:t>
            </a:r>
          </a:p>
          <a:p>
            <a:pPr lvl="1"/>
            <a:r>
              <a:rPr lang="en-US" dirty="0" smtClean="0"/>
              <a:t>Lee attacks and drives them all the way back to the river</a:t>
            </a:r>
          </a:p>
          <a:p>
            <a:r>
              <a:rPr lang="en-US" dirty="0" smtClean="0"/>
              <a:t>Took only 7 days to go back to the river, where it took almost 4 months to get there!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 rot="258235">
            <a:off x="6143009" y="-380970"/>
            <a:ext cx="2971800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12) McClellan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 rot="258235">
            <a:off x="2048492" y="3995026"/>
            <a:ext cx="2971800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13) Richmond</a:t>
            </a: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 rot="21321351">
            <a:off x="2815443" y="391819"/>
            <a:ext cx="2971800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14) Visual Vocab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1">
      <a:dk1>
        <a:srgbClr val="0070C0"/>
      </a:dk1>
      <a:lt1>
        <a:sysClr val="window" lastClr="FFFFFF"/>
      </a:lt1>
      <a:dk2>
        <a:srgbClr val="C00000"/>
      </a:dk2>
      <a:lt2>
        <a:srgbClr val="A8CDD7"/>
      </a:lt2>
      <a:accent1>
        <a:srgbClr val="66A7B8"/>
      </a:accent1>
      <a:accent2>
        <a:srgbClr val="DCEBEF"/>
      </a:accent2>
      <a:accent3>
        <a:srgbClr val="F0BABA"/>
      </a:accent3>
      <a:accent4>
        <a:srgbClr val="66A7B8"/>
      </a:accent4>
      <a:accent5>
        <a:srgbClr val="0070C0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580</TotalTime>
  <Words>1341</Words>
  <Application>Microsoft Office PowerPoint</Application>
  <PresentationFormat>On-screen Show (4:3)</PresentationFormat>
  <Paragraphs>173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Schoolbook</vt:lpstr>
      <vt:lpstr>Wingdings</vt:lpstr>
      <vt:lpstr>Wingdings 2</vt:lpstr>
      <vt:lpstr>Oriel</vt:lpstr>
      <vt:lpstr>Warm Up: Spiral Review</vt:lpstr>
      <vt:lpstr>The Civil War:  1861-1865</vt:lpstr>
      <vt:lpstr>The First Battle of Bull Run (Manassas) </vt:lpstr>
      <vt:lpstr>A Shock for the North</vt:lpstr>
      <vt:lpstr>War at Sea</vt:lpstr>
      <vt:lpstr>War in the West: Early Victories for the North</vt:lpstr>
      <vt:lpstr>The Battle of Shiloh</vt:lpstr>
      <vt:lpstr>New Orleans Falls</vt:lpstr>
      <vt:lpstr>War in the East: McClellan Trains &amp; Union Defeat at Richmond</vt:lpstr>
      <vt:lpstr>Sad Eyes in the Union</vt:lpstr>
      <vt:lpstr>Battle of Antietam</vt:lpstr>
      <vt:lpstr>Exit Ticket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War:  1861-1865</dc:title>
  <dc:creator>kristopher.wazaney</dc:creator>
  <cp:lastModifiedBy>Wazaney, Kristopher J.</cp:lastModifiedBy>
  <cp:revision>38</cp:revision>
  <dcterms:created xsi:type="dcterms:W3CDTF">2013-01-31T18:38:23Z</dcterms:created>
  <dcterms:modified xsi:type="dcterms:W3CDTF">2016-01-07T21:55:22Z</dcterms:modified>
</cp:coreProperties>
</file>