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62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DFD7E66-415E-404F-84DC-6B70D23C2B00}" type="datetimeFigureOut">
              <a:rPr lang="en-US" smtClean="0"/>
              <a:pPr/>
              <a:t>1/21/2016</a:t>
            </a:fld>
            <a:endParaRPr lang="en-US"/>
          </a:p>
        </p:txBody>
      </p:sp>
      <p:sp>
        <p:nvSpPr>
          <p:cNvPr id="16" name="Slide Number Placeholder 15"/>
          <p:cNvSpPr>
            <a:spLocks noGrp="1"/>
          </p:cNvSpPr>
          <p:nvPr>
            <p:ph type="sldNum" sz="quarter" idx="11"/>
          </p:nvPr>
        </p:nvSpPr>
        <p:spPr/>
        <p:txBody>
          <a:bodyPr/>
          <a:lstStyle/>
          <a:p>
            <a:fld id="{4DFA32FC-1A07-4117-922B-7A44E126ABEC}"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D7E66-415E-404F-84DC-6B70D23C2B00}"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A32FC-1A07-4117-922B-7A44E126AB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D7E66-415E-404F-84DC-6B70D23C2B00}"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A32FC-1A07-4117-922B-7A44E126AB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DFD7E66-415E-404F-84DC-6B70D23C2B00}" type="datetimeFigureOut">
              <a:rPr lang="en-US" smtClean="0"/>
              <a:pPr/>
              <a:t>1/21/2016</a:t>
            </a:fld>
            <a:endParaRPr lang="en-US"/>
          </a:p>
        </p:txBody>
      </p:sp>
      <p:sp>
        <p:nvSpPr>
          <p:cNvPr id="15" name="Slide Number Placeholder 14"/>
          <p:cNvSpPr>
            <a:spLocks noGrp="1"/>
          </p:cNvSpPr>
          <p:nvPr>
            <p:ph type="sldNum" sz="quarter" idx="15"/>
          </p:nvPr>
        </p:nvSpPr>
        <p:spPr/>
        <p:txBody>
          <a:bodyPr/>
          <a:lstStyle>
            <a:lvl1pPr algn="ctr">
              <a:defRPr/>
            </a:lvl1pPr>
          </a:lstStyle>
          <a:p>
            <a:fld id="{4DFA32FC-1A07-4117-922B-7A44E126ABEC}"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DFD7E66-415E-404F-84DC-6B70D23C2B00}"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A32FC-1A07-4117-922B-7A44E126ABEC}"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DFD7E66-415E-404F-84DC-6B70D23C2B00}"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A32FC-1A07-4117-922B-7A44E126ABE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4DFA32FC-1A07-4117-922B-7A44E126ABEC}"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DFD7E66-415E-404F-84DC-6B70D23C2B00}" type="datetimeFigureOut">
              <a:rPr lang="en-US" smtClean="0"/>
              <a:pPr/>
              <a:t>1/21/2016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FD7E66-415E-404F-84DC-6B70D23C2B00}" type="datetimeFigureOut">
              <a:rPr lang="en-US" smtClean="0"/>
              <a:pPr/>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FA32FC-1A07-4117-922B-7A44E126ABEC}"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D7E66-415E-404F-84DC-6B70D23C2B00}" type="datetimeFigureOut">
              <a:rPr lang="en-US" smtClean="0"/>
              <a:pPr/>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A32FC-1A07-4117-922B-7A44E126AB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DFD7E66-415E-404F-84DC-6B70D23C2B00}" type="datetimeFigureOut">
              <a:rPr lang="en-US" smtClean="0"/>
              <a:pPr/>
              <a:t>1/21/2016</a:t>
            </a:fld>
            <a:endParaRPr lang="en-US"/>
          </a:p>
        </p:txBody>
      </p:sp>
      <p:sp>
        <p:nvSpPr>
          <p:cNvPr id="9" name="Slide Number Placeholder 8"/>
          <p:cNvSpPr>
            <a:spLocks noGrp="1"/>
          </p:cNvSpPr>
          <p:nvPr>
            <p:ph type="sldNum" sz="quarter" idx="15"/>
          </p:nvPr>
        </p:nvSpPr>
        <p:spPr/>
        <p:txBody>
          <a:bodyPr/>
          <a:lstStyle/>
          <a:p>
            <a:fld id="{4DFA32FC-1A07-4117-922B-7A44E126ABEC}"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DFD7E66-415E-404F-84DC-6B70D23C2B00}" type="datetimeFigureOut">
              <a:rPr lang="en-US" smtClean="0"/>
              <a:pPr/>
              <a:t>1/21/2016</a:t>
            </a:fld>
            <a:endParaRPr lang="en-US"/>
          </a:p>
        </p:txBody>
      </p:sp>
      <p:sp>
        <p:nvSpPr>
          <p:cNvPr id="9" name="Slide Number Placeholder 8"/>
          <p:cNvSpPr>
            <a:spLocks noGrp="1"/>
          </p:cNvSpPr>
          <p:nvPr>
            <p:ph type="sldNum" sz="quarter" idx="11"/>
          </p:nvPr>
        </p:nvSpPr>
        <p:spPr/>
        <p:txBody>
          <a:bodyPr/>
          <a:lstStyle/>
          <a:p>
            <a:fld id="{4DFA32FC-1A07-4117-922B-7A44E126ABEC}"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DFD7E66-415E-404F-84DC-6B70D23C2B00}" type="datetimeFigureOut">
              <a:rPr lang="en-US" smtClean="0"/>
              <a:pPr/>
              <a:t>1/21/2016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DFA32FC-1A07-4117-922B-7A44E126ABEC}"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http://app.discoveryeducation.com/techbook2:concept/view/guidConceptId/361c94cf-1ad8-45b0-93db-817916b7a0e9/guidUnitId/6606ba1a-660b-4d10-b6f5-fdf3511b946b"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http://www.online-stopwatch.com/"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72000"/>
          </a:xfrm>
        </p:spPr>
        <p:txBody>
          <a:bodyPr/>
          <a:lstStyle/>
          <a:p>
            <a:r>
              <a:rPr lang="en-US" dirty="0" smtClean="0"/>
              <a:t>Analyze the Gettysburg Address by reading and annotating for the main idea and then answering the questions.</a:t>
            </a:r>
            <a:endParaRPr lang="en-US" dirty="0"/>
          </a:p>
        </p:txBody>
      </p:sp>
      <p:sp>
        <p:nvSpPr>
          <p:cNvPr id="3" name="Title 2"/>
          <p:cNvSpPr>
            <a:spLocks noGrp="1"/>
          </p:cNvSpPr>
          <p:nvPr>
            <p:ph type="title"/>
          </p:nvPr>
        </p:nvSpPr>
        <p:spPr/>
        <p:txBody>
          <a:bodyPr/>
          <a:lstStyle/>
          <a:p>
            <a:r>
              <a:rPr lang="en-US" dirty="0" smtClean="0"/>
              <a:t>Warm Up</a:t>
            </a:r>
            <a:endParaRPr lang="en-US" dirty="0"/>
          </a:p>
        </p:txBody>
      </p:sp>
    </p:spTree>
    <p:extLst>
      <p:ext uri="{BB962C8B-B14F-4D97-AF65-F5344CB8AC3E}">
        <p14:creationId xmlns:p14="http://schemas.microsoft.com/office/powerpoint/2010/main" val="71612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8</a:t>
            </a:r>
            <a:r>
              <a:rPr lang="en-US" dirty="0" smtClean="0"/>
              <a:t>-1 </a:t>
            </a:r>
            <a:r>
              <a:rPr lang="en-US" dirty="0" smtClean="0"/>
              <a:t>(re-construct-ion)</a:t>
            </a:r>
            <a:endParaRPr lang="en-US" dirty="0"/>
          </a:p>
        </p:txBody>
      </p:sp>
      <p:sp>
        <p:nvSpPr>
          <p:cNvPr id="2" name="Title 1"/>
          <p:cNvSpPr>
            <a:spLocks noGrp="1"/>
          </p:cNvSpPr>
          <p:nvPr>
            <p:ph type="ctrTitle"/>
          </p:nvPr>
        </p:nvSpPr>
        <p:spPr/>
        <p:txBody>
          <a:bodyPr/>
          <a:lstStyle/>
          <a:p>
            <a:r>
              <a:rPr smtClean="0"/>
              <a:t>Reconstruction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hlinkClick r:id="rId2"/>
              </a:rPr>
              <a:t>Engage</a:t>
            </a:r>
            <a:r>
              <a:rPr lang="en-US" dirty="0" smtClean="0">
                <a:hlinkClick r:id="rId2"/>
              </a:rPr>
              <a:t>…</a:t>
            </a:r>
            <a:endParaRPr lang="en-US" dirty="0"/>
          </a:p>
        </p:txBody>
      </p:sp>
      <p:sp>
        <p:nvSpPr>
          <p:cNvPr id="2" name="Content Placeholder 1"/>
          <p:cNvSpPr>
            <a:spLocks noGrp="1"/>
          </p:cNvSpPr>
          <p:nvPr>
            <p:ph sz="half" idx="1"/>
          </p:nvPr>
        </p:nvSpPr>
        <p:spPr>
          <a:xfrm>
            <a:off x="4191000" y="1524000"/>
            <a:ext cx="4953000" cy="4572000"/>
          </a:xfrm>
        </p:spPr>
        <p:txBody>
          <a:bodyPr>
            <a:normAutofit/>
          </a:bodyPr>
          <a:lstStyle/>
          <a:p>
            <a:r>
              <a:rPr lang="en-US" dirty="0" smtClean="0"/>
              <a:t>What is </a:t>
            </a:r>
            <a:r>
              <a:rPr lang="en-US" b="1" i="1" u="sng" dirty="0" smtClean="0">
                <a:effectLst>
                  <a:outerShdw blurRad="38100" dist="38100" dir="2700000" algn="tl">
                    <a:srgbClr val="000000">
                      <a:alpha val="43137"/>
                    </a:srgbClr>
                  </a:outerShdw>
                </a:effectLst>
              </a:rPr>
              <a:t>reconstruction</a:t>
            </a:r>
            <a:r>
              <a:rPr lang="en-US" dirty="0" smtClean="0"/>
              <a:t>?</a:t>
            </a:r>
          </a:p>
          <a:p>
            <a:pPr lvl="1"/>
            <a:r>
              <a:rPr lang="en-US" dirty="0" smtClean="0">
                <a:solidFill>
                  <a:schemeClr val="tx1"/>
                </a:solidFill>
              </a:rPr>
              <a:t>Break it down</a:t>
            </a:r>
          </a:p>
          <a:p>
            <a:pPr lvl="2"/>
            <a:r>
              <a:rPr lang="en-US" dirty="0" smtClean="0"/>
              <a:t>Root Word</a:t>
            </a:r>
          </a:p>
          <a:p>
            <a:pPr lvl="2"/>
            <a:r>
              <a:rPr lang="en-US" dirty="0" smtClean="0"/>
              <a:t>Prefix</a:t>
            </a:r>
          </a:p>
          <a:p>
            <a:pPr lvl="2"/>
            <a:r>
              <a:rPr lang="en-US" dirty="0" smtClean="0"/>
              <a:t>Suffix</a:t>
            </a:r>
          </a:p>
          <a:p>
            <a:r>
              <a:rPr lang="en-US" dirty="0" smtClean="0"/>
              <a:t>Stop and Jot…</a:t>
            </a:r>
          </a:p>
          <a:p>
            <a:pPr lvl="1"/>
            <a:r>
              <a:rPr lang="en-US" dirty="0" smtClean="0">
                <a:solidFill>
                  <a:schemeClr val="tx1"/>
                </a:solidFill>
              </a:rPr>
              <a:t>What is it?</a:t>
            </a:r>
          </a:p>
          <a:p>
            <a:pPr lvl="1"/>
            <a:r>
              <a:rPr lang="en-US" dirty="0" smtClean="0">
                <a:solidFill>
                  <a:schemeClr val="tx1"/>
                </a:solidFill>
              </a:rPr>
              <a:t>What problems will it resolve? </a:t>
            </a:r>
          </a:p>
          <a:p>
            <a:pPr lvl="1"/>
            <a:r>
              <a:rPr lang="en-US" dirty="0" smtClean="0">
                <a:solidFill>
                  <a:schemeClr val="tx1"/>
                </a:solidFill>
              </a:rPr>
              <a:t>What problems will it create?</a:t>
            </a:r>
            <a:endParaRPr lang="en-US" dirty="0">
              <a:solidFill>
                <a:schemeClr val="tx1"/>
              </a:solidFill>
            </a:endParaRPr>
          </a:p>
        </p:txBody>
      </p:sp>
      <p:pic>
        <p:nvPicPr>
          <p:cNvPr id="1028" name="Picture 4" descr="C:\Documents and Settings\kristopher.wazaney\Local Settings\Temporary Internet Files\Content.IE5\9QIZYG8Y\MC900357981[1].wmf"/>
          <p:cNvPicPr>
            <a:picLocks noGrp="1" noChangeAspect="1" noChangeArrowheads="1"/>
          </p:cNvPicPr>
          <p:nvPr>
            <p:ph sz="half" idx="2"/>
          </p:nvPr>
        </p:nvPicPr>
        <p:blipFill>
          <a:blip r:embed="rId3" cstate="print"/>
          <a:srcRect/>
          <a:stretch>
            <a:fillRect/>
          </a:stretch>
        </p:blipFill>
        <p:spPr bwMode="auto">
          <a:xfrm>
            <a:off x="609600" y="2133600"/>
            <a:ext cx="3590614" cy="381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wipe(down)">
                                      <p:cBhvr>
                                        <p:cTn id="30" dur="500"/>
                                        <p:tgtEl>
                                          <p:spTgt spid="2">
                                            <p:txEl>
                                              <p:pRg st="5" end="5"/>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wipe(down)">
                                      <p:cBhvr>
                                        <p:cTn id="33" dur="500"/>
                                        <p:tgtEl>
                                          <p:spTgt spid="2">
                                            <p:txEl>
                                              <p:pRg st="6" end="6"/>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wipe(down)">
                                      <p:cBhvr>
                                        <p:cTn id="36" dur="500"/>
                                        <p:tgtEl>
                                          <p:spTgt spid="2">
                                            <p:txEl>
                                              <p:pRg st="7" end="7"/>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wipe(down)">
                                      <p:cBhvr>
                                        <p:cTn id="39"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smtClean="0"/>
              <a:t>Annotate Non-Fictional Reading Passage</a:t>
            </a:r>
            <a:endParaRPr lang="en-US" dirty="0"/>
          </a:p>
        </p:txBody>
      </p:sp>
      <p:sp>
        <p:nvSpPr>
          <p:cNvPr id="2" name="Content Placeholder 1"/>
          <p:cNvSpPr>
            <a:spLocks noGrp="1"/>
          </p:cNvSpPr>
          <p:nvPr>
            <p:ph sz="half" idx="1"/>
          </p:nvPr>
        </p:nvSpPr>
        <p:spPr>
          <a:xfrm>
            <a:off x="457200" y="1524000"/>
            <a:ext cx="4059936" cy="5334000"/>
          </a:xfrm>
        </p:spPr>
        <p:txBody>
          <a:bodyPr/>
          <a:lstStyle/>
          <a:p>
            <a:r>
              <a:rPr lang="en-US" dirty="0" smtClean="0"/>
              <a:t>Independent Reading</a:t>
            </a:r>
          </a:p>
          <a:p>
            <a:pPr lvl="1"/>
            <a:r>
              <a:rPr lang="en-US" dirty="0" smtClean="0"/>
              <a:t>Annotate as you read!!!</a:t>
            </a:r>
          </a:p>
          <a:p>
            <a:pPr lvl="1"/>
            <a:r>
              <a:rPr lang="en-US" dirty="0" smtClean="0"/>
              <a:t>Annotate in a way that works for you, just make a key!!!</a:t>
            </a:r>
          </a:p>
          <a:p>
            <a:pPr lvl="1"/>
            <a:r>
              <a:rPr lang="en-US" dirty="0" smtClean="0"/>
              <a:t>Suggestions:</a:t>
            </a:r>
          </a:p>
          <a:p>
            <a:pPr lvl="2"/>
            <a:r>
              <a:rPr lang="en-US" dirty="0" smtClean="0"/>
              <a:t>Circle new vocabulary</a:t>
            </a:r>
          </a:p>
          <a:p>
            <a:pPr lvl="2"/>
            <a:r>
              <a:rPr lang="en-US" dirty="0" smtClean="0"/>
              <a:t>Underline the “WOW” and important facts!</a:t>
            </a:r>
          </a:p>
          <a:p>
            <a:pPr lvl="2"/>
            <a:r>
              <a:rPr lang="en-US" dirty="0" smtClean="0"/>
              <a:t>Write questions to the side that pop into your head as you read</a:t>
            </a:r>
          </a:p>
          <a:p>
            <a:pPr lvl="2"/>
            <a:endParaRPr lang="en-US" dirty="0" smtClean="0"/>
          </a:p>
        </p:txBody>
      </p:sp>
      <p:pic>
        <p:nvPicPr>
          <p:cNvPr id="5" name="Picture 2" descr="C:\Documents and Settings\kristopher.wazaney\Local Settings\Temporary Internet Files\Content.IE5\GNCAS5VR\MC900440428[1].wmf">
            <a:hlinkClick r:id="rId2"/>
          </p:cNvPr>
          <p:cNvPicPr>
            <a:picLocks noGrp="1" noChangeAspect="1" noChangeArrowheads="1"/>
          </p:cNvPicPr>
          <p:nvPr>
            <p:ph sz="half" idx="2"/>
          </p:nvPr>
        </p:nvPicPr>
        <p:blipFill>
          <a:blip r:embed="rId3" cstate="print"/>
          <a:srcRect/>
          <a:stretch>
            <a:fillRect/>
          </a:stretch>
        </p:blipFill>
        <p:spPr bwMode="auto">
          <a:xfrm>
            <a:off x="4495800" y="1828800"/>
            <a:ext cx="3886200" cy="409223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00"/>
                                        <p:tgtEl>
                                          <p:spTgt spid="2">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down)">
                                      <p:cBhvr>
                                        <p:cTn id="28" dur="500"/>
                                        <p:tgtEl>
                                          <p:spTgt spid="2">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down)">
                                      <p:cBhvr>
                                        <p:cTn id="3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Equity Sharing</a:t>
            </a:r>
            <a:endParaRPr lang="en-US" dirty="0"/>
          </a:p>
        </p:txBody>
      </p:sp>
      <p:sp>
        <p:nvSpPr>
          <p:cNvPr id="2" name="Content Placeholder 1"/>
          <p:cNvSpPr>
            <a:spLocks noGrp="1"/>
          </p:cNvSpPr>
          <p:nvPr>
            <p:ph sz="half" idx="1"/>
          </p:nvPr>
        </p:nvSpPr>
        <p:spPr>
          <a:xfrm>
            <a:off x="304800" y="1524000"/>
            <a:ext cx="5257800" cy="5334000"/>
          </a:xfrm>
        </p:spPr>
        <p:txBody>
          <a:bodyPr>
            <a:normAutofit/>
          </a:bodyPr>
          <a:lstStyle/>
          <a:p>
            <a:r>
              <a:rPr lang="en-US" dirty="0" smtClean="0"/>
              <a:t>Small Group Activity</a:t>
            </a:r>
          </a:p>
          <a:p>
            <a:pPr lvl="1"/>
            <a:r>
              <a:rPr lang="en-US" dirty="0" smtClean="0"/>
              <a:t>Speaking Sticks</a:t>
            </a:r>
          </a:p>
          <a:p>
            <a:pPr lvl="2"/>
            <a:r>
              <a:rPr lang="en-US" dirty="0" smtClean="0"/>
              <a:t>Put pen in center to speak</a:t>
            </a:r>
          </a:p>
          <a:p>
            <a:pPr lvl="2"/>
            <a:r>
              <a:rPr lang="en-US" dirty="0" smtClean="0"/>
              <a:t>Listen to everyone else share as they put pen in</a:t>
            </a:r>
          </a:p>
          <a:p>
            <a:pPr lvl="3"/>
            <a:r>
              <a:rPr lang="en-US" dirty="0" smtClean="0"/>
              <a:t>Can’t talk again until everyone has shared</a:t>
            </a:r>
          </a:p>
          <a:p>
            <a:pPr lvl="3"/>
            <a:r>
              <a:rPr lang="en-US" dirty="0" smtClean="0"/>
              <a:t>All pens in the center</a:t>
            </a:r>
          </a:p>
          <a:p>
            <a:pPr lvl="2"/>
            <a:r>
              <a:rPr lang="en-US" dirty="0" smtClean="0"/>
              <a:t>Once everyone has shared, take pen back out as you share again</a:t>
            </a:r>
          </a:p>
          <a:p>
            <a:pPr lvl="3"/>
            <a:r>
              <a:rPr lang="en-US" dirty="0" smtClean="0"/>
              <a:t>Pose ?’s you came up with to group</a:t>
            </a:r>
          </a:p>
          <a:p>
            <a:pPr lvl="2"/>
            <a:r>
              <a:rPr lang="en-US" dirty="0" smtClean="0"/>
              <a:t>Continue this pattern to answer the  questions</a:t>
            </a:r>
          </a:p>
          <a:p>
            <a:endParaRPr lang="en-US" dirty="0" smtClean="0"/>
          </a:p>
        </p:txBody>
      </p:sp>
      <p:grpSp>
        <p:nvGrpSpPr>
          <p:cNvPr id="10" name="Group 9"/>
          <p:cNvGrpSpPr/>
          <p:nvPr/>
        </p:nvGrpSpPr>
        <p:grpSpPr>
          <a:xfrm>
            <a:off x="4343400" y="1066800"/>
            <a:ext cx="4419600" cy="2133600"/>
            <a:chOff x="4343400" y="1066800"/>
            <a:chExt cx="4419600" cy="2133600"/>
          </a:xfrm>
        </p:grpSpPr>
        <p:sp>
          <p:nvSpPr>
            <p:cNvPr id="5" name="TextBox 4"/>
            <p:cNvSpPr txBox="1"/>
            <p:nvPr/>
          </p:nvSpPr>
          <p:spPr>
            <a:xfrm>
              <a:off x="4343400" y="1143000"/>
              <a:ext cx="4343400" cy="2031325"/>
            </a:xfrm>
            <a:prstGeom prst="rect">
              <a:avLst/>
            </a:prstGeom>
            <a:noFill/>
          </p:spPr>
          <p:txBody>
            <a:bodyPr wrap="square" rtlCol="0">
              <a:spAutoFit/>
            </a:bodyPr>
            <a:lstStyle/>
            <a:p>
              <a:pPr lvl="3"/>
              <a:r>
                <a:rPr lang="en-US" dirty="0" smtClean="0"/>
                <a:t>“Life after slavery, as you know, was not easy.  How was life after the Civil War similar to life under slavery?   Use examples from the reading passage to support your responses.”</a:t>
              </a:r>
            </a:p>
          </p:txBody>
        </p:sp>
        <p:sp>
          <p:nvSpPr>
            <p:cNvPr id="6" name="Rectangle 5"/>
            <p:cNvSpPr/>
            <p:nvPr/>
          </p:nvSpPr>
          <p:spPr>
            <a:xfrm>
              <a:off x="5486400" y="1066800"/>
              <a:ext cx="3276600" cy="2133600"/>
            </a:xfrm>
            <a:prstGeom prst="rect">
              <a:avLst/>
            </a:prstGeom>
            <a:noFill/>
            <a:ln w="730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50" name="Picture 2" descr="C:\Documents and Settings\kristopher.wazaney\Local Settings\Temporary Internet Files\Content.IE5\WIWSB8TZ\MC900445508[1].wmf"/>
          <p:cNvPicPr>
            <a:picLocks noChangeAspect="1" noChangeArrowheads="1"/>
          </p:cNvPicPr>
          <p:nvPr/>
        </p:nvPicPr>
        <p:blipFill>
          <a:blip r:embed="rId2" cstate="print"/>
          <a:srcRect/>
          <a:stretch>
            <a:fillRect/>
          </a:stretch>
        </p:blipFill>
        <p:spPr bwMode="auto">
          <a:xfrm>
            <a:off x="5638800" y="3657600"/>
            <a:ext cx="2973934" cy="257565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wipe(down)">
                                      <p:cBhvr>
                                        <p:cTn id="19" dur="500"/>
                                        <p:tgtEl>
                                          <p:spTgt spid="2">
                                            <p:txEl>
                                              <p:pRg st="2" end="2"/>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00"/>
                                        <p:tgtEl>
                                          <p:spTgt spid="2">
                                            <p:txEl>
                                              <p:pRg st="4" end="4"/>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down)">
                                      <p:cBhvr>
                                        <p:cTn id="28" dur="500"/>
                                        <p:tgtEl>
                                          <p:spTgt spid="2">
                                            <p:txEl>
                                              <p:pRg st="5" end="5"/>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down)">
                                      <p:cBhvr>
                                        <p:cTn id="31" dur="500"/>
                                        <p:tgtEl>
                                          <p:spTgt spid="2">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wipe(down)">
                                      <p:cBhvr>
                                        <p:cTn id="34" dur="500"/>
                                        <p:tgtEl>
                                          <p:spTgt spid="2">
                                            <p:txEl>
                                              <p:pRg st="7" end="7"/>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wipe(down)">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dirty="0" smtClean="0"/>
              <a:t>Exit Ticket: Re-Evaluate</a:t>
            </a:r>
            <a:endParaRPr lang="en-US" dirty="0"/>
          </a:p>
        </p:txBody>
      </p:sp>
      <p:sp>
        <p:nvSpPr>
          <p:cNvPr id="5" name="Content Placeholder 4"/>
          <p:cNvSpPr>
            <a:spLocks noGrp="1"/>
          </p:cNvSpPr>
          <p:nvPr>
            <p:ph sz="half" idx="2"/>
          </p:nvPr>
        </p:nvSpPr>
        <p:spPr>
          <a:xfrm>
            <a:off x="4648200" y="1524000"/>
            <a:ext cx="4267200" cy="5029200"/>
          </a:xfrm>
        </p:spPr>
        <p:txBody>
          <a:bodyPr>
            <a:normAutofit lnSpcReduction="10000"/>
          </a:bodyPr>
          <a:lstStyle/>
          <a:p>
            <a:r>
              <a:rPr lang="en-US" dirty="0" smtClean="0"/>
              <a:t>NOW Re-Read…</a:t>
            </a:r>
          </a:p>
          <a:p>
            <a:pPr lvl="1"/>
            <a:r>
              <a:rPr lang="en-US" dirty="0" smtClean="0"/>
              <a:t>your “Stop &amp; Jot” Response</a:t>
            </a:r>
          </a:p>
          <a:p>
            <a:r>
              <a:rPr lang="en-US" dirty="0" smtClean="0"/>
              <a:t>Would you change what you wrote?</a:t>
            </a:r>
          </a:p>
          <a:p>
            <a:pPr lvl="1"/>
            <a:r>
              <a:rPr lang="en-US" dirty="0" smtClean="0"/>
              <a:t>Me too…</a:t>
            </a:r>
          </a:p>
          <a:p>
            <a:pPr lvl="1"/>
            <a:r>
              <a:rPr lang="en-US" dirty="0" smtClean="0"/>
              <a:t>Try it again</a:t>
            </a:r>
          </a:p>
          <a:p>
            <a:pPr lvl="2"/>
            <a:r>
              <a:rPr lang="en-US" dirty="0" smtClean="0"/>
              <a:t>What is it?</a:t>
            </a:r>
          </a:p>
          <a:p>
            <a:pPr lvl="2"/>
            <a:r>
              <a:rPr lang="en-US" dirty="0" smtClean="0"/>
              <a:t>What problems will it resolve? </a:t>
            </a:r>
          </a:p>
          <a:p>
            <a:pPr lvl="2"/>
            <a:r>
              <a:rPr lang="en-US" dirty="0" smtClean="0"/>
              <a:t>What problems will it create?</a:t>
            </a:r>
          </a:p>
          <a:p>
            <a:pPr lvl="1"/>
            <a:r>
              <a:rPr lang="en-US" dirty="0" smtClean="0"/>
              <a:t>Ready Go!</a:t>
            </a:r>
            <a:endParaRPr lang="en-US" dirty="0"/>
          </a:p>
        </p:txBody>
      </p:sp>
      <p:pic>
        <p:nvPicPr>
          <p:cNvPr id="3074" name="Picture 2" descr="C:\Documents and Settings\kristopher.wazaney\Local Settings\Temporary Internet Files\Content.IE5\WIWSB8TZ\MC900234083[1].wmf"/>
          <p:cNvPicPr>
            <a:picLocks noGrp="1" noChangeAspect="1" noChangeArrowheads="1"/>
          </p:cNvPicPr>
          <p:nvPr>
            <p:ph sz="half" idx="1"/>
          </p:nvPr>
        </p:nvPicPr>
        <p:blipFill>
          <a:blip r:embed="rId2" cstate="print"/>
          <a:srcRect/>
          <a:stretch>
            <a:fillRect/>
          </a:stretch>
        </p:blipFill>
        <p:spPr bwMode="auto">
          <a:xfrm>
            <a:off x="228600" y="2057400"/>
            <a:ext cx="5087759" cy="3657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wipe(down)">
                                      <p:cBhvr>
                                        <p:cTn id="13" dur="500"/>
                                        <p:tgtEl>
                                          <p:spTgt spid="5">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wipe(down)">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wipe(down)">
                                      <p:cBhvr>
                                        <p:cTn id="21" dur="500"/>
                                        <p:tgtEl>
                                          <p:spTgt spid="5">
                                            <p:txEl>
                                              <p:pRg st="2" end="2"/>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wipe(down)">
                                      <p:cBhvr>
                                        <p:cTn id="24" dur="500"/>
                                        <p:tgtEl>
                                          <p:spTgt spid="5">
                                            <p:txEl>
                                              <p:pRg st="3" end="3"/>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wipe(down)">
                                      <p:cBhvr>
                                        <p:cTn id="30" dur="500"/>
                                        <p:tgtEl>
                                          <p:spTgt spid="5">
                                            <p:txEl>
                                              <p:pRg st="5" end="5"/>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wipe(down)">
                                      <p:cBhvr>
                                        <p:cTn id="33" dur="500"/>
                                        <p:tgtEl>
                                          <p:spTgt spid="5">
                                            <p:txEl>
                                              <p:pRg st="6" end="6"/>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wipe(down)">
                                      <p:cBhvr>
                                        <p:cTn id="36" dur="500"/>
                                        <p:tgtEl>
                                          <p:spTgt spid="5">
                                            <p:txEl>
                                              <p:pRg st="7" end="7"/>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wipe(down)">
                                      <p:cBhvr>
                                        <p:cTn id="39"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245</TotalTime>
  <Words>257</Words>
  <Application>Microsoft Office PowerPoint</Application>
  <PresentationFormat>On-screen Show (4:3)</PresentationFormat>
  <Paragraphs>43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Constantia</vt:lpstr>
      <vt:lpstr>Wingdings 2</vt:lpstr>
      <vt:lpstr>Paper</vt:lpstr>
      <vt:lpstr>Warm Up</vt:lpstr>
      <vt:lpstr>Reconstruction</vt:lpstr>
      <vt:lpstr>Engage…</vt:lpstr>
      <vt:lpstr>Annotate Non-Fictional Reading Passage</vt:lpstr>
      <vt:lpstr>Equity Sharing</vt:lpstr>
      <vt:lpstr>Exit Ticket: Re-Evaluate</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dc:title>
  <dc:creator>kristopher.wazaney</dc:creator>
  <cp:lastModifiedBy>Wazaney, Kristopher J.</cp:lastModifiedBy>
  <cp:revision>28</cp:revision>
  <dcterms:created xsi:type="dcterms:W3CDTF">2013-03-08T20:11:40Z</dcterms:created>
  <dcterms:modified xsi:type="dcterms:W3CDTF">2016-01-21T17:32:53Z</dcterms:modified>
</cp:coreProperties>
</file>