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D4017-1CBB-41E9-B3F7-E694ECF1D550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15608C-4142-49B9-A555-3F67BD99F2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2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5608C-4142-49B9-A555-3F67BD99F2D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515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0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285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972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98A088-71B5-43B6-882E-A209E97520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68D2B-6FE4-4F49-9DC2-79141AF23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BDBB3-8C87-438F-BEA3-84EE2B841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D6F0B-3EC4-460F-850D-3F5E12286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61859-EEF6-4930-9670-D5FD260FA5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46498-AA39-4051-A619-907CA493B7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56A12-AD87-4CB9-95D5-19FC3408C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FB20B-1F19-4799-9757-FD10890EAA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4448-3EF8-4A4B-A554-D2FFD40EB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E5DFE-E835-4E0E-B35E-B70B13FC9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3BCB6-B396-444F-AF93-0D8C69DA58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8763" cy="6856413"/>
            <a:chOff x="0" y="0"/>
            <a:chExt cx="5763" cy="4319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0"/>
              <a:ext cx="528" cy="4319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000000">
                    <a:gamma/>
                    <a:tint val="0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Line 3"/>
            <p:cNvSpPr>
              <a:spLocks noChangeShapeType="1"/>
            </p:cNvSpPr>
            <p:nvPr/>
          </p:nvSpPr>
          <p:spPr bwMode="ltGray">
            <a:xfrm>
              <a:off x="0" y="231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black">
            <a:xfrm>
              <a:off x="0" y="285"/>
              <a:ext cx="57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black">
            <a:xfrm>
              <a:off x="0" y="3972"/>
              <a:ext cx="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Line 6"/>
            <p:cNvSpPr>
              <a:spLocks noChangeShapeType="1"/>
            </p:cNvSpPr>
            <p:nvPr/>
          </p:nvSpPr>
          <p:spPr bwMode="ltGray">
            <a:xfrm>
              <a:off x="0" y="4044"/>
              <a:ext cx="5763" cy="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F1BDD2-3533-4906-9303-FEE7EA5BB9F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dirty="0" smtClean="0"/>
              <a:t>9-14 Causes of…</a:t>
            </a:r>
            <a:br>
              <a:rPr lang="en-US" sz="4800" dirty="0" smtClean="0"/>
            </a:br>
            <a:r>
              <a:rPr lang="en-US" sz="4800" dirty="0" smtClean="0"/>
              <a:t>                    </a:t>
            </a:r>
            <a:r>
              <a:rPr lang="en-US" sz="4800" dirty="0" smtClean="0"/>
              <a:t>The Great War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Simulation and Geography of Europe at the start of the First World War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Simulation Rules and Expectations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Rules:</a:t>
            </a:r>
          </a:p>
          <a:p>
            <a:pPr lvl="1"/>
            <a:r>
              <a:rPr lang="en-US" dirty="0" smtClean="0"/>
              <a:t>You must follow all instructions very carefully</a:t>
            </a:r>
          </a:p>
          <a:p>
            <a:pPr lvl="1"/>
            <a:r>
              <a:rPr lang="en-US" dirty="0" smtClean="0"/>
              <a:t>No horseplay</a:t>
            </a:r>
          </a:p>
          <a:p>
            <a:pPr lvl="1"/>
            <a:r>
              <a:rPr lang="en-US" dirty="0" smtClean="0"/>
              <a:t>Stay within your group’s area unless otherwise instructed…</a:t>
            </a:r>
          </a:p>
          <a:p>
            <a:pPr lvl="1"/>
            <a:r>
              <a:rPr lang="en-US" dirty="0" smtClean="0"/>
              <a:t>Use inside voices</a:t>
            </a:r>
          </a:p>
          <a:p>
            <a:pPr lvl="1"/>
            <a:r>
              <a:rPr lang="en-US" dirty="0" smtClean="0"/>
              <a:t>Be competitive but respectful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proud!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You will be given 5 minutes, as a group write a national anthem for your country.</a:t>
            </a:r>
          </a:p>
          <a:p>
            <a:r>
              <a:rPr lang="en-US" dirty="0" smtClean="0"/>
              <a:t>Your country will then sing your anthem</a:t>
            </a:r>
          </a:p>
          <a:p>
            <a:r>
              <a:rPr lang="en-US" dirty="0" smtClean="0"/>
              <a:t>Points will be awarded on the loudest and the best anthem</a:t>
            </a:r>
          </a:p>
        </p:txBody>
      </p:sp>
      <p:sp>
        <p:nvSpPr>
          <p:cNvPr id="5122" name="Music"/>
          <p:cNvSpPr>
            <a:spLocks noEditPoints="1" noChangeArrowheads="1"/>
          </p:cNvSpPr>
          <p:nvPr/>
        </p:nvSpPr>
        <p:spPr bwMode="auto">
          <a:xfrm rot="1110767">
            <a:off x="6540713" y="665503"/>
            <a:ext cx="1172699" cy="107242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Music"/>
          <p:cNvSpPr>
            <a:spLocks noEditPoints="1" noChangeArrowheads="1"/>
          </p:cNvSpPr>
          <p:nvPr/>
        </p:nvSpPr>
        <p:spPr bwMode="auto">
          <a:xfrm rot="1110767">
            <a:off x="7150314" y="4654228"/>
            <a:ext cx="1172699" cy="107242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Music"/>
          <p:cNvSpPr>
            <a:spLocks noEditPoints="1" noChangeArrowheads="1"/>
          </p:cNvSpPr>
          <p:nvPr/>
        </p:nvSpPr>
        <p:spPr bwMode="auto">
          <a:xfrm rot="20975644">
            <a:off x="4191000" y="609600"/>
            <a:ext cx="1172699" cy="107242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Music"/>
          <p:cNvSpPr>
            <a:spLocks noEditPoints="1" noChangeArrowheads="1"/>
          </p:cNvSpPr>
          <p:nvPr/>
        </p:nvSpPr>
        <p:spPr bwMode="auto">
          <a:xfrm rot="20341431">
            <a:off x="1981894" y="5051165"/>
            <a:ext cx="1172699" cy="107242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" name="Music"/>
          <p:cNvSpPr>
            <a:spLocks noEditPoints="1" noChangeArrowheads="1"/>
          </p:cNvSpPr>
          <p:nvPr/>
        </p:nvSpPr>
        <p:spPr bwMode="auto">
          <a:xfrm rot="20979377">
            <a:off x="4518990" y="4740129"/>
            <a:ext cx="1133475" cy="120967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007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772400" cy="1143000"/>
          </a:xfrm>
        </p:spPr>
        <p:txBody>
          <a:bodyPr/>
          <a:lstStyle/>
          <a:p>
            <a:r>
              <a:rPr lang="en-US" dirty="0" smtClean="0"/>
              <a:t>Claim what is yours!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given 5 minutes</a:t>
            </a:r>
          </a:p>
          <a:p>
            <a:r>
              <a:rPr lang="en-US" dirty="0" smtClean="0"/>
              <a:t>On the 1/4 sheets provided draw as many of your country’s flags in COLOR as you can!!!</a:t>
            </a:r>
          </a:p>
          <a:p>
            <a:pPr lvl="1"/>
            <a:r>
              <a:rPr lang="en-US" dirty="0" smtClean="0"/>
              <a:t>As you make flags, </a:t>
            </a:r>
            <a:r>
              <a:rPr lang="en-US" u="sng" dirty="0" smtClean="0"/>
              <a:t>4 people </a:t>
            </a:r>
            <a:r>
              <a:rPr lang="en-US" dirty="0" smtClean="0"/>
              <a:t>from your group will claim territories around the room!</a:t>
            </a:r>
          </a:p>
          <a:p>
            <a:r>
              <a:rPr lang="en-US" dirty="0" smtClean="0"/>
              <a:t>Points for who claims the most in each area!</a:t>
            </a:r>
            <a:endParaRPr lang="en-US" dirty="0"/>
          </a:p>
        </p:txBody>
      </p:sp>
      <p:pic>
        <p:nvPicPr>
          <p:cNvPr id="6146" name="Picture 2" descr="C:\Users\vincenta.corrado\AppData\Local\Microsoft\Windows\Temporary Internet Files\Content.IE5\3CTSLSBO\France_flag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07400">
            <a:off x="6359160" y="1495016"/>
            <a:ext cx="1316096" cy="877397"/>
          </a:xfrm>
          <a:prstGeom prst="rect">
            <a:avLst/>
          </a:prstGeom>
          <a:noFill/>
        </p:spPr>
      </p:pic>
      <p:pic>
        <p:nvPicPr>
          <p:cNvPr id="6147" name="Picture 3" descr="C:\Users\vincenta.corrado\AppData\Local\Microsoft\Windows\Temporary Internet Files\Content.IE5\LP18CFK6\800px-Flag_of_Germany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93445">
            <a:off x="7003736" y="371137"/>
            <a:ext cx="1482887" cy="834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149" name="Picture 5" descr="http://upload.wikimedia.org/wikipedia/commons/thumb/1/1c/Flag_of_Russian_Empire_for_private_use_%281914%E2%80%931917%29.svg/220px-Flag_of_Russian_Empire_for_private_use_%281914%E2%80%931917%29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90744">
            <a:off x="750009" y="332852"/>
            <a:ext cx="1257300" cy="840105"/>
          </a:xfrm>
          <a:prstGeom prst="rect">
            <a:avLst/>
          </a:prstGeom>
          <a:noFill/>
        </p:spPr>
      </p:pic>
      <p:pic>
        <p:nvPicPr>
          <p:cNvPr id="4" name="Picture 2" descr="http://upload.wikimedia.org/wikipedia/commons/thumb/2/29/Flag_of_Austria-Hungary_(1869-1918).svg/648px-Flag_of_Austria-Hungary_(1869-1918)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228600"/>
            <a:ext cx="1371600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Army Strong!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r>
              <a:rPr lang="en-US" dirty="0" smtClean="0"/>
              <a:t>Using the flags you created you will have 5 minutes to build up your “army”</a:t>
            </a:r>
          </a:p>
          <a:p>
            <a:pPr lvl="1"/>
            <a:r>
              <a:rPr lang="en-US" dirty="0" smtClean="0"/>
              <a:t>Your active army will be measured by how many “paper balls” you can make from your flags</a:t>
            </a:r>
          </a:p>
          <a:p>
            <a:pPr lvl="1"/>
            <a:r>
              <a:rPr lang="en-US" dirty="0" smtClean="0"/>
              <a:t>Your reserve army will be measure by how many of your flags you can tape “end to end” in a chain</a:t>
            </a:r>
          </a:p>
          <a:p>
            <a:r>
              <a:rPr lang="en-US" dirty="0" smtClean="0"/>
              <a:t>Points for the winner!</a:t>
            </a:r>
            <a:endParaRPr lang="en-US" dirty="0"/>
          </a:p>
        </p:txBody>
      </p:sp>
      <p:sp>
        <p:nvSpPr>
          <p:cNvPr id="9222" name="AutoShape 6" descr="http://www.clker.com/cliparts/V/C/F/o/X/v/war-tank-hi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Image result for army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8" name="AutoShape 12" descr="Image result for army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30" name="AutoShape 14" descr="Image result for army 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32" name="Picture 16" descr="http://t2.gstatic.com/images?q=tbn:ANd9GcQS26X8PEJttB2ITaTdwzTQFpw0ajzjwwbkaxucx7OpSIQ8uGBt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533400"/>
            <a:ext cx="10668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0"/>
            <a:ext cx="8458200" cy="2438400"/>
          </a:xfrm>
        </p:spPr>
        <p:txBody>
          <a:bodyPr/>
          <a:lstStyle/>
          <a:p>
            <a:r>
              <a:rPr lang="en-US" sz="7200" dirty="0" smtClean="0"/>
              <a:t>And the winner is…</a:t>
            </a:r>
            <a:endParaRPr lang="en-US" sz="7200" dirty="0"/>
          </a:p>
        </p:txBody>
      </p:sp>
      <p:sp>
        <p:nvSpPr>
          <p:cNvPr id="7172" name="AutoShape 4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AutoShape 8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8" name="AutoShape 10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" name="AutoShape 12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2" name="AutoShape 14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4" name="AutoShape 16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6" name="AutoShape 18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8" name="AutoShape 20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0" name="AutoShape 22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2" name="AutoShape 24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4" name="AutoShape 26" descr="http://www.clipartbest.com/cliparts/KTn/5LL/KTn5LLGTq.svg"/>
          <p:cNvSpPr>
            <a:spLocks noChangeAspect="1" noChangeArrowheads="1"/>
          </p:cNvSpPr>
          <p:nvPr/>
        </p:nvSpPr>
        <p:spPr bwMode="auto">
          <a:xfrm>
            <a:off x="155575" y="-1638300"/>
            <a:ext cx="4552950" cy="3419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6" name="AutoShape 28" descr="http://www.clker.com/cliparts/1/6/3/6/131271604015330368checkered%20flag.jpg"/>
          <p:cNvSpPr>
            <a:spLocks noChangeAspect="1" noChangeArrowheads="1"/>
          </p:cNvSpPr>
          <p:nvPr/>
        </p:nvSpPr>
        <p:spPr bwMode="auto">
          <a:xfrm>
            <a:off x="155575" y="-3032125"/>
            <a:ext cx="9144000" cy="6324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98" name="AutoShape 30" descr="http://www.clker.com/cliparts/1/6/3/6/131271604015330368checkered%20flag.jpg"/>
          <p:cNvSpPr>
            <a:spLocks noChangeAspect="1" noChangeArrowheads="1"/>
          </p:cNvSpPr>
          <p:nvPr/>
        </p:nvSpPr>
        <p:spPr bwMode="auto">
          <a:xfrm>
            <a:off x="155575" y="-3032125"/>
            <a:ext cx="9144000" cy="6324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00" name="AutoShape 32" descr="http://www.clker.com/cliparts/1/6/3/6/131271604015330368checkered%20flag.jpg"/>
          <p:cNvSpPr>
            <a:spLocks noChangeAspect="1" noChangeArrowheads="1"/>
          </p:cNvSpPr>
          <p:nvPr/>
        </p:nvSpPr>
        <p:spPr bwMode="auto">
          <a:xfrm>
            <a:off x="155575" y="-3032125"/>
            <a:ext cx="9144000" cy="6324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checkered fl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9423" y="3352800"/>
            <a:ext cx="3689977" cy="255028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upload.wikimedia.org/wikipedia/commons/thumb/f/ff/Flag_of_Serbia.svg/2000px-Flag_of_Serbia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533400"/>
            <a:ext cx="4495800" cy="1143000"/>
          </a:xfrm>
        </p:spPr>
        <p:txBody>
          <a:bodyPr/>
          <a:lstStyle/>
          <a:p>
            <a:r>
              <a:rPr lang="en-US" sz="9600" dirty="0" smtClean="0"/>
              <a:t>Serbia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81600"/>
            <a:ext cx="9144000" cy="19050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err="1" smtClean="0">
                <a:solidFill>
                  <a:schemeClr val="bg1"/>
                </a:solidFill>
              </a:rPr>
              <a:t>Gavrillo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Princip</a:t>
            </a:r>
            <a:r>
              <a:rPr lang="en-US" sz="2800" smtClean="0">
                <a:solidFill>
                  <a:schemeClr val="bg1"/>
                </a:solidFill>
              </a:rPr>
              <a:t> assassinates </a:t>
            </a:r>
            <a:r>
              <a:rPr lang="en-US" sz="2800" dirty="0" smtClean="0">
                <a:solidFill>
                  <a:schemeClr val="bg1"/>
                </a:solidFill>
              </a:rPr>
              <a:t>Archduke Franz Ferdinand!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3554" name="AutoShape 2" descr="Image result for serbia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114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your group: What did each simulation represent?</a:t>
            </a:r>
            <a:endParaRPr lang="en-US" dirty="0"/>
          </a:p>
          <a:p>
            <a:r>
              <a:rPr lang="en-US" dirty="0" smtClean="0"/>
              <a:t>Record this info on the chart on the back of your map</a:t>
            </a:r>
          </a:p>
          <a:p>
            <a:r>
              <a:rPr lang="en-US" dirty="0" smtClean="0"/>
              <a:t>Share as a class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Europe look like in 1914?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772400" cy="4114800"/>
          </a:xfrm>
        </p:spPr>
        <p:txBody>
          <a:bodyPr/>
          <a:lstStyle/>
          <a:p>
            <a:r>
              <a:rPr lang="en-US" dirty="0" smtClean="0"/>
              <a:t>Using the Historical American Atlas or Red Book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Label the countries on the Map of Europe in 1914</a:t>
            </a:r>
          </a:p>
          <a:p>
            <a:pPr lvl="1"/>
            <a:r>
              <a:rPr lang="en-US" dirty="0" smtClean="0"/>
              <a:t>Color code them based on their alliances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4580" name="Picture 4" descr="Image result for rand mcnally atlas of american hi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06943">
            <a:off x="7672463" y="5029299"/>
            <a:ext cx="1246303" cy="170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design template">
  <a:themeElements>
    <a:clrScheme name="Office Theme 1">
      <a:dk1>
        <a:srgbClr val="868686"/>
      </a:dk1>
      <a:lt1>
        <a:srgbClr val="FFFFFF"/>
      </a:lt1>
      <a:dk2>
        <a:srgbClr val="000000"/>
      </a:dk2>
      <a:lt2>
        <a:srgbClr val="FFFF00"/>
      </a:lt2>
      <a:accent1>
        <a:srgbClr val="66FF33"/>
      </a:accent1>
      <a:accent2>
        <a:srgbClr val="CC3300"/>
      </a:accent2>
      <a:accent3>
        <a:srgbClr val="AAAAAA"/>
      </a:accent3>
      <a:accent4>
        <a:srgbClr val="DADADA"/>
      </a:accent4>
      <a:accent5>
        <a:srgbClr val="B8FFAD"/>
      </a:accent5>
      <a:accent6>
        <a:srgbClr val="B92D00"/>
      </a:accent6>
      <a:hlink>
        <a:srgbClr val="0000FF"/>
      </a:hlink>
      <a:folHlink>
        <a:srgbClr val="008080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868686"/>
        </a:dk1>
        <a:lt1>
          <a:srgbClr val="FFFFFF"/>
        </a:lt1>
        <a:dk2>
          <a:srgbClr val="000000"/>
        </a:dk2>
        <a:lt2>
          <a:srgbClr val="FFFF00"/>
        </a:lt2>
        <a:accent1>
          <a:srgbClr val="66FF33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B8FFAD"/>
        </a:accent5>
        <a:accent6>
          <a:srgbClr val="B92D00"/>
        </a:accent6>
        <a:hlink>
          <a:srgbClr val="0000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9966FF"/>
        </a:dk2>
        <a:lt2>
          <a:srgbClr val="CBCBCB"/>
        </a:lt2>
        <a:accent1>
          <a:srgbClr val="6699FF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6B6B6B"/>
        </a:accent6>
        <a:hlink>
          <a:srgbClr val="00CCCC"/>
        </a:hlink>
        <a:folHlink>
          <a:srgbClr val="FF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design template</Template>
  <TotalTime>150</TotalTime>
  <Words>285</Words>
  <Application>Microsoft Office PowerPoint</Application>
  <PresentationFormat>On-screen Show (4:3)</PresentationFormat>
  <Paragraphs>38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Black design template</vt:lpstr>
      <vt:lpstr>9-14 Causes of…                     The Great War</vt:lpstr>
      <vt:lpstr>Simulation Rules and Expectations</vt:lpstr>
      <vt:lpstr>Be proud!</vt:lpstr>
      <vt:lpstr>Claim what is yours!</vt:lpstr>
      <vt:lpstr>Army Strong!</vt:lpstr>
      <vt:lpstr>And the winner is…</vt:lpstr>
      <vt:lpstr>Serbia</vt:lpstr>
      <vt:lpstr>Recap</vt:lpstr>
      <vt:lpstr>What did Europe look like in 1914?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WW1</dc:title>
  <dc:creator>vincenta.corrado</dc:creator>
  <cp:lastModifiedBy>Wazaney, Kristopher J.</cp:lastModifiedBy>
  <cp:revision>12</cp:revision>
  <cp:lastPrinted>1601-01-01T00:00:00Z</cp:lastPrinted>
  <dcterms:created xsi:type="dcterms:W3CDTF">2015-02-25T16:16:15Z</dcterms:created>
  <dcterms:modified xsi:type="dcterms:W3CDTF">2016-03-02T16:02:49Z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TC010689801033</vt:lpwstr>
  </property>
</Properties>
</file>