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E801B-2F3B-40F7-B514-7C64370C7E6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0A81-669D-45C9-B85C-06B3D2C06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6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2E658-F117-4F4E-BF1F-753B537630BF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ED72F-A7F0-4357-AA14-704D9B674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2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Lusitania sinking video hyperlinked to </a:t>
            </a:r>
            <a:r>
              <a:rPr lang="en-US" dirty="0" err="1" smtClean="0"/>
              <a:t>pic</a:t>
            </a:r>
            <a:r>
              <a:rPr lang="en-US" dirty="0" smtClean="0"/>
              <a:t> of 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D72F-A7F0-4357-AA14-704D9B674C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Trench warfare video hyperlinked to trench photo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World War One Trench Warfare (3:53)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D72F-A7F0-4357-AA14-704D9B674C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3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World War I - Treaty of Versailles (3:06)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D72F-A7F0-4357-AA14-704D9B674C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7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Hip Hughes Video Link hyperlinked</a:t>
            </a:r>
            <a:r>
              <a:rPr lang="en-US" baseline="0" dirty="0" smtClean="0"/>
              <a:t> on Camp Greene pix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D72F-A7F0-4357-AA14-704D9B674C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45C1E3-4AA9-427C-8EE4-E6B5BA38C3DB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EFCD96-2FA5-4BD4-84D5-896DD0BC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www.youtube.com/watch?v=GOq8iG20iu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gKzZ1OwPXg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ShOHb67h4Q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XtsiqrhqsU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KzZ1OwPXg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9-16 “The Great War”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World War I</a:t>
            </a:r>
            <a:br>
              <a:rPr smtClean="0"/>
            </a:br>
            <a:r>
              <a:rPr smtClean="0"/>
              <a:t>&amp; Its Impact on North Carolina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Changes in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95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While debate of treaty was going on in Paris…</a:t>
            </a:r>
          </a:p>
          <a:p>
            <a:pPr lvl="1"/>
            <a:r>
              <a:rPr lang="en-US" dirty="0" smtClean="0"/>
              <a:t>Russians  in middle of civil war</a:t>
            </a:r>
          </a:p>
          <a:p>
            <a:pPr lvl="2"/>
            <a:r>
              <a:rPr lang="en-US" dirty="0" smtClean="0"/>
              <a:t>Many groups battled for control</a:t>
            </a:r>
          </a:p>
          <a:p>
            <a:r>
              <a:rPr lang="en-US" dirty="0" smtClean="0"/>
              <a:t>1920- Vladimir Lenin and Bolsheviks had won</a:t>
            </a:r>
          </a:p>
          <a:p>
            <a:pPr lvl="1"/>
            <a:r>
              <a:rPr lang="en-US" dirty="0" smtClean="0"/>
              <a:t>Change name of country to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of Soviet Socialist Republic</a:t>
            </a:r>
            <a:r>
              <a:rPr lang="en-US" dirty="0" smtClean="0"/>
              <a:t>, or USSR, or Soviet Union</a:t>
            </a:r>
          </a:p>
          <a:p>
            <a:pPr lvl="1"/>
            <a:r>
              <a:rPr lang="en-US" dirty="0" smtClean="0"/>
              <a:t>Set up new </a:t>
            </a:r>
            <a:r>
              <a:rPr lang="en-US" dirty="0" err="1" smtClean="0"/>
              <a:t>gov’t</a:t>
            </a:r>
            <a:r>
              <a:rPr lang="en-US" dirty="0" smtClean="0"/>
              <a:t> based on ideas of Karl Marx, a German economist</a:t>
            </a:r>
          </a:p>
          <a:p>
            <a:pPr lvl="1"/>
            <a:r>
              <a:rPr lang="en-US" dirty="0" smtClean="0"/>
              <a:t>Set up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communism</a:t>
            </a:r>
            <a:r>
              <a:rPr lang="en-US" dirty="0" smtClean="0"/>
              <a:t>, economic system were peoples’ </a:t>
            </a:r>
            <a:r>
              <a:rPr lang="en-US" dirty="0" err="1" smtClean="0"/>
              <a:t>gov’t</a:t>
            </a:r>
            <a:r>
              <a:rPr lang="en-US" dirty="0" smtClean="0"/>
              <a:t> owns everything and profits divided equally</a:t>
            </a:r>
          </a:p>
          <a:p>
            <a:pPr lvl="2"/>
            <a:r>
              <a:rPr lang="en-US" dirty="0" smtClean="0"/>
              <a:t>Homes, farms, land, crops, animals, etc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0" y="533400"/>
            <a:ext cx="3352800" cy="5705475"/>
            <a:chOff x="5334000" y="533400"/>
            <a:chExt cx="3352800" cy="5705475"/>
          </a:xfrm>
        </p:grpSpPr>
        <p:pic>
          <p:nvPicPr>
            <p:cNvPr id="2050" name="Picture 2" descr="http://t2.gstatic.com/images?q=tbn:ANd9GcSHs1pPBH8jcHzyFFEL9B7zGWevAtmnHHI2hEzk9EA8NVm8vEw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2209800"/>
              <a:ext cx="3352800" cy="4029075"/>
            </a:xfrm>
            <a:prstGeom prst="rect">
              <a:avLst/>
            </a:prstGeom>
            <a:noFill/>
          </p:spPr>
        </p:pic>
        <p:pic>
          <p:nvPicPr>
            <p:cNvPr id="2052" name="Picture 4" descr="http://t1.gstatic.com/images?q=tbn:ANd9GcQuf648bLCE4UMBdbb7UyMqSjfo7kYAcR4ZGSE--fzDChZAcBIWz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533400"/>
              <a:ext cx="3352800" cy="1685925"/>
            </a:xfrm>
            <a:prstGeom prst="rect">
              <a:avLst/>
            </a:prstGeom>
            <a:noFill/>
          </p:spPr>
        </p:pic>
      </p:grpSp>
      <p:sp>
        <p:nvSpPr>
          <p:cNvPr id="8" name="Explosion 1 7"/>
          <p:cNvSpPr/>
          <p:nvPr/>
        </p:nvSpPr>
        <p:spPr>
          <a:xfrm rot="956766">
            <a:off x="5685483" y="254993"/>
            <a:ext cx="2766413" cy="18367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12) Revolution?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Effects of the War on North Carolina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5720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Changes from WWI would leave the USA forever changed</a:t>
            </a:r>
          </a:p>
          <a:p>
            <a:pPr lvl="1"/>
            <a:r>
              <a:rPr lang="en-US" dirty="0" smtClean="0"/>
              <a:t>116,000 US soldiers killed</a:t>
            </a:r>
          </a:p>
          <a:p>
            <a:pPr lvl="1"/>
            <a:r>
              <a:rPr lang="en-US" dirty="0" smtClean="0"/>
              <a:t>Another 204,000 wounded</a:t>
            </a:r>
          </a:p>
          <a:p>
            <a:r>
              <a:rPr lang="en-US" dirty="0" smtClean="0"/>
              <a:t>86,000+ NC soldiers fought in WWI</a:t>
            </a:r>
          </a:p>
          <a:p>
            <a:r>
              <a:rPr lang="en-US" dirty="0" smtClean="0"/>
              <a:t>3 training camps were created in NC for US soldiers to train b4 deployment</a:t>
            </a:r>
          </a:p>
          <a:p>
            <a:pPr lvl="1"/>
            <a:r>
              <a:rPr lang="en-US" dirty="0" smtClean="0"/>
              <a:t>Camp Greene in Charlotte</a:t>
            </a:r>
          </a:p>
          <a:p>
            <a:pPr lvl="1"/>
            <a:r>
              <a:rPr lang="en-US" dirty="0" smtClean="0"/>
              <a:t>Camp Polk in Raleigh</a:t>
            </a:r>
          </a:p>
          <a:p>
            <a:pPr lvl="1"/>
            <a:r>
              <a:rPr lang="en-US" dirty="0" smtClean="0"/>
              <a:t>Camp Bragg near Fayetteville</a:t>
            </a:r>
          </a:p>
          <a:p>
            <a:r>
              <a:rPr lang="en-US" dirty="0" smtClean="0"/>
              <a:t>When the war ended, soldiers returned</a:t>
            </a:r>
          </a:p>
          <a:p>
            <a:pPr lvl="1"/>
            <a:r>
              <a:rPr lang="en-US" dirty="0" smtClean="0"/>
              <a:t>Told tales of places and people they had seen</a:t>
            </a:r>
          </a:p>
          <a:p>
            <a:pPr lvl="1"/>
            <a:r>
              <a:rPr lang="en-US" dirty="0" smtClean="0"/>
              <a:t>Gave many a new outlook on the world</a:t>
            </a:r>
          </a:p>
          <a:p>
            <a:pPr lvl="1"/>
            <a:r>
              <a:rPr lang="en-US" dirty="0" smtClean="0"/>
              <a:t>Became critical of conditions at home</a:t>
            </a:r>
          </a:p>
          <a:p>
            <a:pPr lvl="2"/>
            <a:r>
              <a:rPr lang="en-US" dirty="0" smtClean="0"/>
              <a:t>Lead to support drives  for improvements w/in the state</a:t>
            </a:r>
          </a:p>
          <a:p>
            <a:pPr lvl="1"/>
            <a:r>
              <a:rPr lang="en-US" dirty="0" smtClean="0"/>
              <a:t>Many became more tolerant of others ideas and cultures b/c of what they saw during the war overseas</a:t>
            </a:r>
            <a:endParaRPr lang="en-US" dirty="0"/>
          </a:p>
        </p:txBody>
      </p:sp>
      <p:pic>
        <p:nvPicPr>
          <p:cNvPr id="1026" name="Picture 2" descr="http://1.bp.blogspot.com/_LNpfxOPvssk/TNvwRbuCjUI/AAAAAAAAAkg/Apln_NpFdKs/s1600/scan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3726259" cy="3124200"/>
          </a:xfrm>
          <a:prstGeom prst="rect">
            <a:avLst/>
          </a:prstGeom>
          <a:noFill/>
        </p:spPr>
      </p:pic>
      <p:pic>
        <p:nvPicPr>
          <p:cNvPr id="1028" name="Picture 4" descr="http://www.ncmarkers.com/Images/markers_600/L-25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71600"/>
            <a:ext cx="2971800" cy="222885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774993">
            <a:off x="-227768" y="4555444"/>
            <a:ext cx="3538494" cy="24533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13) How is having bases in our state good for our economy?</a:t>
            </a:r>
            <a:endParaRPr lang="en-US" b="1" dirty="0"/>
          </a:p>
        </p:txBody>
      </p:sp>
      <p:sp>
        <p:nvSpPr>
          <p:cNvPr id="7" name="Explosion 1 6"/>
          <p:cNvSpPr/>
          <p:nvPr/>
        </p:nvSpPr>
        <p:spPr>
          <a:xfrm rot="21053986">
            <a:off x="1828800" y="1828800"/>
            <a:ext cx="2895600" cy="2133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14) Video Notes!</a:t>
            </a:r>
            <a:endParaRPr lang="en-US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031" y="2133600"/>
            <a:ext cx="3200400" cy="4572000"/>
          </a:xfrm>
        </p:spPr>
        <p:txBody>
          <a:bodyPr/>
          <a:lstStyle/>
          <a:p>
            <a:r>
              <a:rPr lang="en-US" dirty="0" smtClean="0"/>
              <a:t>What was the result of World War 1?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pic>
        <p:nvPicPr>
          <p:cNvPr id="4" name="Picture 2" descr="http://ilearn.ssis.asia/pluginfile.php/9474/mod_resource/content/1/Europe%201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251" y="762000"/>
            <a:ext cx="4038600" cy="5588626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053986">
            <a:off x="653472" y="3771872"/>
            <a:ext cx="2895600" cy="2133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15) Recap!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64358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“You will be home before the first leaves all from the trees”</a:t>
            </a:r>
            <a:r>
              <a:rPr lang="en-US" sz="4000" dirty="0"/>
              <a:t> </a:t>
            </a:r>
            <a:endParaRPr lang="en-US" sz="4000" dirty="0" smtClean="0"/>
          </a:p>
          <a:p>
            <a:pPr marL="365760" lvl="1" indent="0">
              <a:buNone/>
            </a:pPr>
            <a:r>
              <a:rPr lang="en-US" dirty="0" smtClean="0"/>
              <a:t>– Keiser Wilhelm II to the German Troops</a:t>
            </a:r>
          </a:p>
          <a:p>
            <a:endParaRPr lang="en-US" dirty="0"/>
          </a:p>
          <a:p>
            <a:r>
              <a:rPr lang="en-US" dirty="0" smtClean="0"/>
              <a:t>What does this quote say about the initial thoughts of the looming war?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Quote Analysis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 rot="1089502">
            <a:off x="7045440" y="104594"/>
            <a:ext cx="19050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Imperialism &amp; the Alliance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46561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Throughout 1800’s and early 1900’s-</a:t>
            </a:r>
          </a:p>
          <a:p>
            <a:pPr lvl="1"/>
            <a:r>
              <a:rPr lang="en-US" dirty="0" smtClean="0"/>
              <a:t>Industrial nations fought 4 raw mat. &amp; customers</a:t>
            </a:r>
          </a:p>
          <a:p>
            <a:pPr lvl="1"/>
            <a:r>
              <a:rPr lang="en-US" dirty="0" smtClean="0"/>
              <a:t>They competed 2 build largest navy &amp; strongest army</a:t>
            </a:r>
          </a:p>
          <a:p>
            <a:pPr lvl="1"/>
            <a:r>
              <a:rPr lang="en-US" dirty="0" smtClean="0"/>
              <a:t>Tried to create largest empire </a:t>
            </a:r>
          </a:p>
          <a:p>
            <a:pPr lvl="2"/>
            <a:r>
              <a:rPr lang="en-US" dirty="0" smtClean="0"/>
              <a:t>Called…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Imperialism</a:t>
            </a:r>
          </a:p>
          <a:p>
            <a:pPr lvl="2"/>
            <a:r>
              <a:rPr lang="en-US" dirty="0" smtClean="0"/>
              <a:t>Competition enflamed old hatreds &amp; sparked new ones too!</a:t>
            </a:r>
          </a:p>
          <a:p>
            <a:pPr lvl="1"/>
            <a:r>
              <a:rPr lang="en-US" dirty="0" smtClean="0"/>
              <a:t>To protect themselves…</a:t>
            </a:r>
          </a:p>
          <a:p>
            <a:pPr lvl="2"/>
            <a:r>
              <a:rPr lang="en-US" dirty="0" smtClean="0"/>
              <a:t>Countries establish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Alliance System</a:t>
            </a:r>
          </a:p>
          <a:p>
            <a:pPr lvl="3"/>
            <a:r>
              <a:rPr lang="en-US" dirty="0" smtClean="0"/>
              <a:t>System of treaties that stated support for one another in the case of military actions against them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341812" cy="465610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Austro-Hungarian Empire holds Bosnia as part of its empire</a:t>
            </a:r>
          </a:p>
          <a:p>
            <a:r>
              <a:rPr lang="en-US" dirty="0" smtClean="0"/>
              <a:t>28 June 1914- Archduke Franz Ferdinand, heir to throne of A-H Empire, is assassinated by…</a:t>
            </a:r>
          </a:p>
          <a:p>
            <a:pPr lvl="1"/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endParaRPr lang="en-US" dirty="0" smtClean="0"/>
          </a:p>
          <a:p>
            <a:pPr lvl="2"/>
            <a:r>
              <a:rPr lang="en-US" dirty="0" smtClean="0"/>
              <a:t>19yr. old Serbian student</a:t>
            </a:r>
          </a:p>
          <a:p>
            <a:pPr lvl="2"/>
            <a:r>
              <a:rPr lang="en-US" dirty="0" smtClean="0"/>
              <a:t>Wanted Serbia, Bosnia, Herzegovina (Slavic nations) to become own free nation</a:t>
            </a:r>
          </a:p>
          <a:p>
            <a:pPr lvl="3"/>
            <a:r>
              <a:rPr lang="en-US" dirty="0" smtClean="0"/>
              <a:t>Yugoslavia</a:t>
            </a:r>
          </a:p>
          <a:p>
            <a:pPr lvl="2"/>
            <a:r>
              <a:rPr lang="en-US" dirty="0" smtClean="0"/>
              <a:t>Hoped this would start war b/t Slavs &amp; A-H Empire</a:t>
            </a:r>
          </a:p>
          <a:p>
            <a:r>
              <a:rPr lang="en-US" dirty="0" smtClean="0"/>
              <a:t>A-H Emperor outraged !!!</a:t>
            </a:r>
          </a:p>
          <a:p>
            <a:pPr lvl="1"/>
            <a:r>
              <a:rPr lang="en-US" dirty="0" smtClean="0"/>
              <a:t>Austria declares war on Serbia</a:t>
            </a:r>
          </a:p>
          <a:p>
            <a:pPr lvl="1"/>
            <a:r>
              <a:rPr lang="en-US" dirty="0" smtClean="0"/>
              <a:t>Serbia’s ally, Russia declares war on Austria</a:t>
            </a:r>
          </a:p>
          <a:p>
            <a:pPr lvl="1"/>
            <a:r>
              <a:rPr lang="en-US" dirty="0" smtClean="0"/>
              <a:t>Austria’s ally, Germany declares war on Russia</a:t>
            </a:r>
          </a:p>
          <a:p>
            <a:pPr lvl="1"/>
            <a:r>
              <a:rPr lang="en-US" dirty="0" smtClean="0"/>
              <a:t>Russia’s ally France gets in, and Germany declares war on France</a:t>
            </a:r>
          </a:p>
          <a:p>
            <a:pPr lvl="2"/>
            <a:r>
              <a:rPr lang="en-US" dirty="0" smtClean="0"/>
              <a:t>To get to France, Germany must go through Belgium</a:t>
            </a:r>
          </a:p>
          <a:p>
            <a:pPr lvl="1"/>
            <a:r>
              <a:rPr lang="en-US" dirty="0" smtClean="0"/>
              <a:t>Belgium’s ally (England) declares war on Germany</a:t>
            </a:r>
          </a:p>
          <a:p>
            <a:pPr lvl="1"/>
            <a:r>
              <a:rPr lang="en-US" dirty="0" smtClean="0"/>
              <a:t>Slowly the dominoes fall, and the whole world gets involved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Setting up the Dominoes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The “Catalyst”</a:t>
            </a:r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 rot="1288156">
            <a:off x="6159697" y="599349"/>
            <a:ext cx="2570178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sparked it?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  <p:bldP spid="10" grpId="0" build="p"/>
      <p:bldP spid="4" grpId="0"/>
      <p:bldP spid="9" grpId="0" build="allAtOnce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.web.britannica.com/eb-media/93/89993-004-1609F6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83"/>
            <a:ext cx="9144000" cy="6848017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-76200" y="5257800"/>
            <a:ext cx="22098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Name the 2 sides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An Uneasy Neutrality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Powers</a:t>
            </a:r>
            <a:r>
              <a:rPr lang="en-US" dirty="0" smtClean="0"/>
              <a:t>- Austro-Hungarian, German, and Ottoman Empires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Allied Powers</a:t>
            </a:r>
            <a:r>
              <a:rPr lang="en-US" dirty="0" smtClean="0"/>
              <a:t>- Serbia, France, Russia, Belgium, England, Italy</a:t>
            </a:r>
          </a:p>
          <a:p>
            <a:r>
              <a:rPr lang="en-US" dirty="0" smtClean="0"/>
              <a:t>At 1</a:t>
            </a:r>
            <a:r>
              <a:rPr lang="en-US" baseline="30000" dirty="0" smtClean="0"/>
              <a:t>st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USA tries to stay out</a:t>
            </a:r>
          </a:p>
          <a:p>
            <a:pPr lvl="2"/>
            <a:r>
              <a:rPr lang="en-US" dirty="0" smtClean="0"/>
              <a:t>Declares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neutrality</a:t>
            </a:r>
            <a:r>
              <a:rPr lang="en-US" dirty="0" smtClean="0"/>
              <a:t>, help neither side</a:t>
            </a:r>
          </a:p>
          <a:p>
            <a:pPr lvl="1"/>
            <a:r>
              <a:rPr lang="en-US" dirty="0" smtClean="0"/>
              <a:t>President Woodrow Wilson urged neutrality but became sympathetic to Allied cause</a:t>
            </a:r>
          </a:p>
          <a:p>
            <a:pPr lvl="2"/>
            <a:r>
              <a:rPr lang="en-US" dirty="0" smtClean="0"/>
              <a:t>Allies were mostly democracies</a:t>
            </a:r>
          </a:p>
          <a:p>
            <a:pPr lvl="3"/>
            <a:r>
              <a:rPr lang="en-US" dirty="0" smtClean="0"/>
              <a:t>Had economic, and cultural ties to Allies as well</a:t>
            </a:r>
          </a:p>
          <a:p>
            <a:pPr lvl="2"/>
            <a:r>
              <a:rPr lang="en-US" dirty="0" smtClean="0"/>
              <a:t>Central Powers were viewed as bullying empires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2" name="Picture 4" descr="http://comicsmedia.ign.com/comics/image/object/142/14250770/uncle-sam-a-t-f-f-8_cover-artboxart_16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251199" cy="4876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 rot="565455">
            <a:off x="2684370" y="1527262"/>
            <a:ext cx="2048058" cy="17804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Your Opinion?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United States Declares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41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Germany’s war tactics make the decision for USA</a:t>
            </a:r>
          </a:p>
          <a:p>
            <a:pPr lvl="1"/>
            <a:r>
              <a:rPr lang="en-US" dirty="0" smtClean="0"/>
              <a:t>Germans desperate to  keep USA supplies from getting to Allies</a:t>
            </a:r>
          </a:p>
          <a:p>
            <a:r>
              <a:rPr lang="en-US" dirty="0" smtClean="0"/>
              <a:t>May 1915- German U-Boat (submarine) sinks British passenger ship from NY to London</a:t>
            </a:r>
          </a:p>
          <a:p>
            <a:pPr lvl="1"/>
            <a:r>
              <a:rPr lang="en-US" dirty="0" smtClean="0"/>
              <a:t>Lusitania (cruise ship) </a:t>
            </a:r>
          </a:p>
          <a:p>
            <a:pPr lvl="2"/>
            <a:r>
              <a:rPr lang="en-US" dirty="0" smtClean="0"/>
              <a:t>100+ Americans died</a:t>
            </a:r>
          </a:p>
          <a:p>
            <a:pPr lvl="2"/>
            <a:r>
              <a:rPr lang="en-US" dirty="0" smtClean="0"/>
              <a:t>President Wilson was outraged, but warned Germany not to mess w/ us again</a:t>
            </a:r>
          </a:p>
          <a:p>
            <a:r>
              <a:rPr lang="en-US" dirty="0" smtClean="0"/>
              <a:t>Germany tests the waters</a:t>
            </a:r>
          </a:p>
          <a:p>
            <a:pPr lvl="1"/>
            <a:r>
              <a:rPr lang="en-US" dirty="0" smtClean="0"/>
              <a:t>Alfred Zimmermann, Prime Minister of Germany</a:t>
            </a:r>
          </a:p>
          <a:p>
            <a:pPr lvl="1"/>
            <a:r>
              <a:rPr lang="en-US" dirty="0" smtClean="0"/>
              <a:t>Sends telegram to Mexico</a:t>
            </a:r>
          </a:p>
          <a:p>
            <a:pPr lvl="2"/>
            <a:r>
              <a:rPr lang="en-US" dirty="0" smtClean="0"/>
              <a:t>Urges them to join Central Powers and declare war on USA</a:t>
            </a:r>
          </a:p>
          <a:p>
            <a:pPr lvl="2"/>
            <a:r>
              <a:rPr lang="en-US" dirty="0" smtClean="0"/>
              <a:t>The “Zimmermann Telegraph” was too much!!!</a:t>
            </a:r>
          </a:p>
          <a:p>
            <a:r>
              <a:rPr lang="en-US" dirty="0" smtClean="0"/>
              <a:t>6 April 1917- USA  declares war on Germany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848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http://t1.gstatic.com/images?q=tbn:ANd9GcRlV9i0opF0AoLFSVE7bcqSL5a1I6Rn2i-MK2Fw6497mPJEYvZ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925" y="5038724"/>
            <a:ext cx="2505075" cy="1819276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21110742">
            <a:off x="4200997" y="5113592"/>
            <a:ext cx="3254509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5)Zimmermann Telegram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dirty="0" smtClean="0"/>
              <a:t>New Inventions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7244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During WWI, everyone used advances of Industrial Rev. to invent more deadly weapons</a:t>
            </a:r>
          </a:p>
          <a:p>
            <a:pPr lvl="1"/>
            <a:r>
              <a:rPr lang="en-US" dirty="0" smtClean="0"/>
              <a:t>1860- machine gun invented, but perfected during WWI</a:t>
            </a:r>
          </a:p>
          <a:p>
            <a:pPr lvl="2"/>
            <a:r>
              <a:rPr lang="en-US" dirty="0" smtClean="0"/>
              <a:t>Fired so fast…</a:t>
            </a:r>
          </a:p>
          <a:p>
            <a:pPr lvl="3"/>
            <a:r>
              <a:rPr lang="en-US" dirty="0" smtClean="0"/>
              <a:t>Soldiers couldn’t protect themselves</a:t>
            </a:r>
          </a:p>
          <a:p>
            <a:r>
              <a:rPr lang="en-US" dirty="0" smtClean="0"/>
              <a:t>Force the beginning of “Trench Warfare”</a:t>
            </a:r>
          </a:p>
          <a:p>
            <a:pPr lvl="1"/>
            <a:r>
              <a:rPr lang="en-US" dirty="0" smtClean="0"/>
              <a:t>Soldiers dug 1,000’s of miles of trenches</a:t>
            </a:r>
          </a:p>
          <a:p>
            <a:pPr lvl="2"/>
            <a:r>
              <a:rPr lang="en-US" dirty="0" smtClean="0"/>
              <a:t>Space of land /t the 2 sides and their trenches called…</a:t>
            </a:r>
          </a:p>
          <a:p>
            <a:pPr lvl="3"/>
            <a:r>
              <a:rPr lang="en-US" dirty="0" smtClean="0"/>
              <a:t>“no man’s land”</a:t>
            </a:r>
          </a:p>
          <a:p>
            <a:pPr lvl="1"/>
            <a:r>
              <a:rPr lang="en-US" dirty="0" smtClean="0"/>
              <a:t>Men could lay low</a:t>
            </a:r>
          </a:p>
          <a:p>
            <a:pPr lvl="2"/>
            <a:r>
              <a:rPr lang="en-US" dirty="0" smtClean="0"/>
              <a:t>Fought and lived in the trenches for months at a time</a:t>
            </a:r>
          </a:p>
          <a:p>
            <a:pPr lvl="2"/>
            <a:r>
              <a:rPr lang="en-US" dirty="0" smtClean="0"/>
              <a:t>Faced constant gunfire and diseased rats in the trenches</a:t>
            </a:r>
          </a:p>
          <a:p>
            <a:r>
              <a:rPr lang="en-US" dirty="0" smtClean="0"/>
              <a:t>Other inventions added to brutality of war</a:t>
            </a:r>
          </a:p>
          <a:p>
            <a:pPr lvl="1"/>
            <a:r>
              <a:rPr lang="en-US" dirty="0" smtClean="0"/>
              <a:t>Poison Gas</a:t>
            </a:r>
          </a:p>
          <a:p>
            <a:pPr lvl="1"/>
            <a:r>
              <a:rPr lang="en-US" dirty="0" smtClean="0"/>
              <a:t>Tanks (1</a:t>
            </a:r>
            <a:r>
              <a:rPr lang="en-US" baseline="30000" dirty="0" smtClean="0"/>
              <a:t>st</a:t>
            </a:r>
            <a:r>
              <a:rPr lang="en-US" dirty="0" smtClean="0"/>
              <a:t> used at Battle of the Somme</a:t>
            </a:r>
          </a:p>
          <a:p>
            <a:pPr lvl="1"/>
            <a:r>
              <a:rPr lang="en-US" dirty="0" smtClean="0"/>
              <a:t>Airplanes and zeppelins used to bomb</a:t>
            </a:r>
          </a:p>
          <a:p>
            <a:r>
              <a:rPr lang="en-US" dirty="0" smtClean="0"/>
              <a:t>After first 2 years of the war…</a:t>
            </a:r>
          </a:p>
          <a:p>
            <a:pPr lvl="1"/>
            <a:r>
              <a:rPr lang="en-US" dirty="0" smtClean="0"/>
              <a:t>No one could tell who was winning</a:t>
            </a:r>
          </a:p>
          <a:p>
            <a:pPr lvl="1"/>
            <a:r>
              <a:rPr lang="en-US" dirty="0" smtClean="0"/>
              <a:t>Wondered if it would ever end</a:t>
            </a:r>
          </a:p>
          <a:p>
            <a:endParaRPr lang="en-US" dirty="0"/>
          </a:p>
        </p:txBody>
      </p:sp>
      <p:pic>
        <p:nvPicPr>
          <p:cNvPr id="5122" name="Picture 2" descr="http://www.history.com/images/media/slideshow/world-war-i-trench-warfare/soldiers-picking-lice-from-cloth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199"/>
            <a:ext cx="4191000" cy="2971801"/>
          </a:xfrm>
          <a:prstGeom prst="rect">
            <a:avLst/>
          </a:prstGeom>
          <a:noFill/>
        </p:spPr>
      </p:pic>
      <p:pic>
        <p:nvPicPr>
          <p:cNvPr id="5124" name="Picture 4" descr="http://images.rcuniverse.com/forum/upfiles/213086/Ez82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256800"/>
            <a:ext cx="1981200" cy="1257800"/>
          </a:xfrm>
          <a:prstGeom prst="rect">
            <a:avLst/>
          </a:prstGeom>
          <a:noFill/>
        </p:spPr>
      </p:pic>
      <p:pic>
        <p:nvPicPr>
          <p:cNvPr id="5126" name="Picture 6" descr="http://2.bp.blogspot.com/_3V-WRl0Y_bw/TCQkfnYJ90I/AAAAAAAABPo/P0zZ4LtQbu8/s1600/redbar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524249"/>
            <a:ext cx="1981200" cy="1438151"/>
          </a:xfrm>
          <a:prstGeom prst="rect">
            <a:avLst/>
          </a:prstGeom>
          <a:noFill/>
        </p:spPr>
      </p:pic>
      <p:pic>
        <p:nvPicPr>
          <p:cNvPr id="5128" name="Picture 8" descr="http://4.bp.blogspot.com/-s-FPe4wLz80/USyF4Rp3lSI/AAAAAAAAJj4/JazN07BpbbE/s1600/gas-mas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28776"/>
            <a:ext cx="2250831" cy="1828800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 rot="489811">
            <a:off x="360690" y="856715"/>
            <a:ext cx="2524129" cy="204055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What invention would you fear?</a:t>
            </a:r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 rot="21028103">
            <a:off x="1866680" y="4248371"/>
            <a:ext cx="26670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7)Video Notes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Turning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8768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1917- series of events start to bring war to end</a:t>
            </a:r>
          </a:p>
          <a:p>
            <a:r>
              <a:rPr lang="en-US" dirty="0" smtClean="0"/>
              <a:t>Feb. 1917- Russian people revolt against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“Czar,” </a:t>
            </a:r>
            <a:r>
              <a:rPr lang="en-US" dirty="0" smtClean="0"/>
              <a:t>ruler</a:t>
            </a:r>
          </a:p>
          <a:p>
            <a:pPr lvl="1"/>
            <a:r>
              <a:rPr lang="en-US" dirty="0" smtClean="0"/>
              <a:t>Tired of war, death, and starvation</a:t>
            </a:r>
          </a:p>
          <a:p>
            <a:pPr lvl="1"/>
            <a:r>
              <a:rPr lang="en-US" dirty="0" smtClean="0"/>
              <a:t>7 Nov. 1917- new Russian </a:t>
            </a:r>
            <a:r>
              <a:rPr lang="en-US" dirty="0" err="1" smtClean="0"/>
              <a:t>gov’t</a:t>
            </a:r>
            <a:r>
              <a:rPr lang="en-US" dirty="0" smtClean="0"/>
              <a:t> est.</a:t>
            </a:r>
          </a:p>
          <a:p>
            <a:pPr lvl="2"/>
            <a:r>
              <a:rPr lang="en-US" dirty="0" smtClean="0"/>
              <a:t>That </a:t>
            </a:r>
            <a:r>
              <a:rPr lang="en-US" dirty="0" err="1" smtClean="0"/>
              <a:t>gov’t</a:t>
            </a:r>
            <a:r>
              <a:rPr lang="en-US" dirty="0" smtClean="0"/>
              <a:t> signs peace treaty w/ Germany</a:t>
            </a:r>
          </a:p>
          <a:p>
            <a:pPr lvl="1"/>
            <a:r>
              <a:rPr lang="en-US" dirty="0" smtClean="0"/>
              <a:t>Result…</a:t>
            </a:r>
          </a:p>
          <a:p>
            <a:pPr lvl="2"/>
            <a:r>
              <a:rPr lang="en-US" dirty="0" smtClean="0"/>
              <a:t>Germans &amp; Austro-Hungarians can send more troops against Allies in West</a:t>
            </a:r>
          </a:p>
          <a:p>
            <a:r>
              <a:rPr lang="en-US" dirty="0" smtClean="0"/>
              <a:t>Russian out of picture…</a:t>
            </a:r>
          </a:p>
          <a:p>
            <a:pPr lvl="1"/>
            <a:r>
              <a:rPr lang="en-US" dirty="0" smtClean="0"/>
              <a:t>Germans think win soon theirs , but…</a:t>
            </a:r>
          </a:p>
          <a:p>
            <a:pPr lvl="1"/>
            <a:r>
              <a:rPr lang="en-US" dirty="0" smtClean="0"/>
              <a:t>June 1918- US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“doughboys” </a:t>
            </a:r>
            <a:r>
              <a:rPr lang="en-US" dirty="0" smtClean="0"/>
              <a:t>arriving @ 250,000 per month!</a:t>
            </a:r>
          </a:p>
          <a:p>
            <a:r>
              <a:rPr lang="en-US" dirty="0" smtClean="0"/>
              <a:t>By August, USA was pushing the Germans further and further east</a:t>
            </a:r>
          </a:p>
          <a:p>
            <a:pPr lvl="1"/>
            <a:r>
              <a:rPr lang="en-US" dirty="0" smtClean="0"/>
              <a:t>Second Battle of the Marne (turning point)</a:t>
            </a:r>
          </a:p>
          <a:p>
            <a:pPr lvl="2"/>
            <a:r>
              <a:rPr lang="en-US" dirty="0" smtClean="0"/>
              <a:t>Germans defeated, will never be on offensive again</a:t>
            </a:r>
          </a:p>
          <a:p>
            <a:pPr lvl="1"/>
            <a:r>
              <a:rPr lang="en-US" dirty="0" smtClean="0"/>
              <a:t>German people had had enough!</a:t>
            </a:r>
          </a:p>
          <a:p>
            <a:pPr lvl="1"/>
            <a:r>
              <a:rPr lang="en-US" dirty="0" smtClean="0"/>
              <a:t>Refused to fight any longer</a:t>
            </a:r>
          </a:p>
          <a:p>
            <a:r>
              <a:rPr lang="en-US" dirty="0" smtClean="0"/>
              <a:t>9 Nov. 1918- German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“Kaiser,” </a:t>
            </a:r>
            <a:r>
              <a:rPr lang="en-US" dirty="0" smtClean="0"/>
              <a:t>ruler gave up throne</a:t>
            </a:r>
          </a:p>
          <a:p>
            <a:pPr lvl="1"/>
            <a:r>
              <a:rPr lang="en-US" dirty="0" smtClean="0"/>
              <a:t>Germany becomes a republic</a:t>
            </a:r>
          </a:p>
          <a:p>
            <a:r>
              <a:rPr lang="en-US" dirty="0" smtClean="0"/>
              <a:t>11 Nov. 1918- Germans sign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armistace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</a:t>
            </a:r>
            <a:r>
              <a:rPr lang="en-US" dirty="0" smtClean="0"/>
              <a:t>cease fire agreement</a:t>
            </a:r>
          </a:p>
          <a:p>
            <a:pPr lvl="1"/>
            <a:r>
              <a:rPr lang="en-US" dirty="0" smtClean="0"/>
              <a:t>11:00 am, the 11</a:t>
            </a:r>
            <a:r>
              <a:rPr lang="en-US" baseline="30000" dirty="0" smtClean="0"/>
              <a:t>th</a:t>
            </a:r>
            <a:r>
              <a:rPr lang="en-US" dirty="0" smtClean="0"/>
              <a:t> hour, of the 11</a:t>
            </a:r>
            <a:r>
              <a:rPr lang="en-US" baseline="30000" dirty="0" smtClean="0"/>
              <a:t>th</a:t>
            </a:r>
            <a:r>
              <a:rPr lang="en-US" dirty="0" smtClean="0"/>
              <a:t> day, of the 11</a:t>
            </a:r>
            <a:r>
              <a:rPr lang="en-US" baseline="30000" dirty="0" smtClean="0"/>
              <a:t>th</a:t>
            </a:r>
            <a:r>
              <a:rPr lang="en-US" dirty="0" smtClean="0"/>
              <a:t> month.</a:t>
            </a:r>
            <a:endParaRPr lang="en-US" dirty="0"/>
          </a:p>
        </p:txBody>
      </p:sp>
      <p:pic>
        <p:nvPicPr>
          <p:cNvPr id="4098" name="Picture 2" descr="http://t1.gstatic.com/images?q=tbn:ANd9GcQby3l1gMVY9hTzhVKeQMOpfR-xigqEgsp07mBnzL4w1e2MX0uB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657600" cy="5154798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377880">
            <a:off x="4723109" y="-64902"/>
            <a:ext cx="25146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Define Doughboy!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0926272">
            <a:off x="5095925" y="4840247"/>
            <a:ext cx="28956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Define Armistice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smtClean="0"/>
              <a:t>Making Peace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371600"/>
            <a:ext cx="48768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Jan. 1919- reps from 32 nations met in Paris to write the treaty</a:t>
            </a:r>
          </a:p>
          <a:p>
            <a:pPr lvl="1"/>
            <a:r>
              <a:rPr lang="en-US" dirty="0" smtClean="0"/>
              <a:t>The losers were not invited</a:t>
            </a:r>
          </a:p>
          <a:p>
            <a:r>
              <a:rPr lang="en-US" dirty="0" smtClean="0"/>
              <a:t>Treaty becomes known as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Treaty of Versailles</a:t>
            </a:r>
          </a:p>
          <a:p>
            <a:pPr lvl="1"/>
            <a:r>
              <a:rPr lang="en-US" dirty="0" smtClean="0"/>
              <a:t>Placed all blame on Germany</a:t>
            </a:r>
          </a:p>
          <a:p>
            <a:pPr lvl="2"/>
            <a:r>
              <a:rPr lang="en-US" dirty="0" smtClean="0"/>
              <a:t>Germany forced to give up all colonies</a:t>
            </a:r>
          </a:p>
          <a:p>
            <a:pPr lvl="2"/>
            <a:r>
              <a:rPr lang="en-US" dirty="0" smtClean="0"/>
              <a:t>Pay all costs of the war too!!!</a:t>
            </a:r>
          </a:p>
          <a:p>
            <a:pPr lvl="1"/>
            <a:r>
              <a:rPr lang="en-US" dirty="0" smtClean="0"/>
              <a:t>Allied clearly won, but many believe treaty was way to rub Germans nose it</a:t>
            </a:r>
          </a:p>
          <a:p>
            <a:pPr lvl="2"/>
            <a:r>
              <a:rPr lang="en-US" dirty="0" smtClean="0"/>
              <a:t>Analogy… “Running up the Score”</a:t>
            </a:r>
          </a:p>
          <a:p>
            <a:pPr lvl="3"/>
            <a:r>
              <a:rPr lang="en-US" dirty="0" smtClean="0"/>
              <a:t>Will become basis of  WW2</a:t>
            </a:r>
          </a:p>
          <a:p>
            <a:pPr lvl="1"/>
            <a:r>
              <a:rPr lang="en-US" dirty="0" smtClean="0"/>
              <a:t>Austro-Hungarian &amp; Ottoman Empires were broken up &amp; divided into several countries</a:t>
            </a:r>
          </a:p>
          <a:p>
            <a:pPr lvl="1"/>
            <a:r>
              <a:rPr lang="en-US" dirty="0" smtClean="0"/>
              <a:t>US President Wilson called for something bigger</a:t>
            </a:r>
          </a:p>
          <a:p>
            <a:pPr lvl="2"/>
            <a:r>
              <a:rPr lang="en-US" dirty="0" smtClean="0"/>
              <a:t>League of Nations (precursor to UN) </a:t>
            </a:r>
          </a:p>
          <a:p>
            <a:pPr lvl="3"/>
            <a:r>
              <a:rPr lang="en-US" dirty="0" smtClean="0"/>
              <a:t>World governing body set up to settle conflicts b/t countries w/o war</a:t>
            </a:r>
          </a:p>
          <a:p>
            <a:pPr lvl="3"/>
            <a:r>
              <a:rPr lang="en-US" dirty="0" smtClean="0"/>
              <a:t>US citizens didn’t want to be a part of it… </a:t>
            </a:r>
          </a:p>
          <a:p>
            <a:pPr lvl="4"/>
            <a:r>
              <a:rPr lang="en-US" dirty="0" smtClean="0"/>
              <a:t>Wanted to stay neutral in world affairs and refused to become a member</a:t>
            </a:r>
          </a:p>
          <a:p>
            <a:pPr lvl="3"/>
            <a:r>
              <a:rPr lang="en-US" dirty="0" smtClean="0"/>
              <a:t>League quickly folds w/o US support</a:t>
            </a:r>
          </a:p>
          <a:p>
            <a:endParaRPr lang="en-US" dirty="0"/>
          </a:p>
        </p:txBody>
      </p:sp>
      <p:pic>
        <p:nvPicPr>
          <p:cNvPr id="3074" name="Picture 2" descr="http://ilearn.ssis.asia/pluginfile.php/9474/mod_resource/content/1/Europe%20191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9375"/>
            <a:ext cx="4038600" cy="5588626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135794">
            <a:off x="-13093" y="1119418"/>
            <a:ext cx="3200400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11) What is the point of the League?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1135794">
            <a:off x="6751315" y="174868"/>
            <a:ext cx="2344021" cy="14264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Treaty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6220</TotalTime>
  <Words>1226</Words>
  <Application>Microsoft Office PowerPoint</Application>
  <PresentationFormat>On-screen Show (4:3)</PresentationFormat>
  <Paragraphs>164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Paper</vt:lpstr>
      <vt:lpstr>World War I &amp; Its Impact on North Carolina </vt:lpstr>
      <vt:lpstr>Warm Up: Quote Analysis</vt:lpstr>
      <vt:lpstr>Setting up the Dominoes</vt:lpstr>
      <vt:lpstr>PowerPoint Presentation</vt:lpstr>
      <vt:lpstr>An Uneasy Neutrality</vt:lpstr>
      <vt:lpstr>The United States Declares War</vt:lpstr>
      <vt:lpstr>New Inventions</vt:lpstr>
      <vt:lpstr>The Turning Point</vt:lpstr>
      <vt:lpstr>Making Peace</vt:lpstr>
      <vt:lpstr>Changes in Russia</vt:lpstr>
      <vt:lpstr>Effects of the War on North Carolina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&amp; Its Impact on North Carolina</dc:title>
  <dc:creator>kristopher.wazaney</dc:creator>
  <cp:lastModifiedBy>Wazaney, Kristopher J.</cp:lastModifiedBy>
  <cp:revision>47</cp:revision>
  <dcterms:created xsi:type="dcterms:W3CDTF">2013-04-15T14:53:31Z</dcterms:created>
  <dcterms:modified xsi:type="dcterms:W3CDTF">2016-03-07T16:19:59Z</dcterms:modified>
</cp:coreProperties>
</file>