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B5B634-88DC-4A35-A926-520936FB46A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563028-E97E-4B64-BE6E-33CECB4BB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goo.gl/AFfQ5Q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QnZ5iT" TargetMode="External"/><Relationship Id="rId2" Type="http://schemas.openxmlformats.org/officeDocument/2006/relationships/hyperlink" Target="http://goo.gl/B6GB66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gb7kz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goo.gl/7xaT3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3ikK2i" TargetMode="External"/><Relationship Id="rId2" Type="http://schemas.openxmlformats.org/officeDocument/2006/relationships/hyperlink" Target="http://goo.gl/9dI3kV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goo.gl/f4keLy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9-1 Diorama </a:t>
            </a:r>
            <a:r>
              <a:rPr lang="en-US" sz="3200" b="1" dirty="0" smtClean="0"/>
              <a:t>Model 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dirty="0" smtClean="0"/>
              <a:t>9- Reform, Expansion, &amp; War </a:t>
            </a:r>
            <a:br>
              <a:rPr lang="en-US" dirty="0" smtClean="0"/>
            </a:br>
            <a:r>
              <a:rPr lang="en-US" dirty="0" smtClean="0"/>
              <a:t>(1858-1914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9846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Directions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Once you have received an era, you will create your diorama.  You will have 3 days in class to research, fold, create and decorate your diorama model.  Each student will be graded on their neatness, creativity, style, and presentation of their era’s information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7169" name="Picture 1" descr="C:\Users\vincenta.corrado\AppData\Local\Microsoft\Windows\Temporary Internet Files\Content.IE5\3CTSLSBO\good-listening-in-class-ear-listening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4553"/>
            <a:ext cx="2438400" cy="207523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Requirements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47938"/>
            <a:ext cx="7808913" cy="3776662"/>
          </a:xfrm>
        </p:spPr>
        <p:txBody>
          <a:bodyPr>
            <a:normAutofit fontScale="25000" lnSpcReduction="20000"/>
          </a:bodyPr>
          <a:lstStyle/>
          <a:p>
            <a:r>
              <a:rPr lang="en-US" sz="8000" u="sng" dirty="0" smtClean="0">
                <a:solidFill>
                  <a:schemeClr val="tx1"/>
                </a:solidFill>
              </a:rPr>
              <a:t>You must cover all the listed topics, as well as 2 influential people from your era, but may also include other topics within your era…</a:t>
            </a:r>
          </a:p>
          <a:p>
            <a:r>
              <a:rPr lang="en-US" sz="8000" b="1" i="1" u="sng" dirty="0" smtClean="0">
                <a:solidFill>
                  <a:schemeClr val="tx1"/>
                </a:solidFill>
              </a:rPr>
              <a:t>Musts:  </a:t>
            </a:r>
            <a:endParaRPr lang="en-US" sz="8000" dirty="0" smtClean="0">
              <a:solidFill>
                <a:schemeClr val="tx1"/>
              </a:solidFill>
            </a:endParaRPr>
          </a:p>
          <a:p>
            <a:pPr lvl="0"/>
            <a:r>
              <a:rPr lang="en-US" sz="8000" dirty="0" smtClean="0">
                <a:solidFill>
                  <a:schemeClr val="tx1"/>
                </a:solidFill>
              </a:rPr>
              <a:t>-Computer generated background with a title</a:t>
            </a:r>
          </a:p>
          <a:p>
            <a:pPr lvl="0"/>
            <a:endParaRPr lang="en-US" sz="8000" dirty="0" smtClean="0">
              <a:solidFill>
                <a:schemeClr val="tx1"/>
              </a:solidFill>
            </a:endParaRPr>
          </a:p>
          <a:p>
            <a:pPr lvl="0"/>
            <a:r>
              <a:rPr lang="en-US" sz="8000" dirty="0" smtClean="0">
                <a:solidFill>
                  <a:schemeClr val="tx1"/>
                </a:solidFill>
              </a:rPr>
              <a:t>-minimum of eight (8) 3-D items that represent your chosen subject &amp; two (2) 3-D pictures of influential people that sum up your era</a:t>
            </a:r>
          </a:p>
          <a:p>
            <a:pPr lvl="0"/>
            <a:endParaRPr lang="en-US" sz="8000" dirty="0" smtClean="0">
              <a:solidFill>
                <a:schemeClr val="tx1"/>
              </a:solidFill>
            </a:endParaRPr>
          </a:p>
          <a:p>
            <a:pPr lvl="0"/>
            <a:r>
              <a:rPr lang="en-US" sz="8000" dirty="0" smtClean="0">
                <a:solidFill>
                  <a:schemeClr val="tx1"/>
                </a:solidFill>
              </a:rPr>
              <a:t>-</a:t>
            </a:r>
            <a:r>
              <a:rPr lang="en-US" sz="8000" dirty="0" err="1" smtClean="0">
                <a:solidFill>
                  <a:schemeClr val="tx1"/>
                </a:solidFill>
              </a:rPr>
              <a:t>Notecard</a:t>
            </a:r>
            <a:r>
              <a:rPr lang="en-US" sz="8000" dirty="0" smtClean="0">
                <a:solidFill>
                  <a:schemeClr val="tx1"/>
                </a:solidFill>
              </a:rPr>
              <a:t> glued to the back </a:t>
            </a:r>
            <a:r>
              <a:rPr lang="en-US" sz="8000" smtClean="0">
                <a:solidFill>
                  <a:schemeClr val="tx1"/>
                </a:solidFill>
              </a:rPr>
              <a:t>with 3-4 </a:t>
            </a:r>
            <a:r>
              <a:rPr lang="en-US" sz="8000" dirty="0" smtClean="0">
                <a:solidFill>
                  <a:schemeClr val="tx1"/>
                </a:solidFill>
              </a:rPr>
              <a:t>paragraphs that sum up the basic concepts of your era</a:t>
            </a:r>
          </a:p>
          <a:p>
            <a:pPr lvl="0"/>
            <a:endParaRPr lang="en-US" sz="8000" dirty="0" smtClean="0">
              <a:solidFill>
                <a:schemeClr val="tx1"/>
              </a:solidFill>
            </a:endParaRPr>
          </a:p>
          <a:p>
            <a:pPr lvl="0"/>
            <a:r>
              <a:rPr lang="en-US" sz="8000" dirty="0" smtClean="0">
                <a:solidFill>
                  <a:schemeClr val="tx1"/>
                </a:solidFill>
              </a:rPr>
              <a:t>-Colored, &amp; properly folded and glued </a:t>
            </a:r>
            <a:r>
              <a:rPr lang="en-US" sz="8000" b="1" i="1" u="sng" dirty="0" smtClean="0">
                <a:solidFill>
                  <a:schemeClr val="tx1"/>
                </a:solidFill>
              </a:rPr>
              <a:t>before</a:t>
            </a:r>
            <a:r>
              <a:rPr lang="en-US" sz="8000" dirty="0" smtClean="0">
                <a:solidFill>
                  <a:schemeClr val="tx1"/>
                </a:solidFill>
              </a:rPr>
              <a:t> you come to class</a:t>
            </a:r>
          </a:p>
          <a:p>
            <a:endParaRPr lang="en-US" dirty="0"/>
          </a:p>
        </p:txBody>
      </p:sp>
      <p:pic>
        <p:nvPicPr>
          <p:cNvPr id="6145" name="Picture 1" descr="C:\Users\vincenta.corrado\AppData\Local\Microsoft\Windows\Temporary Internet Files\Content.IE5\LP18CFK6\checkli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West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610600" cy="400526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Red Book Pages: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(pgs. 557-579) </a:t>
            </a:r>
          </a:p>
          <a:p>
            <a:pPr lvl="1"/>
            <a:endParaRPr lang="en-US" sz="3600" dirty="0" smtClean="0">
              <a:solidFill>
                <a:schemeClr val="tx1"/>
              </a:solidFill>
            </a:endParaRPr>
          </a:p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Discovery Ed:</a:t>
            </a:r>
          </a:p>
          <a:p>
            <a:pPr lvl="1"/>
            <a:r>
              <a:rPr lang="en-US" sz="3600" u="sng" dirty="0" smtClean="0">
                <a:solidFill>
                  <a:srgbClr val="0070C0"/>
                </a:solidFill>
                <a:hlinkClick r:id="rId2"/>
              </a:rPr>
              <a:t>http://goo.gl/AFfQ5Q</a:t>
            </a:r>
            <a:endParaRPr lang="en-US" sz="3600" u="sng" dirty="0" smtClean="0">
              <a:solidFill>
                <a:srgbClr val="0070C0"/>
              </a:solidFill>
            </a:endParaRPr>
          </a:p>
          <a:p>
            <a:pPr lvl="1"/>
            <a:endParaRPr lang="en-US" sz="3600" u="sng" dirty="0" smtClean="0">
              <a:solidFill>
                <a:srgbClr val="0070C0"/>
              </a:solidFill>
            </a:endParaRPr>
          </a:p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Key topics: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Wild West, Native Americans, living in west</a:t>
            </a:r>
          </a:p>
          <a:p>
            <a:endParaRPr lang="en-US" dirty="0"/>
          </a:p>
        </p:txBody>
      </p:sp>
      <p:pic>
        <p:nvPicPr>
          <p:cNvPr id="5124" name="Picture 4" descr="http://yosemitesamquotes.com/wp-content/uploads/Sa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3864" y="2738157"/>
            <a:ext cx="2209800" cy="2150872"/>
          </a:xfrm>
          <a:prstGeom prst="rect">
            <a:avLst/>
          </a:prstGeom>
          <a:noFill/>
        </p:spPr>
      </p:pic>
      <p:sp>
        <p:nvSpPr>
          <p:cNvPr id="5126" name="AutoShape 6" descr="data:image/jpeg;base64,/9j/4AAQSkZJRgABAQAAAQABAAD/2wCEAAkGBhQSERUUEhQVFBQVGBYWFBgYFxcYGBcaFhcWGBUXGBUYHCYeGBojGRUVHy8gIycpLiwsFR8xNTAqNScrLCkBCQoKDgwOGg8PGiwlHyQsLCwpLCwsLCwqLC8sLCwsLCwsKSwsLCotLyksLCwpKSwsLCwsLCwsKSwsLCwsLCwsLP/AABEIAJEBWwMBIgACEQEDEQH/xAAbAAABBQEBAAAAAAAAAAAAAAAFAQIDBAYAB//EAEEQAAIBAwMCBQIEAwUGBQUAAAECEQADIQQSMQVBBhMiUWEycRRCgZGhscEjUnLR8AczQ2KC8RUkNHOyNZKi0uH/xAAZAQADAQEBAAAAAAAAAAAAAAAAAgMBBAX/xAArEQACAgICAQQBAwQDAAAAAAAAAQIRAxIhMUEEEyJRMmGBkSNxocEUsfD/2gAMAwEAAhEDEQA/ANILlLuqRNMKsC0K9jZCUVFBNdV4aQUj2I7VnuIyinNLVhtNNQXFimUkwEmlpm6lDVtALXVa8tWGMGq7oQfehOzaGxXRXTXTWCi0ororooNOK02KkWnBKAohilAqVrZphWssBKXbShaWK0CMilW2TU9tKlmKVsKK3k1INPU26acpNLu0MiA6aKULVkWz3p404pXL7ArqlO21bTTLUi6VfmpuaNKapTx9qtfhlrntCs3QUV1NSzSFRSFRS3Zo4Gn1EEqRKzoCQWzSbaeHpZqYyRyrFLXV0Vlmi0oFdTgKUDgtSKtMpwNK2zRwQVJIqGaWkAzFoTVq3pMc0NtXiKt2dea9OcZLoimmT3LRFRKx71P5s039KROuGMKpBqO9o54pTUttq22ujKKf4KnfgPir+2n7az3WGpSXRVHc0pmiIWKWKz3GbRRTR/6io7mj9qKhKZcszWLK7BxA5txzTxZFE10gjNd+DqjyozUHjT0r47VdfT1CdID3o3XkKZTLUgoinTx71KvTlHzR7sTNWCorgtEbui9hUFrTyJ/l/H+VN7qDUrqKlW3VtNOPaamXSj2pHlRqTB5t1IiGrx0g9hUTaWl9xMKIWttE8wOPeu0iMyKWGSASKg6t1NNNb3XDkyEX8zH4HsOSe1WOg3S+mtOO6D54wT85E1zvJ86T8Ffbem1cWWFSOe+B94Jj9gf2qVGmYgwYP3HI+9YPx94ge2Uexcs7UzIuobivuBB8omSIBU84cgioPCfj/fqilxQi3yCACSFvHDETlVeBjMN96xz5JnoTXBTC4qLR9RFzfIg23a2w+Vgg/qrKf1qY7e2KogGUm2linRTAIBSqtOC04LS2AkUoFSLaqRbVJshyMLTglSi3T1t1NyNoiFunC3UqqKcKXZgQG3SBDVgmm7xWWwIxaNJsqaaWaAMBvNdNOFunBK9y0cw61qiKtprp7VU2U4LSSjFmpl5dQO9Wbbr70Kinq1ReNMawqGFNNwe9DN596mGoPtSe2NsXhNLvqkNSaX8SfiseNmORdVqlWhXmkZnj9hVe51hpUIY3SNx7ADlUOW/lSTiorljq3wghr+v2bLrbYk3HjaiqWYyYHFJd6gVm5eZbNlMwTLk8DfAwPYCaEabw5aXUrqJcsobBYmWMjeSfYEiBjNY/xd1u5qdYunCOlq2YIz6iQSWJXAwsD2kmpZPgrZsU5Oj07SdTt3pKGVEeqVKmROCpOR3BirAZaxvhLqGnQXV3ohLA7FEbQBG4kYONonnE1rUtgiVM/wAf5UuOSmrsacXF0WhcFLIqFNOas29OTxmiTS8iiKar6O2Fa4kfmLj7XMn/APINU7enmqtzVp5yjcNxBVlkTB9SmPuCP1rGzUXdlLTfOFUOodYtqwt7irsMHACzxJOBNZJtLkE0+gkKzvW/Fq2ty2VN24JBgEqh+Y5Px/Gszf8AEeosG5ZdywJJBYlrgDHMNP0wIAj3qnqL+suKdl020V/LKo+0hoBIFu37Aj25rnlklN6QXJ6OHBjhD3szVeE33/AK671ByAbjM167kz+S1MAR+UsZMdlA/vV6p4ZldFY/9sfxk15aj/jNTcVldtrEAqGLBBIl2CkEAAETznMV6N0nWra0Vp7rBFCASce4EDmSADHzXRjwxgrb5OPN6yWd60qC9ywjEkou4ggttXdn/mIryn/aR4cXRtbv2bjAuThoJDJBDrAGJPtyK0nXvHwgLpQSxIl2XCgwJCnJxmTiquj8HW9c4vXtY+pRTDJsKGQfpbcSVX4AE0Wm6RBphzwZda9ZfUOuz8RcNxVmYUIiDPedhNaIWppbShQAAAAAABwAOAB2AqUPT7OjERiyMgGSIke08T7cH9qd5NY7xN4+s6PVQ9ouyKQChAPqEgNOBhm9+eKn8PeNla2Lupu2/wC3Ym2qFm8sL+R8DbEjsZMmfaTm12UULdI1Wz4pwSnpcBAIMg5BHB+Z4p01uzFoRRSzSTTSaO2aSB6eGqCnA1jQEu+ml6ZNJJrKAlBpSKYr04vWAPn4pKZurt1AGNCU4LUgSnba9XYiRhaXbTwtPC0bBRCkEAjggEduaeFob0vVuLjWbhEqNymRJlsgjGQPaiOo1KpG5gJMD5qccylHYdwadUPCV2ynpkSMg8U7ZTbiEZBjGTUWnucqSN4kkfBPpI+OBNW1Shmhs+Zee6DgHaPkRn7fkP71KUqaoddOywukLGbhmOFH0j/9v1/arPlzzUypTtlM5IXlA9rVxWJUBh7Foz37fxFDrti47EvbHpIXcrAHiYVm7CYz3NE+s9S8i2WAz+X7niB3M1m+ja11BUNbCkku7nuYknguRg/Edq83NGN6pv8Ang7ceR1s0v8AYH61pHRsAEXFIDNg2yWUA7uCfscAmtb0rT/2AvozL6CY3hhiRu3AAkek81itb0zUX9Vd2uxRP752ieCX52AxMCWMiBUnQdddUvpX1KgbSFG24qq24Ehd1uSxHC8GaivintyxrtpR6PWX1QsoGbJYGOD9onHzJ96D6zxiqwly6EzBJ5+cASTmMCqur6vakNdfy0QWxDwpnu22Y5YmFmsLrNHb1hUWbiC65uFt7mCFlyTzEL3+1cj3zZXs+CkYxhC6tnrGlY7EZij+YSVIMyp+jP8AhC0M8Q9CZ187TBV1KQVJGGgyQfckCJ/Ssj0nxJd0q20vyzWiEBnHlkxDYmQNsEdwJBr0tD3B/wBdv9fNejhUXHU5skJY2m/Jkh47Jsf7vZeZWCbgQhZeTnMc4zxWM6ZqNbqdU1stPpdwSUBLLEFCRBPqEj2zivS/w02r1jbO3cba+6vLLHswO8A+4FedabpL29+23ca4jbvNQneCT6BmNnGQBJIMyKWey75BKMv0f+CPr9vUteSUPnL9TKIIC43MSIgnj3iRS3PEZtKVUm5cCsBn0qWkszHuBgx7qJxUGs1F7WMgLXd8BSzQobzTHpCj0oCViB3JOaXw90TV7rlrT3FtMQyXLkD07DDqjQWJzBOBisjmjBNpd8GvAsj+b68Lz+/hHeCPGRsNcSGuqwliCI3k/Wzc8Aj5qtq+svfueXdaRZAVFwAAAIMe5ESaunwuulXZ5ii2C7FvcqQNzD9lHsP1nOJYN7WlVXa7HyxHJ2gktBxJiP0qWPK5t/R2+pxYowi41b8II/ileVkBpIEx3BnEjuFoh4Q661jWJG3Y3puwfTsAJ3ewYGPkkx3oD1XpDWrkCW2kbj9QBP0+oYAMd44ot4e8J6nUqfIRQne6/ptuRnakAs4HuMSee1VUa5icDfhnour8eadLltF3XN7KpYQApcwB6ssZ5A4itFqm2rPyo/dgD/OvEOo+GdRor4bVKCuHtOhLAlCp2gmCOZggdq0XVv8AardutbsWtMUa6Un1BnKscBfSAhaBkgwDNVU35F0+gl/tE8I+a4uqiwxUXH4KkECY/NI+3zWSvqqHahwsQpVRgfIgqfn3ox4h8ZO1oIzi6C6p/ZkbZUhSWbmD6jP296FdR8v8b5q7EtkoTaBJAKqB6bloFX43bxjMVzSam7OuH9NV5Nr4e6leFkXF8u4s21abu51BmZUYU7iJmP1rbIwIDDgiQfg14d+OdLpdNUAzlWYEXFD+rcFO5Yb9a3XRAyau9qmvFrHl7ltAvcYbgnCgEQCG496rjmuEc84NeDdRXRWF8ReK9YbAvaTTsliJ81ghuEdm8qTtT5gmgPh3/a66yurQ3f7rLsVhHO7hWHziIqrlQup6xFcBWS0nj5L72vLBt2yT5huLkwQAiGduZkv2itNpLbgsXcOC0pgDascSPq95rNrMcWuywVrttKDS7qBRsUtdXUAcKdFcK6gDEDqH2/jSjqXuBQa+WQZK1U1OofyrjAgx6RAzJGZk4A9xPIrsjklKOyjwRlKMXq2HrXXkckIyEjmDMVL/AOKfb+NY3pIV3DW3UuqRExCyRERJE+4nHtRg+aB2P2pF6hfQ8o0XOrWReUQQtwfS0fwPxxVW3pWdN11i92NkycLyYH0kyZkjtz2pnm3eIFSi62xx3AkgGIBHPP371xerdq4/vR2eldvR/t+he6DqtlhLRZXa0AjEfHBI7SKI/wDiMdq880Gh3XjcsXSt0MS6zuVlkxMTEj3mp9B1O87MGR93qEseIDRELA9+arH1DUVwReFbPk3N3qMqQDBIIn2oV0rrAsRZPqJZjII75nnAEAfqKQX7ltbbMoJZQQfcrAcwRxun9qYOoCN5GATPckQcHGR6hj5pM2ZxamkP6ePuJwX/AKiW91rVNfIsW2KBYbcn0kEmRmIMgT8VP0/xYzHZctslwRI2ysHvPbjg5oNr9TvvrdDg29pFsAgbVwzrj1FtzET7HtFX/D7q9yFLGAX3EkkmQAxPJMsKZZ3bk+hJY1FJeWHOp9CF9HLlbbldoLMQ3uAUU599prP9c8I3LKrctm7cMBQksNxORItKX5E9ojmrWhuxdZ2IO0F1EckMcR8En/7RWo1XX7b2xcS7BADsDiF947+1c0899pFI430mYKxaMNebVol2zunTNa8pMjJhmDljn1GTWa1uuV7wcOAzAztQptK+obWadwxEx7U/xV1gFrl0mdzEbRyZIP78fuaosRcsadLaMb1wrJAU8nMnk8ABZGBWVxdcs6UtJa3wj1HpnRNNprytcVLlu+ABduKC1tvbcZgMI7DPtUvi9bGlJewiK7QGKQpBYQBtGSCMnHfPNDLnVbRsul5b5S2o8wqgJQdm2zMjuI4JoV16wvkbx5l7dxdcEMqgBvpj0SOxye5qMW9WhJRSl2M0mrtPdt3LjtuRkdVS1uDFW3AZZYkxge1Fb/jM/iQRbfeQ/wBZS0hE55ZjOPeqNvoYe0GQoCwGyfzwn1KSfSC0Djv7VkesaJ7t2LoW2zTtXaU3rJAKc+qVMzGRVsS+VfRLPKNbHpl3xKfM37GXafKMwFfzBuQqwn0i4AJj81M8Q+Ijati6EUXm9E5YLIliIjcQUEH4rz1PD2qtAG3dF22QGAkgkHKkAypPFcb7ahrfmNJb0yzYU5gkcAhgMHmK7nK02ce3OrD/AEvStcVl1G8b7yIMgRBlwWHDRPHHp/S7qnsaR1t6XcPTce4u8sQMZ3OcGW79gTWO65qbtpo84nFrbHpghmMAzzMTGDHel6VprovOzuLm5GyDPqO1hnu0A/rUPaTg012dDzNSuPgIt1RXuXGNssm2QNwGZXLKCZEn9zPaKKaCxZay1zClZO6PUW3ENBGcyJzgQe1Z7V6m4AQqkFVYsWA5zxHc7pz/AFqp03XXURrGGW9CywwrYi6vsQoOMz3rMMKi40NnyKORTi7XBrvB/ihbbPb1LbrJul0O0mSTALlid6ggwDOc9q9EtdcsmAGzgAQc+wGK8puaOwtzy2V3REBWO5B5JB77nPxWg0fVkt+tAQ2308YJj3xirwjqmmiUpxm7jwEvHd7TXbI3q++23pYbdskGAxOSCVgpyCMxzXnnRdVbsurOjeeXZWuEGVVoG4TiY9MdhJ5Naq/1AXYN1fUCW5kbjy0wJMRmhvVdFZe2x2w6iQV9MxkqY7ESKnLE3yNCaS1ZpR4etXrTxt2AEl1RcmPykAT+v1YFZ6z0JbV1klEZlQ2GUttCnlGU8S0iDzMZgVU8O6vUi2n4a/YFzzCBZcKCZVfUu8FMkR9xzmk8Zfi7RBu21Tcxgh1ILRLQVHpJ/nUlr4GamnXgH6zRMl1h5YNwEhQC39kygHcoUEFPUImcYma0nh7Xfh7lyxfuLbuIYZjO08bdrgSsdgf86xbdL1dxWa4Gny92SCwQMCIMyR6aW2HhHbl5g8+YZIyR9PuCeZpXJxXx8FYxUn8z1nR9S2I1xgp092VK4g3Yi6yR/wAMwRB7kkYihL6PRAs1rTWm9IB3KzJKwFMRO4gjIie80J8WdaL2NNbvghroDMBJKbSs4H/IBH3NVr3i+1b2pprbEIJ9KRBWOSw9557x710QqUbOLJKSlS6LiWVu/Qi7V3FrdtWCoJIAIGTxPOa9M6XC2bSkgMLaAieIUe+a8p8LX2drt64QqsSoUfTMlue7Cef+Y1oPxP8AzCmx4UubKSy7JHoO8e4/el3V5+NR85+Kd+KHvVPbX2Imb3ePcUoYVgPPB7/xppf2Nb7cfs2z0TcKQMPevPPN+aclwxyP3o9uP2Zt+hF4k6dbexZNph+IKq9w7iVCNG6Vg5HsscUEfwzvtBrF/cWBLbxsUFYDEOGI/Qice9FkQhd4/Itzb7TtJ/mB+9B9R0q3cR3eyjlgSrLIYEx6SJjEHNQxZc8YrV8CyWCT1fYPXoN2225YfaIZrZLATGWwDtE+1aTRW3e0bnlkKsAlcj9hnGJ7DcKK6Tobrp01Fhi5KKWttMjHKnBMHJHtNR9V6oBZWzatFCG3XCrEIcEkAYwxYnb2AHxRLNLNF7Rt/ZmsMclzS+gPtB/Mag6voAbDOpypBY9ysHcJHbuPkUt6AfTkQP0wMSOfvVe/rPLRpkyIj3niP1iuKU5HZijFT58oC+GXDXHCuVYwQwJII3QRE+8Gtho1a228sLhEwrYAJEBiIMwcxXm/RdDesXVL+kFsAkEwGRhxjkVuRrpMSJ7fNWyZGpfElpwrL2v1r3LqPCr9CkAkkx+aI5OP2oB1XqJVgoBDEhQpB3clc+zen9orU6GwotubqiMluzBVUkkHkSSmR78Vk+iaK5qdWG2NAZigOGckbZjELyZx/lHJbSbOz0cox2vr/Za0/TLqAMEBLAEM3LA+0jAov0y95KOAAbjxt9QAI3A7FHvJE/YZ9tl1fWotjy7qW5VJVQ24qeBLgAL+grEaTVsIjOQ8GTxicccjnGM0SnfCRKHydS89FXT9QYOkAllkFSYLkklxPv6iI+KIavp3mIUt3Ng2m4A4PpyREjPNBbwN7VearqV3K5hYLGPpEcZH8aMNrFY24xEjdMAtBhOMjcBP60mTVtD4tscml4M7c8JbV9QN29tMoIIt7iDuJMHeQP2Jp9+y4NtvLCeSRtOzy9x9EfSon6f3Y0e0uqYTABZyXYk8k8/tER8VU1vUQ8DcNyk4WYHEme9Pjbk9bMnm5c3Hhcna+/cDi6dw8z1DcB9UeoEe2O/7Vcta5rjILXqdsAEwoKKF2nbAVYB4+/c1W6peN3QrsUm5bukEwSIB7n5DKPvTtJfYqhI9YAJHsCInHNLJaR47RlqTUn01/BeseH7iOg1F0Ne9MWlBaBMku577SBgd6zPjrXI+oFtWWbK7bjAnDs7ObaxyFU7c4n7Vreq6tyn/AJd3Oo1JW3Lf8L1EMd/YASfcTPYUKveC7GmlTdZnhipLR5lwgCD3C8k57D9NhKMHvXgnOLa0uyv0hmvWbG07CU2icCQzMo9oKsBP/LWd1Epefa30uS6iJDLwQeCJB4ntijjawolwMjMEMQwO5VtwghCB6SoBHuKznVtItt+GUup+qJ9XsIjAI4rpw5LVEMkGuUVuo331Oq3AFQTv9TF453uTA55A7Vp+i9C1V3eNP6wj21YLswW3GSxkNtC9/wC8PigHROnm9eWxZI8y+QktA2AsSxgAGNo/hXr3Uuq6fpekWxaG4W/qbGWPLN/zE547Y4ppvwEOrXnsw3iDod6yji5bUCV2+sAsQplGCN9MkQYGe2Iodr9QLTWCv9pqBcKFTBUADaVXkAD15GZM1sei+Jh1GxfBQKyFHQCBg4V1AMG4GWc+/wChxer0+2T5g322BCtErKMjArzLTP3pYy1fLNaTjSRBrgz3gpbyxAAVRA2g/fPIkVrPx6ADj2rN9a0vlFArBig2lpndhfUT845pug1QCH8xM/IBgDH7RXRkqrRyYdrpmp/G2/cVU63pSbQMbFb6YKhnEGTB4Qe/ehfV+lXra27jrbKkh1CvuJAIYAiCADIH71ev67z7pe6CGfJESUGQqBVMQAB34M1HWeTjHz9nWpxwNSyfsRdX8MDSG2EuBhcwxDFih9mUqP5/pRbxBqLWsRLjo8WiUK7j6GgMBI5DCSD/AMp4qktt7xPnNcAQBwAd0EgqSd5ySE4ERtFQ6HRXGc21Yy4GMCdpBBPIYrnAgmcGsWCcE5OJSXqITlrt/YoN4g+khQQqNbEsdxQn0B49o/WmdJ6kpTy3tR5e0ErOBBglDJkR2o3b6Xa6faZ2YNffdBBgWlYGF5yxBycwKxr9SN3ULesXGhgBemDwTtDL7RgE/FZjf15CTsv77t8s1lN1tPzsTByZZB+WAO1Mu6VioF7UNcN2XubMhTACjcwJYgRIxwO9FbHiJbY8sKlkhg19h6fMXbJX3B4wvyc0AHUWN4qyqgun1bSwg3GBQXO2NgMdvvNMnzVVQjja2bu/8Gx09+wmn8sbokMoB3bmClQduIwe1M0rMx7KB2bJ575jPtNZ7pnUgrstzLAGeCQQQIEHj70T0/UV8tmyCOPn9aq7ic6kgwN3Baf4D9higt7xIgcpBA3FQ0iJGM+wnAqPS9ZXY6Olx1A9RR4ZZ9gRDdsEiY5FWug9OS9aJTThOd167ItgGdzbiBnn6QTApvc18DqGytMk6RruQTMn/KrGu6slvggn2H9aq2dFauMq6UrcUEqzuWEnGTt4xnjvXdT0+lCQgZruNxJcJyZiTu9uaV5Ug0fdlTUddZ7g2+lcY9/vWisOCoPHxQGx00ETCg9iCxOO2Wj+FF9PAUAsf9Gs96K8iOyLp3UDccWshWbae4G8bSTP+sVrOqdBt6ZBNwAknYvJaSTAUZMTFVfDXTrX9peuNsW0pM57/wCiPfGPeh+n163LzXNUr27bfnLBiAeBcRSCi/AwO85rkxymo/EtLHB22XG6obabLbMVYEESAuQZESSODx7Gs11O7eW5YIClHDlAwO0QVO4KD3DTySYE+1ReMfEIs3lbR72tFNhDIVDsxwFSAdsKOBmMzUb6tL227eN6xd2wImFHZYOFGMkDk12vNGMfpkMXpJZJ1fH6hN9c5UhoIO0GAFEKIA9/+1CdWqsFG6CLoDAyWKwCpgD3xUGlsE3lZrpZOcySIEqAJjtzWj0vhxbrgmQWG8EMV2AkxBBgYKn5kfNcUYym+T18q9rDU+10BV6VuvkNgWwDHuSJB/jRbS9JG4bZJGcQIjMz2rTr4LtwGL3HYABQzzG3j0gCP1zVHVbLFq4GY2xyWBJJHsvfdgwPeKb2JR5Z57zKdJf2KGuvuLd3yDhQSSUIED1FE9XB94794qv4c8SPqF1Fvbs1Bt/2bEelgGBvKHB52+3YGOKEjQvs/EXL7bd4/skLMLXBAubT63AYgqIBzM5rUWFTUIyIWad0meA3EEcGT6V5AgVTHcoyjYZlHHKLSAPX+knThXtAy8B1xlJ9YiSWEscn4ol0ToQK2t+outZfbsSRG2JJeDIEg8e3IOKA6rq91rlqyXARLhss4VTKgFPM2NmWxwQPuaKdNuJowTaN66vq27ztVCRErJCn2JI/WlwxWLiXbGzSeT8PAG6l1DT2Na9tLZttEMAQEENgyeT6YqzbvJduLaaBauna8n1W3mVcdv8A+881R6j4IvvqHvXRua4SzKuyBI4GYj5/hVR+mXlZ2uIUQRlsKBkCTkVubCpfKhMWXXyaXrOkawBY3iL7yb6yfQwEke0kNP3jtUmh8NWLd8C27XkUFiWISfTLDao+36VmrmqY+Tb3p5W5drDhNzSYMwRJnJH6VoNZcs2AytedhdU+lQjsBmSCVABLe/b35pPYmuuC7zKa568g7xR1ZbQC2PSou+tAWEklYmWMgSI/wVMnWbagST7r3gn8uSI+1Ze3ofxAKhwoBgAzIE8gdzM/vRw9C8wtsC7RBeSE5PaTg5+aTLBJ0+whkcrVceDXdJ6gt281wKPQNxCNuUSAMk4n0Lx3JrPa3qge95pIOxgUByIGQQOwz+tCL9prKPsusZVhAIC7YOccmlsaMPYXzGk7VLPJ7xEkQY2wKmoRjJSl0EpyapdldfExueYNrHe2XZ52rP5cTBme0YipfG3URct27YZXgASAR5YH3MknuT7iq+g0toG4yiASNkncPTOSTPNCOo9Wg3Ap3F9oLY/KcR98nHwK7JYo2pIWGeouMjS+FdU34TchK3AGYNIkMgYDMcdh7SaGr1G91BCL7QAZDgQXJ3CCxOYngfrRHw/0+42nUWwAUQtcgqrQ7Ej1GAZXt96t9JNzdbVlDIttbaDA2bXYce7HJ4k5rnb7fko4txVdAvpOkfSO7o4ceWy7WEA8MMhhmRyKr6DqDahvUsvvycmQAWEyZ5gTW413Q91piqmcqZHomDEemMR296zHTtCNPdY/3gVGeNpPGMytK+m5diK+kZnU6y7qLjIWgBhaBHYFjOPsn8qM9KtBNtsbnAkTnJPaeAZxFV9RoWDyo/4guECIwWknuZUkfdaK9aS5pbdlWQq+52EsAVAcsCw5X6lMn7RXbCUaSOaUWa/rPixdELSai0NTfUKIW5tUKuEd1IPqaOPzCDABFZnpvWvMvAPZhrm/b5c7oMkbiu0EiJwMx8GhiJ5zq1xg3d23CE3ExBb8xMGW5kcCtknThotEzXLdxU3Dybsq1yGJNzeFGJhRuIOIzFUVQe0VyEv6iUZP+Sr1C+FsGLm38zFvq9MxCAH80ZP9ay3h7rbXWIu7mVCIM8nG1WgREnmiHVrg8q81q5cW3bG9POIZi+4gFFIBUZMzP08TmoujaG1p9KHeGBAwN25mflQkCSZAj4ozesceI92Qh6WLXy68F7x30V7Q8pn3kqGaDgSfUATzjE4mo/DHg8W3CgNqA8DUqhjyQR6CSYVmBJbbn6SKqeI9XevXidS3kwApRBuZAgjad3LTzIqDpPU9Xb85LF6wo2WzcuEmFzKhfdjujAI+TUdZVb7/AMHXvFcI1fXfAi2LasW8ud0G0xNwEQowfqmWkAmCRQbSeEFtWVubmYO6Fdw9bGYnbyCCGrN6DVXm1FltXqSQjgoXuM3ly2bgWQxKk7oESQBxRzrPiAG4iabzAFXahG7A2iCZkFio3GAeScVJxdUiuyk7ZB4W6Fae/fZry3PVDAJeUoSWkGQOI7E8UZ6n0G3bBIuFVUEkkEgR8c5EVlDob6hrli76mIN1RKHcZPP5jmcxzRjQeJbhturozkgRj/ikAIhI92C4pZ7XwxKBI0xZnaLm4f7sxIdiREr/AHIH7kZrSfj9RqdOlm+q27aKLYtDdwO7TncSCfYVT03hbzLRuX2ub0YoUQQghUadxEMScxiAOKLrbG3FnzGeGZ2YADcAxgggsZPAgY5r0HDaCk5JI4JZ6lpFNsq6PRtat+WpO3MxyZ9zVu1o0AgjPMzVNepI10Wgu24NyuEnaoUSCzHDEn2A/Tve/DMSMwTwTxXBm+DrazpxNzjdUR3dPHBI+KZa0Uj9/wA3zU34K9mNpgwZn+UZmpLdi7H0r3/nUVMpUi31G1dZB5YUw2OIjduUso+oLHfFVU8Pm3Ny9qTszBSBg+8TPJwJyTya0i6d1AMKfftI+4FcdOrKQyj1AjsMEZAx88VzNz4R0XXRg9IqXbpdGKLbhd7gEAGfpHdoZueJmrBsDcANTYKT6wQAxUiBDAfVzj5+KLX/AAppCAg3qFJMqQJYmTOJOAMVKvTbFsgQ7CI+tpn7zMY7VTdPv/oXkq2Ol6Rh/ZkkgjAuMPccntxWhsXMEI0SOe5iSFBGQonMZIA9qH3NFaEEISVIM+Y545GTFZnqfiq7b1BsWEUFckm35zQQGjbziRnv3rIPI3WN/wAjSakqnya274ha2zLclSFZ3O6Aokel449K4HuKC9S64urYLpUGqvIFdURpRZ/NcYkL8QCY+DQ3pXXNVqG8o2rT+ZO42j5cABi3mW/gE49yBWivKnTrDBEXzrxJbYuS3A9I5P8AnXpYlOfGTo4804RdwRjG6rqrdxE1FsW7Ruorr5aBRiGG9N0rzyZE16L0m3+GsAIACP7RmJwsHcWJ4Ufmz9yQIFZEeGjctsbzld0uZMbWPPODA5+1QdQ0s2U034w+SJa4BEMTt2qTjdEEgTGeKFmxriCdGaTmrfZS1V22GslXd7XqIubdvmtvMeqB6QuAx5J3dqIeJbRvWS+kX0AeY4nCqT6S/cEkmAey96fdso20XL4uKkED0qp+6j2EZNaPR+WqXLaABbttkKrHJUlSRzPaud+pflFo4la5PPNL4g1NsS91RsgRAJaB7xk8ZrVdH6k+r0xO1mCyLx8vcMyVCD6SYWfjmqS+FlVgz2gzNBfd2xwFPBrS9F1gsP5d1gtl+CFA2NG0yeykYge1N/ya67FlBOjDeJPw1oFbdphcMZZ8+oYLIpgEQcnv9qAO722WfWnuWIgnMqfYGtR/tB0OmbUqLDeZKRcZdxyTIVf70KvI/vUE6l0PUvbDC2No4TG8Ad47/ar4XGMbm6bFySc3SQ7pmjNy+DxbEzB4kH2Iz/KifU1vf7uwX/3oEKTvYQTBPeMHOMUN8NdQi4gZTbuD0EsCguCZkzEOvv371ujcFsFllTGTEyFUxng/vma58uTXJa5saC+NAXpOj0a6e554nU+oOGdsZjbAMHAGfmlNy1dUIggECANzSFEgBSc8RBpnT+g6hb7ai9ZuKpUlbmw7JuEliDwRBgfetje8OaY2bd0TbYQ4bcJ3dxEZE/tVJepjBqM4h/xsklvBmB6zpGFi0zIUs74eCRdcTI3SIUkSB8ADtQk+HLd225sMWkg2g+1CoU+oEDDEyR24r0PraLqLQtOQu/gYbPMgmO/eKzdnwOFAQ3GnMkmBJwIEZHfkZp8uWF/Gwx4ciXzRpbPgRbGy3YvXXIKi+QwUeUYLbQ2BEg5OPuKO6YabTkhLF07DHqKeokGSrOdzg/EyT71K2p8m55QdRcdCFd+GwB6lyokj/I1JeuDbzgLjG3JWNxH5ZHHcTnBqccTnLh2PLMscfl0A+v8Aih76+Xs2W2A7wxgjG4jC4zGaA6bRBSWPqeWJIWcsZJGYCxiKK9d8Z2dNauAW1uMW2gY7zDMxzEg8Dv2may3SvE263lSzrO5RAxyCsySfip5sEoLuxcWfdt1R3WdOQhe07K6MGLY+kNJIGASP40IvXzqbpu3SAWI37YUsZkmOFmM8ZJ+1EF8SWL02rltxuO0qDMwTgxBB4rZdevW9JobVldu0eklxuiWmTInuT+1X9NjpNz8E8+RxpR8mY6TbLay27L/5W0W8pTnc6A7Hc8dgQOBiKp+MP9pV+496wgXZO2Y3M0R+kk0moss+nuLpn3QREArOYYLgfP71krfR3QjfuRgZIPO2Tkdzn4qizx11iL7TlPeYU0mrIMX2zdZWKGTJWdvHAlySCDJFbzpvUk01trtx0aI2QICgD8s/mn80YxFYjpHhYXbgaC3qAyx5PBJn3on1fwhdMbUNwEKPU3pQ8HeZjuMmuWGTH7nyK5IzcNYlZtY2v1DOpCqTmFc7lGDheBHJxWv6J4f07oEcegZ2MpWHJBbcJkrKqQDx7mhVvplizYYm41xbYPmbItoXX8gZZa4JAmTAwOTVPpPih7bs1wM6tJ5nMyRB45/hVc2Z5YNQ7+wwYFCa2fBb6v4Ms79iM4IkhVJKifvkVIOjiyg2XAm0KIltwZWB3kzzHtH0iq9/xfaLSVKKfqnk/E9qudM6hZv2rsEN/eE+pZ+kk+01ywnkguz0Z4cc+wf1fpvlXEuJdNwXJDliFHGAQgAIiAPmPsB+p1yBbe6+AGMBgCGEctHxn9aG9V1eoBa0qOSOMHg8R85FXOleEixH4jzF7tbtqDc/Xcdq5xn9qrFqK+Zy5O6gaboXTS9i61m6NUsjzCqszKwUwYM52kiPkVZ6aSLFpSBuS2FYHsQADx7cGO9LZ1/4fT3LOntGyjgkQXe4xZQGZnieIONv0AARQfSdSSzbTcu0KNq7ZAz7ljgfJ5oy5FLGoxd82RjCpbUP6Rd/83eDFQJaAIE+oZJn1NA59q066ggAIAcg5An5OBmKBHT27zBjbJZiZNvekQMk5G6OJPNE9GwI2oNqrETMk5B5OfvXNOSbKJBXz/aJ4/7/AMINSjRE59P8arfgiAAJ7/8Ab5q3ZUbRk/wqYwnmMZzj/tP7VJ5xwrGP1qJHhZmR7j2Pem+cA2M/P3+O9ADbzruhR+v+XanppAMkQY/7R+1cL4OBgniAf9CnXjuQckY7xPzQBXYAn5yBifv8CqljQqly46iHukFzGfSAAAe2BxVoCMzIjPOPYz71yiTz+p/pWMOyGxp1VzdCjzIgPA3CeZI5+3xUSWD5nmOVuMDCkggKPYf51bK5zzPamA81u8qqzNUOKBjJRCRx2j5+9RPtlpVJOJnBAkmB2A/jSjTKTkfJ/wBCn3NHbBwTP8P3rKCkd+Bs3AFu2ht7AAz7/WMrmePakW0to7bKDYBDfYj7STz71atXCBBAgf1pt7g+/t/n7isr9QaKp1AgLAI9yeADgbZMD4qu8bpOGBERBx2wfvUtvTMZkqe2RGPYUl5I/umTkA598nvRQrRWWySd0bjx8j4znEfxpbdwZkz7j7947Gpuo6J7Wna/ARcC3kAvu52CcwJP6GsroOtkv5aiWeNhJ4JlTLdlmCfaKvHDKatgu6Zp7+kczKekiZPvxAx98/FUxoQNqgn1kkEFsAAkbR34n4opd0zeWFstbZgCoIaVaPzekQwJk8ewoTrLOou7kS06Xbalg1og2wsknmPLBaOD+lUjjS6OmKjDmSLXV+mXr0ObgEwBLPACKoJCzC5MfoaYnQCAIvAEd5gfz4+DUpu+egtA+W1pWZiW3g5UMpz6j6Zge5qh1PpN5AwLqkSAwtiZHIkzBEj2NXcpOqIJYo3aKnUtA9q4113a9KnbsYb1IED07YiiWi6c9yGN1uMqWU7Z9zsgn4xQXTajYx3sbvpBzypGDPeJg/8AUKsdP6stxoQlH5wPnuoIzI71LNinF2NDLHIvizTdS6h5enCaewu/chN13SZRiQVE4GCI+4jvVPS9ct7Lp1IDOFnzFbBJJCqBA2AbxnPJJqpe6Rf8veLbXFkkNjvlmO1siWP8aG3uj3CpG1WBBDLJ4wYI9pHzxW4s8sfLOfNjU++xli5ZYFLyhA4ZQ7EMrychboxOW9ue1BNHYNi/tPAO1iZEg/Sx/lRvp/huQ6qty2SMrubaxx+UyD7zV3SeGBFveQ26CFn05IkAHIbbHPE0ss0OeXyNCHAut8MW2dWS0HLAsWDQQcGQcTVjyVuFRe3PtMqWJMYwSMZ/epOh65msAgbSs5IMkSRGc+wq1pGIEsSc4JIz7SefjiuZSlyr4HpMW1ogGwdp91mexnIM/epW01smSNxWMsoImZxMx7Vf094EcA8/M/wpL2oORjHwf1x3paRToz/VbTGFthlJkAgbRPY4EE/PzV3R3bgsC1fEn8zAyD8xE8UQ3sx4HEcEn95pnmiBgAjkdjHt8VjimZZVXoNo2vIyVI+O+cRznMn4FYbrWiOluZ+mCZ7EYyJ9s16Hbg+4I7/ef86Gdf6euptbD9Qna8cEkc554q+PK4y56FlG1wYjTeXftHzFk5O8CAPYiKJ+Gei2bSM7XNt0GMkSQRPHcHAot0voa2rfliOJY9yDz9+4/WmHw9ZmSueSTMduw+9bLInaKKb8me1KumoDWmYscKVyMDIAPIArT9GueVuOsYmVUyksybiIZoHOV/vRVnS6K2kbUAMGCFGP1/Wu1Gm8wwxMyJAjtwCftW+6n3yJRP1nbZWbR82VDr9IhdgaNqmcScYqt03p+9QbslxHvj2nGT/WrlvSC0oVRA4yT8d+e1W1eMx+xP6feBUm0vxChTcySV75P3/rVpLKEeoQex+45qBdUM4Md8SYPfNIboaYPHt2j5P8qUCZrG36X/Tj9iaQI/YiKge6MRnvUCrOQDBnho7+1AEum4/QUl76v3/rXV1ACH8tcv8ASurqAZHe4/X/ACqS9z+ldXVjMZ1zgfYVAfzf4TXV1YgRPp+F/SpF+n9TXV1MaNPH711ztXV1YwIx2+1UvzP/AK/KK6upsfYD/F//AKPSfZ/5Vh2/4f8A1f8AyNdXV60PxIT/ADDvhX/dJ9qLav6/1ekrq4n2ei/x/Yg6V9Nz/wB0/wAxR/qn/pl/xn/4LXV1ZHycU/xZi+uct/g/qKd4S/8AqFv7n+ldXV3+q/FHD6f8z2frPCf4D/I157peW/wj+ldXVxeo/FHSvyZ3T+T/AK9qdc+lf+r/AOTV1dXnz7OiPRUT/dj7H+ldp/8AX7V1dVV5FQQT6f0/zpLXJ+x/pXV1A7K6fXUNrlfsf511dQb4CNvn9DUOp4pa6lZiK1jlf8L/AM6j7r9z/MV1dWswS79J/wAJ/pUtjk/YV1dQgLmu5P2FJb+gfYf1rq6hmoU8/wDTVW13rq6tRhMnI+1Rikrq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data:image/jpeg;base64,/9j/4AAQSkZJRgABAQAAAQABAAD/2wCEAAkGBhQSERUUEhQVFBQVGBYWFBgYFxcYGBcaFhcWGBUXGBUYHCYeGBojGRUVHy8gIycpLiwsFR8xNTAqNScrLCkBCQoKDgwOGg8PGiwlHyQsLCwpLCwsLCwqLC8sLCwsLCwsKSwsLCotLyksLCwpKSwsLCwsLCwsKSwsLCwsLCwsLP/AABEIAJEBWwMBIgACEQEDEQH/xAAbAAABBQEBAAAAAAAAAAAAAAAFAQIDBAYAB//EAEEQAAIBAwMCBQIEAwUGBQUAAAECEQADIQQSMQVBBhMiUWEycRRCgZGhscEjUnLR8AczQ2KC8RUkNHOyNZKi0uH/xAAZAQADAQEBAAAAAAAAAAAAAAAAAgMBBAX/xAArEQACAgICAQQBAwQDAAAAAAAAAQIRAxIhMUEEEyJRMmGBkSNxocEUsfD/2gAMAwEAAhEDEQA/ANILlLuqRNMKsC0K9jZCUVFBNdV4aQUj2I7VnuIyinNLVhtNNQXFimUkwEmlpm6lDVtALXVa8tWGMGq7oQfehOzaGxXRXTXTWCi0ororooNOK02KkWnBKAohilAqVrZphWssBKXbShaWK0CMilW2TU9tKlmKVsKK3k1INPU26acpNLu0MiA6aKULVkWz3p404pXL7ArqlO21bTTLUi6VfmpuaNKapTx9qtfhlrntCs3QUV1NSzSFRSFRS3Zo4Gn1EEqRKzoCQWzSbaeHpZqYyRyrFLXV0Vlmi0oFdTgKUDgtSKtMpwNK2zRwQVJIqGaWkAzFoTVq3pMc0NtXiKt2dea9OcZLoimmT3LRFRKx71P5s039KROuGMKpBqO9o54pTUttq22ujKKf4KnfgPir+2n7az3WGpSXRVHc0pmiIWKWKz3GbRRTR/6io7mj9qKhKZcszWLK7BxA5txzTxZFE10gjNd+DqjyozUHjT0r47VdfT1CdID3o3XkKZTLUgoinTx71KvTlHzR7sTNWCorgtEbui9hUFrTyJ/l/H+VN7qDUrqKlW3VtNOPaamXSj2pHlRqTB5t1IiGrx0g9hUTaWl9xMKIWttE8wOPeu0iMyKWGSASKg6t1NNNb3XDkyEX8zH4HsOSe1WOg3S+mtOO6D54wT85E1zvJ86T8Ffbem1cWWFSOe+B94Jj9gf2qVGmYgwYP3HI+9YPx94ge2Uexcs7UzIuobivuBB8omSIBU84cgioPCfj/fqilxQi3yCACSFvHDETlVeBjMN96xz5JnoTXBTC4qLR9RFzfIg23a2w+Vgg/qrKf1qY7e2KogGUm2linRTAIBSqtOC04LS2AkUoFSLaqRbVJshyMLTglSi3T1t1NyNoiFunC3UqqKcKXZgQG3SBDVgmm7xWWwIxaNJsqaaWaAMBvNdNOFunBK9y0cw61qiKtprp7VU2U4LSSjFmpl5dQO9Wbbr70Kinq1ReNMawqGFNNwe9DN596mGoPtSe2NsXhNLvqkNSaX8SfiseNmORdVqlWhXmkZnj9hVe51hpUIY3SNx7ADlUOW/lSTiorljq3wghr+v2bLrbYk3HjaiqWYyYHFJd6gVm5eZbNlMwTLk8DfAwPYCaEabw5aXUrqJcsobBYmWMjeSfYEiBjNY/xd1u5qdYunCOlq2YIz6iQSWJXAwsD2kmpZPgrZsU5Oj07SdTt3pKGVEeqVKmROCpOR3BirAZaxvhLqGnQXV3ohLA7FEbQBG4kYONonnE1rUtgiVM/wAf5UuOSmrsacXF0WhcFLIqFNOas29OTxmiTS8iiKar6O2Fa4kfmLj7XMn/APINU7enmqtzVp5yjcNxBVlkTB9SmPuCP1rGzUXdlLTfOFUOodYtqwt7irsMHACzxJOBNZJtLkE0+gkKzvW/Fq2ty2VN24JBgEqh+Y5Px/Gszf8AEeosG5ZdywJJBYlrgDHMNP0wIAj3qnqL+suKdl020V/LKo+0hoBIFu37Aj25rnlklN6QXJ6OHBjhD3szVeE33/AK671ByAbjM167kz+S1MAR+UsZMdlA/vV6p4ZldFY/9sfxk15aj/jNTcVldtrEAqGLBBIl2CkEAAETznMV6N0nWra0Vp7rBFCASce4EDmSADHzXRjwxgrb5OPN6yWd60qC9ywjEkou4ggttXdn/mIryn/aR4cXRtbv2bjAuThoJDJBDrAGJPtyK0nXvHwgLpQSxIl2XCgwJCnJxmTiquj8HW9c4vXtY+pRTDJsKGQfpbcSVX4AE0Wm6RBphzwZda9ZfUOuz8RcNxVmYUIiDPedhNaIWppbShQAAAAAABwAOAB2AqUPT7OjERiyMgGSIke08T7cH9qd5NY7xN4+s6PVQ9ouyKQChAPqEgNOBhm9+eKn8PeNla2Lupu2/wC3Ym2qFm8sL+R8DbEjsZMmfaTm12UULdI1Wz4pwSnpcBAIMg5BHB+Z4p01uzFoRRSzSTTSaO2aSB6eGqCnA1jQEu+ml6ZNJJrKAlBpSKYr04vWAPn4pKZurt1AGNCU4LUgSnba9XYiRhaXbTwtPC0bBRCkEAjggEduaeFob0vVuLjWbhEqNymRJlsgjGQPaiOo1KpG5gJMD5qccylHYdwadUPCV2ynpkSMg8U7ZTbiEZBjGTUWnucqSN4kkfBPpI+OBNW1Shmhs+Zee6DgHaPkRn7fkP71KUqaoddOywukLGbhmOFH0j/9v1/arPlzzUypTtlM5IXlA9rVxWJUBh7Foz37fxFDrti47EvbHpIXcrAHiYVm7CYz3NE+s9S8i2WAz+X7niB3M1m+ja11BUNbCkku7nuYknguRg/Edq83NGN6pv8Ang7ceR1s0v8AYH61pHRsAEXFIDNg2yWUA7uCfscAmtb0rT/2AvozL6CY3hhiRu3AAkek81itb0zUX9Vd2uxRP752ieCX52AxMCWMiBUnQdddUvpX1KgbSFG24qq24Ehd1uSxHC8GaivintyxrtpR6PWX1QsoGbJYGOD9onHzJ96D6zxiqwly6EzBJ5+cASTmMCqur6vakNdfy0QWxDwpnu22Y5YmFmsLrNHb1hUWbiC65uFt7mCFlyTzEL3+1cj3zZXs+CkYxhC6tnrGlY7EZij+YSVIMyp+jP8AhC0M8Q9CZ187TBV1KQVJGGgyQfckCJ/Ssj0nxJd0q20vyzWiEBnHlkxDYmQNsEdwJBr0tD3B/wBdv9fNejhUXHU5skJY2m/Jkh47Jsf7vZeZWCbgQhZeTnMc4zxWM6ZqNbqdU1stPpdwSUBLLEFCRBPqEj2zivS/w02r1jbO3cba+6vLLHswO8A+4FedabpL29+23ca4jbvNQneCT6BmNnGQBJIMyKWey75BKMv0f+CPr9vUteSUPnL9TKIIC43MSIgnj3iRS3PEZtKVUm5cCsBn0qWkszHuBgx7qJxUGs1F7WMgLXd8BSzQobzTHpCj0oCViB3JOaXw90TV7rlrT3FtMQyXLkD07DDqjQWJzBOBisjmjBNpd8GvAsj+b68Lz+/hHeCPGRsNcSGuqwliCI3k/Wzc8Aj5qtq+svfueXdaRZAVFwAAAIMe5ESaunwuulXZ5ii2C7FvcqQNzD9lHsP1nOJYN7WlVXa7HyxHJ2gktBxJiP0qWPK5t/R2+pxYowi41b8II/ileVkBpIEx3BnEjuFoh4Q661jWJG3Y3puwfTsAJ3ewYGPkkx3oD1XpDWrkCW2kbj9QBP0+oYAMd44ot4e8J6nUqfIRQne6/ptuRnakAs4HuMSee1VUa5icDfhnour8eadLltF3XN7KpYQApcwB6ssZ5A4itFqm2rPyo/dgD/OvEOo+GdRor4bVKCuHtOhLAlCp2gmCOZggdq0XVv8AardutbsWtMUa6Un1BnKscBfSAhaBkgwDNVU35F0+gl/tE8I+a4uqiwxUXH4KkECY/NI+3zWSvqqHahwsQpVRgfIgqfn3ox4h8ZO1oIzi6C6p/ZkbZUhSWbmD6jP296FdR8v8b5q7EtkoTaBJAKqB6bloFX43bxjMVzSam7OuH9NV5Nr4e6leFkXF8u4s21abu51BmZUYU7iJmP1rbIwIDDgiQfg14d+OdLpdNUAzlWYEXFD+rcFO5Yb9a3XRAyau9qmvFrHl7ltAvcYbgnCgEQCG496rjmuEc84NeDdRXRWF8ReK9YbAvaTTsliJ81ghuEdm8qTtT5gmgPh3/a66yurQ3f7rLsVhHO7hWHziIqrlQup6xFcBWS0nj5L72vLBt2yT5huLkwQAiGduZkv2itNpLbgsXcOC0pgDascSPq95rNrMcWuywVrttKDS7qBRsUtdXUAcKdFcK6gDEDqH2/jSjqXuBQa+WQZK1U1OofyrjAgx6RAzJGZk4A9xPIrsjklKOyjwRlKMXq2HrXXkckIyEjmDMVL/AOKfb+NY3pIV3DW3UuqRExCyRERJE+4nHtRg+aB2P2pF6hfQ8o0XOrWReUQQtwfS0fwPxxVW3pWdN11i92NkycLyYH0kyZkjtz2pnm3eIFSi62xx3AkgGIBHPP371xerdq4/vR2eldvR/t+he6DqtlhLRZXa0AjEfHBI7SKI/wDiMdq880Gh3XjcsXSt0MS6zuVlkxMTEj3mp9B1O87MGR93qEseIDRELA9+arH1DUVwReFbPk3N3qMqQDBIIn2oV0rrAsRZPqJZjII75nnAEAfqKQX7ltbbMoJZQQfcrAcwRxun9qYOoCN5GATPckQcHGR6hj5pM2ZxamkP6ePuJwX/AKiW91rVNfIsW2KBYbcn0kEmRmIMgT8VP0/xYzHZctslwRI2ysHvPbjg5oNr9TvvrdDg29pFsAgbVwzrj1FtzET7HtFX/D7q9yFLGAX3EkkmQAxPJMsKZZ3bk+hJY1FJeWHOp9CF9HLlbbldoLMQ3uAUU599prP9c8I3LKrctm7cMBQksNxORItKX5E9ojmrWhuxdZ2IO0F1EckMcR8En/7RWo1XX7b2xcS7BADsDiF947+1c0899pFI430mYKxaMNebVol2zunTNa8pMjJhmDljn1GTWa1uuV7wcOAzAztQptK+obWadwxEx7U/xV1gFrl0mdzEbRyZIP78fuaosRcsadLaMb1wrJAU8nMnk8ABZGBWVxdcs6UtJa3wj1HpnRNNprytcVLlu+ABduKC1tvbcZgMI7DPtUvi9bGlJewiK7QGKQpBYQBtGSCMnHfPNDLnVbRsul5b5S2o8wqgJQdm2zMjuI4JoV16wvkbx5l7dxdcEMqgBvpj0SOxye5qMW9WhJRSl2M0mrtPdt3LjtuRkdVS1uDFW3AZZYkxge1Fb/jM/iQRbfeQ/wBZS0hE55ZjOPeqNvoYe0GQoCwGyfzwn1KSfSC0Djv7VkesaJ7t2LoW2zTtXaU3rJAKc+qVMzGRVsS+VfRLPKNbHpl3xKfM37GXafKMwFfzBuQqwn0i4AJj81M8Q+Ijati6EUXm9E5YLIliIjcQUEH4rz1PD2qtAG3dF22QGAkgkHKkAypPFcb7ahrfmNJb0yzYU5gkcAhgMHmK7nK02ce3OrD/AEvStcVl1G8b7yIMgRBlwWHDRPHHp/S7qnsaR1t6XcPTce4u8sQMZ3OcGW79gTWO65qbtpo84nFrbHpghmMAzzMTGDHel6VprovOzuLm5GyDPqO1hnu0A/rUPaTg012dDzNSuPgIt1RXuXGNssm2QNwGZXLKCZEn9zPaKKaCxZay1zClZO6PUW3ENBGcyJzgQe1Z7V6m4AQqkFVYsWA5zxHc7pz/AFqp03XXURrGGW9CywwrYi6vsQoOMz3rMMKi40NnyKORTi7XBrvB/ihbbPb1LbrJul0O0mSTALlid6ggwDOc9q9EtdcsmAGzgAQc+wGK8puaOwtzy2V3REBWO5B5JB77nPxWg0fVkt+tAQ2308YJj3xirwjqmmiUpxm7jwEvHd7TXbI3q++23pYbdskGAxOSCVgpyCMxzXnnRdVbsurOjeeXZWuEGVVoG4TiY9MdhJ5Naq/1AXYN1fUCW5kbjy0wJMRmhvVdFZe2x2w6iQV9MxkqY7ESKnLE3yNCaS1ZpR4etXrTxt2AEl1RcmPykAT+v1YFZ6z0JbV1klEZlQ2GUttCnlGU8S0iDzMZgVU8O6vUi2n4a/YFzzCBZcKCZVfUu8FMkR9xzmk8Zfi7RBu21Tcxgh1ILRLQVHpJ/nUlr4GamnXgH6zRMl1h5YNwEhQC39kygHcoUEFPUImcYma0nh7Xfh7lyxfuLbuIYZjO08bdrgSsdgf86xbdL1dxWa4Gny92SCwQMCIMyR6aW2HhHbl5g8+YZIyR9PuCeZpXJxXx8FYxUn8z1nR9S2I1xgp092VK4g3Yi6yR/wAMwRB7kkYihL6PRAs1rTWm9IB3KzJKwFMRO4gjIie80J8WdaL2NNbvghroDMBJKbSs4H/IBH3NVr3i+1b2pprbEIJ9KRBWOSw9557x710QqUbOLJKSlS6LiWVu/Qi7V3FrdtWCoJIAIGTxPOa9M6XC2bSkgMLaAieIUe+a8p8LX2drt64QqsSoUfTMlue7Cef+Y1oPxP8AzCmx4UubKSy7JHoO8e4/el3V5+NR85+Kd+KHvVPbX2Imb3ePcUoYVgPPB7/xppf2Nb7cfs2z0TcKQMPevPPN+aclwxyP3o9uP2Zt+hF4k6dbexZNph+IKq9w7iVCNG6Vg5HsscUEfwzvtBrF/cWBLbxsUFYDEOGI/Qice9FkQhd4/Itzb7TtJ/mB+9B9R0q3cR3eyjlgSrLIYEx6SJjEHNQxZc8YrV8CyWCT1fYPXoN2225YfaIZrZLATGWwDtE+1aTRW3e0bnlkKsAlcj9hnGJ7DcKK6Tobrp01Fhi5KKWttMjHKnBMHJHtNR9V6oBZWzatFCG3XCrEIcEkAYwxYnb2AHxRLNLNF7Rt/ZmsMclzS+gPtB/Mag6voAbDOpypBY9ysHcJHbuPkUt6AfTkQP0wMSOfvVe/rPLRpkyIj3niP1iuKU5HZijFT58oC+GXDXHCuVYwQwJII3QRE+8Gtho1a228sLhEwrYAJEBiIMwcxXm/RdDesXVL+kFsAkEwGRhxjkVuRrpMSJ7fNWyZGpfElpwrL2v1r3LqPCr9CkAkkx+aI5OP2oB1XqJVgoBDEhQpB3clc+zen9orU6GwotubqiMluzBVUkkHkSSmR78Vk+iaK5qdWG2NAZigOGckbZjELyZx/lHJbSbOz0cox2vr/Za0/TLqAMEBLAEM3LA+0jAov0y95KOAAbjxt9QAI3A7FHvJE/YZ9tl1fWotjy7qW5VJVQ24qeBLgAL+grEaTVsIjOQ8GTxicccjnGM0SnfCRKHydS89FXT9QYOkAllkFSYLkklxPv6iI+KIavp3mIUt3Ng2m4A4PpyREjPNBbwN7VearqV3K5hYLGPpEcZH8aMNrFY24xEjdMAtBhOMjcBP60mTVtD4tscml4M7c8JbV9QN29tMoIIt7iDuJMHeQP2Jp9+y4NtvLCeSRtOzy9x9EfSon6f3Y0e0uqYTABZyXYk8k8/tER8VU1vUQ8DcNyk4WYHEme9Pjbk9bMnm5c3Hhcna+/cDi6dw8z1DcB9UeoEe2O/7Vcta5rjILXqdsAEwoKKF2nbAVYB4+/c1W6peN3QrsUm5bukEwSIB7n5DKPvTtJfYqhI9YAJHsCInHNLJaR47RlqTUn01/BeseH7iOg1F0Ne9MWlBaBMku577SBgd6zPjrXI+oFtWWbK7bjAnDs7ObaxyFU7c4n7Vreq6tyn/AJd3Oo1JW3Lf8L1EMd/YASfcTPYUKveC7GmlTdZnhipLR5lwgCD3C8k57D9NhKMHvXgnOLa0uyv0hmvWbG07CU2icCQzMo9oKsBP/LWd1Epefa30uS6iJDLwQeCJB4ntijjawolwMjMEMQwO5VtwghCB6SoBHuKznVtItt+GUup+qJ9XsIjAI4rpw5LVEMkGuUVuo331Oq3AFQTv9TF453uTA55A7Vp+i9C1V3eNP6wj21YLswW3GSxkNtC9/wC8PigHROnm9eWxZI8y+QktA2AsSxgAGNo/hXr3Uuq6fpekWxaG4W/qbGWPLN/zE547Y4ppvwEOrXnsw3iDod6yji5bUCV2+sAsQplGCN9MkQYGe2Iodr9QLTWCv9pqBcKFTBUADaVXkAD15GZM1sei+Jh1GxfBQKyFHQCBg4V1AMG4GWc+/wChxer0+2T5g322BCtErKMjArzLTP3pYy1fLNaTjSRBrgz3gpbyxAAVRA2g/fPIkVrPx6ADj2rN9a0vlFArBig2lpndhfUT845pug1QCH8xM/IBgDH7RXRkqrRyYdrpmp/G2/cVU63pSbQMbFb6YKhnEGTB4Qe/ehfV+lXra27jrbKkh1CvuJAIYAiCADIH71ev67z7pe6CGfJESUGQqBVMQAB34M1HWeTjHz9nWpxwNSyfsRdX8MDSG2EuBhcwxDFih9mUqP5/pRbxBqLWsRLjo8WiUK7j6GgMBI5DCSD/AMp4qktt7xPnNcAQBwAd0EgqSd5ySE4ERtFQ6HRXGc21Yy4GMCdpBBPIYrnAgmcGsWCcE5OJSXqITlrt/YoN4g+khQQqNbEsdxQn0B49o/WmdJ6kpTy3tR5e0ErOBBglDJkR2o3b6Xa6faZ2YNffdBBgWlYGF5yxBycwKxr9SN3ULesXGhgBemDwTtDL7RgE/FZjf15CTsv77t8s1lN1tPzsTByZZB+WAO1Mu6VioF7UNcN2XubMhTACjcwJYgRIxwO9FbHiJbY8sKlkhg19h6fMXbJX3B4wvyc0AHUWN4qyqgun1bSwg3GBQXO2NgMdvvNMnzVVQjja2bu/8Gx09+wmn8sbokMoB3bmClQduIwe1M0rMx7KB2bJ575jPtNZ7pnUgrstzLAGeCQQQIEHj70T0/UV8tmyCOPn9aq7ic6kgwN3Baf4D9higt7xIgcpBA3FQ0iJGM+wnAqPS9ZXY6Olx1A9RR4ZZ9gRDdsEiY5FWug9OS9aJTThOd167ItgGdzbiBnn6QTApvc18DqGytMk6RruQTMn/KrGu6slvggn2H9aq2dFauMq6UrcUEqzuWEnGTt4xnjvXdT0+lCQgZruNxJcJyZiTu9uaV5Ug0fdlTUddZ7g2+lcY9/vWisOCoPHxQGx00ETCg9iCxOO2Wj+FF9PAUAsf9Gs96K8iOyLp3UDccWshWbae4G8bSTP+sVrOqdBt6ZBNwAknYvJaSTAUZMTFVfDXTrX9peuNsW0pM57/wCiPfGPeh+n163LzXNUr27bfnLBiAeBcRSCi/AwO85rkxymo/EtLHB22XG6obabLbMVYEESAuQZESSODx7Gs11O7eW5YIClHDlAwO0QVO4KD3DTySYE+1ReMfEIs3lbR72tFNhDIVDsxwFSAdsKOBmMzUb6tL227eN6xd2wImFHZYOFGMkDk12vNGMfpkMXpJZJ1fH6hN9c5UhoIO0GAFEKIA9/+1CdWqsFG6CLoDAyWKwCpgD3xUGlsE3lZrpZOcySIEqAJjtzWj0vhxbrgmQWG8EMV2AkxBBgYKn5kfNcUYym+T18q9rDU+10BV6VuvkNgWwDHuSJB/jRbS9JG4bZJGcQIjMz2rTr4LtwGL3HYABQzzG3j0gCP1zVHVbLFq4GY2xyWBJJHsvfdgwPeKb2JR5Z57zKdJf2KGuvuLd3yDhQSSUIED1FE9XB94794qv4c8SPqF1Fvbs1Bt/2bEelgGBvKHB52+3YGOKEjQvs/EXL7bd4/skLMLXBAubT63AYgqIBzM5rUWFTUIyIWad0meA3EEcGT6V5AgVTHcoyjYZlHHKLSAPX+knThXtAy8B1xlJ9YiSWEscn4ol0ToQK2t+outZfbsSRG2JJeDIEg8e3IOKA6rq91rlqyXARLhss4VTKgFPM2NmWxwQPuaKdNuJowTaN66vq27ztVCRErJCn2JI/WlwxWLiXbGzSeT8PAG6l1DT2Na9tLZttEMAQEENgyeT6YqzbvJduLaaBauna8n1W3mVcdv8A+881R6j4IvvqHvXRua4SzKuyBI4GYj5/hVR+mXlZ2uIUQRlsKBkCTkVubCpfKhMWXXyaXrOkawBY3iL7yb6yfQwEke0kNP3jtUmh8NWLd8C27XkUFiWISfTLDao+36VmrmqY+Tb3p5W5drDhNzSYMwRJnJH6VoNZcs2AytedhdU+lQjsBmSCVABLe/b35pPYmuuC7zKa568g7xR1ZbQC2PSou+tAWEklYmWMgSI/wVMnWbagST7r3gn8uSI+1Ze3ofxAKhwoBgAzIE8gdzM/vRw9C8wtsC7RBeSE5PaTg5+aTLBJ0+whkcrVceDXdJ6gt281wKPQNxCNuUSAMk4n0Lx3JrPa3qge95pIOxgUByIGQQOwz+tCL9prKPsusZVhAIC7YOccmlsaMPYXzGk7VLPJ7xEkQY2wKmoRjJSl0EpyapdldfExueYNrHe2XZ52rP5cTBme0YipfG3URct27YZXgASAR5YH3MknuT7iq+g0toG4yiASNkncPTOSTPNCOo9Wg3Ap3F9oLY/KcR98nHwK7JYo2pIWGeouMjS+FdU34TchK3AGYNIkMgYDMcdh7SaGr1G91BCL7QAZDgQXJ3CCxOYngfrRHw/0+42nUWwAUQtcgqrQ7Ej1GAZXt96t9JNzdbVlDIttbaDA2bXYce7HJ4k5rnb7fko4txVdAvpOkfSO7o4ceWy7WEA8MMhhmRyKr6DqDahvUsvvycmQAWEyZ5gTW413Q91piqmcqZHomDEemMR296zHTtCNPdY/3gVGeNpPGMytK+m5diK+kZnU6y7qLjIWgBhaBHYFjOPsn8qM9KtBNtsbnAkTnJPaeAZxFV9RoWDyo/4guECIwWknuZUkfdaK9aS5pbdlWQq+52EsAVAcsCw5X6lMn7RXbCUaSOaUWa/rPixdELSai0NTfUKIW5tUKuEd1IPqaOPzCDABFZnpvWvMvAPZhrm/b5c7oMkbiu0EiJwMx8GhiJ5zq1xg3d23CE3ExBb8xMGW5kcCtknThotEzXLdxU3Dybsq1yGJNzeFGJhRuIOIzFUVQe0VyEv6iUZP+Sr1C+FsGLm38zFvq9MxCAH80ZP9ay3h7rbXWIu7mVCIM8nG1WgREnmiHVrg8q81q5cW3bG9POIZi+4gFFIBUZMzP08TmoujaG1p9KHeGBAwN25mflQkCSZAj4ozesceI92Qh6WLXy68F7x30V7Q8pn3kqGaDgSfUATzjE4mo/DHg8W3CgNqA8DUqhjyQR6CSYVmBJbbn6SKqeI9XevXidS3kwApRBuZAgjad3LTzIqDpPU9Xb85LF6wo2WzcuEmFzKhfdjujAI+TUdZVb7/AMHXvFcI1fXfAi2LasW8ud0G0xNwEQowfqmWkAmCRQbSeEFtWVubmYO6Fdw9bGYnbyCCGrN6DVXm1FltXqSQjgoXuM3ly2bgWQxKk7oESQBxRzrPiAG4iabzAFXahG7A2iCZkFio3GAeScVJxdUiuyk7ZB4W6Fae/fZry3PVDAJeUoSWkGQOI7E8UZ6n0G3bBIuFVUEkkEgR8c5EVlDob6hrli76mIN1RKHcZPP5jmcxzRjQeJbhturozkgRj/ikAIhI92C4pZ7XwxKBI0xZnaLm4f7sxIdiREr/AHIH7kZrSfj9RqdOlm+q27aKLYtDdwO7TncSCfYVT03hbzLRuX2ub0YoUQQghUadxEMScxiAOKLrbG3FnzGeGZ2YADcAxgggsZPAgY5r0HDaCk5JI4JZ6lpFNsq6PRtat+WpO3MxyZ9zVu1o0AgjPMzVNepI10Wgu24NyuEnaoUSCzHDEn2A/Tve/DMSMwTwTxXBm+DrazpxNzjdUR3dPHBI+KZa0Uj9/wA3zU34K9mNpgwZn+UZmpLdi7H0r3/nUVMpUi31G1dZB5YUw2OIjduUso+oLHfFVU8Pm3Ny9qTszBSBg+8TPJwJyTya0i6d1AMKfftI+4FcdOrKQyj1AjsMEZAx88VzNz4R0XXRg9IqXbpdGKLbhd7gEAGfpHdoZueJmrBsDcANTYKT6wQAxUiBDAfVzj5+KLX/AAppCAg3qFJMqQJYmTOJOAMVKvTbFsgQ7CI+tpn7zMY7VTdPv/oXkq2Ol6Rh/ZkkgjAuMPccntxWhsXMEI0SOe5iSFBGQonMZIA9qH3NFaEEISVIM+Y545GTFZnqfiq7b1BsWEUFckm35zQQGjbziRnv3rIPI3WN/wAjSakqnya274ha2zLclSFZ3O6Aokel449K4HuKC9S64urYLpUGqvIFdURpRZ/NcYkL8QCY+DQ3pXXNVqG8o2rT+ZO42j5cABi3mW/gE49yBWivKnTrDBEXzrxJbYuS3A9I5P8AnXpYlOfGTo4804RdwRjG6rqrdxE1FsW7Ruorr5aBRiGG9N0rzyZE16L0m3+GsAIACP7RmJwsHcWJ4Ufmz9yQIFZEeGjctsbzld0uZMbWPPODA5+1QdQ0s2U034w+SJa4BEMTt2qTjdEEgTGeKFmxriCdGaTmrfZS1V22GslXd7XqIubdvmtvMeqB6QuAx5J3dqIeJbRvWS+kX0AeY4nCqT6S/cEkmAey96fdso20XL4uKkED0qp+6j2EZNaPR+WqXLaABbttkKrHJUlSRzPaud+pflFo4la5PPNL4g1NsS91RsgRAJaB7xk8ZrVdH6k+r0xO1mCyLx8vcMyVCD6SYWfjmqS+FlVgz2gzNBfd2xwFPBrS9F1gsP5d1gtl+CFA2NG0yeykYge1N/ya67FlBOjDeJPw1oFbdphcMZZ8+oYLIpgEQcnv9qAO722WfWnuWIgnMqfYGtR/tB0OmbUqLDeZKRcZdxyTIVf70KvI/vUE6l0PUvbDC2No4TG8Ad47/ar4XGMbm6bFySc3SQ7pmjNy+DxbEzB4kH2Iz/KifU1vf7uwX/3oEKTvYQTBPeMHOMUN8NdQi4gZTbuD0EsCguCZkzEOvv371ujcFsFllTGTEyFUxng/vma58uTXJa5saC+NAXpOj0a6e554nU+oOGdsZjbAMHAGfmlNy1dUIggECANzSFEgBSc8RBpnT+g6hb7ai9ZuKpUlbmw7JuEliDwRBgfetje8OaY2bd0TbYQ4bcJ3dxEZE/tVJepjBqM4h/xsklvBmB6zpGFi0zIUs74eCRdcTI3SIUkSB8ADtQk+HLd225sMWkg2g+1CoU+oEDDEyR24r0PraLqLQtOQu/gYbPMgmO/eKzdnwOFAQ3GnMkmBJwIEZHfkZp8uWF/Gwx4ciXzRpbPgRbGy3YvXXIKi+QwUeUYLbQ2BEg5OPuKO6YabTkhLF07DHqKeokGSrOdzg/EyT71K2p8m55QdRcdCFd+GwB6lyokj/I1JeuDbzgLjG3JWNxH5ZHHcTnBqccTnLh2PLMscfl0A+v8Aih76+Xs2W2A7wxgjG4jC4zGaA6bRBSWPqeWJIWcsZJGYCxiKK9d8Z2dNauAW1uMW2gY7zDMxzEg8Dv2may3SvE263lSzrO5RAxyCsySfip5sEoLuxcWfdt1R3WdOQhe07K6MGLY+kNJIGASP40IvXzqbpu3SAWI37YUsZkmOFmM8ZJ+1EF8SWL02rltxuO0qDMwTgxBB4rZdevW9JobVldu0eklxuiWmTInuT+1X9NjpNz8E8+RxpR8mY6TbLay27L/5W0W8pTnc6A7Hc8dgQOBiKp+MP9pV+496wgXZO2Y3M0R+kk0moss+nuLpn3QREArOYYLgfP71krfR3QjfuRgZIPO2Tkdzn4qizx11iL7TlPeYU0mrIMX2zdZWKGTJWdvHAlySCDJFbzpvUk01trtx0aI2QICgD8s/mn80YxFYjpHhYXbgaC3qAyx5PBJn3on1fwhdMbUNwEKPU3pQ8HeZjuMmuWGTH7nyK5IzcNYlZtY2v1DOpCqTmFc7lGDheBHJxWv6J4f07oEcegZ2MpWHJBbcJkrKqQDx7mhVvplizYYm41xbYPmbItoXX8gZZa4JAmTAwOTVPpPih7bs1wM6tJ5nMyRB45/hVc2Z5YNQ7+wwYFCa2fBb6v4Ms79iM4IkhVJKifvkVIOjiyg2XAm0KIltwZWB3kzzHtH0iq9/xfaLSVKKfqnk/E9qudM6hZv2rsEN/eE+pZ+kk+01ywnkguz0Z4cc+wf1fpvlXEuJdNwXJDliFHGAQgAIiAPmPsB+p1yBbe6+AGMBgCGEctHxn9aG9V1eoBa0qOSOMHg8R85FXOleEixH4jzF7tbtqDc/Xcdq5xn9qrFqK+Zy5O6gaboXTS9i61m6NUsjzCqszKwUwYM52kiPkVZ6aSLFpSBuS2FYHsQADx7cGO9LZ1/4fT3LOntGyjgkQXe4xZQGZnieIONv0AARQfSdSSzbTcu0KNq7ZAz7ljgfJ5oy5FLGoxd82RjCpbUP6Rd/83eDFQJaAIE+oZJn1NA59q066ggAIAcg5An5OBmKBHT27zBjbJZiZNvekQMk5G6OJPNE9GwI2oNqrETMk5B5OfvXNOSbKJBXz/aJ4/7/AMINSjRE59P8arfgiAAJ7/8Ab5q3ZUbRk/wqYwnmMZzj/tP7VJ5xwrGP1qJHhZmR7j2Pem+cA2M/P3+O9ADbzruhR+v+XanppAMkQY/7R+1cL4OBgniAf9CnXjuQckY7xPzQBXYAn5yBifv8CqljQqly46iHukFzGfSAAAe2BxVoCMzIjPOPYz71yiTz+p/pWMOyGxp1VzdCjzIgPA3CeZI5+3xUSWD5nmOVuMDCkggKPYf51bK5zzPamA81u8qqzNUOKBjJRCRx2j5+9RPtlpVJOJnBAkmB2A/jSjTKTkfJ/wBCn3NHbBwTP8P3rKCkd+Bs3AFu2ht7AAz7/WMrmePakW0to7bKDYBDfYj7STz71atXCBBAgf1pt7g+/t/n7isr9QaKp1AgLAI9yeADgbZMD4qu8bpOGBERBx2wfvUtvTMZkqe2RGPYUl5I/umTkA598nvRQrRWWySd0bjx8j4znEfxpbdwZkz7j7947Gpuo6J7Wna/ARcC3kAvu52CcwJP6GsroOtkv5aiWeNhJ4JlTLdlmCfaKvHDKatgu6Zp7+kczKekiZPvxAx98/FUxoQNqgn1kkEFsAAkbR34n4opd0zeWFstbZgCoIaVaPzekQwJk8ewoTrLOou7kS06Xbalg1og2wsknmPLBaOD+lUjjS6OmKjDmSLXV+mXr0ObgEwBLPACKoJCzC5MfoaYnQCAIvAEd5gfz4+DUpu+egtA+W1pWZiW3g5UMpz6j6Zge5qh1PpN5AwLqkSAwtiZHIkzBEj2NXcpOqIJYo3aKnUtA9q4113a9KnbsYb1IED07YiiWi6c9yGN1uMqWU7Z9zsgn4xQXTajYx3sbvpBzypGDPeJg/8AUKsdP6stxoQlH5wPnuoIzI71LNinF2NDLHIvizTdS6h5enCaewu/chN13SZRiQVE4GCI+4jvVPS9ct7Lp1IDOFnzFbBJJCqBA2AbxnPJJqpe6Rf8veLbXFkkNjvlmO1siWP8aG3uj3CpG1WBBDLJ4wYI9pHzxW4s8sfLOfNjU++xli5ZYFLyhA4ZQ7EMrychboxOW9ue1BNHYNi/tPAO1iZEg/Sx/lRvp/huQ6qty2SMrubaxx+UyD7zV3SeGBFveQ26CFn05IkAHIbbHPE0ss0OeXyNCHAut8MW2dWS0HLAsWDQQcGQcTVjyVuFRe3PtMqWJMYwSMZ/epOh65msAgbSs5IMkSRGc+wq1pGIEsSc4JIz7SefjiuZSlyr4HpMW1ogGwdp91mexnIM/epW01smSNxWMsoImZxMx7Vf094EcA8/M/wpL2oORjHwf1x3paRToz/VbTGFthlJkAgbRPY4EE/PzV3R3bgsC1fEn8zAyD8xE8UQ3sx4HEcEn95pnmiBgAjkdjHt8VjimZZVXoNo2vIyVI+O+cRznMn4FYbrWiOluZ+mCZ7EYyJ9s16Hbg+4I7/ef86Gdf6euptbD9Qna8cEkc554q+PK4y56FlG1wYjTeXftHzFk5O8CAPYiKJ+Gei2bSM7XNt0GMkSQRPHcHAot0voa2rfliOJY9yDz9+4/WmHw9ZmSueSTMduw+9bLInaKKb8me1KumoDWmYscKVyMDIAPIArT9GueVuOsYmVUyksybiIZoHOV/vRVnS6K2kbUAMGCFGP1/Wu1Gm8wwxMyJAjtwCftW+6n3yJRP1nbZWbR82VDr9IhdgaNqmcScYqt03p+9QbslxHvj2nGT/WrlvSC0oVRA4yT8d+e1W1eMx+xP6feBUm0vxChTcySV75P3/rVpLKEeoQex+45qBdUM4Md8SYPfNIboaYPHt2j5P8qUCZrG36X/Tj9iaQI/YiKge6MRnvUCrOQDBnho7+1AEum4/QUl76v3/rXV1ACH8tcv8ASurqAZHe4/X/ACqS9z+ldXVjMZ1zgfYVAfzf4TXV1YgRPp+F/SpF+n9TXV1MaNPH711ztXV1YwIx2+1UvzP/AK/KK6upsfYD/F//AKPSfZ/5Vh2/4f8A1f8AyNdXV60PxIT/ADDvhX/dJ9qLav6/1ekrq4n2ei/x/Yg6V9Nz/wB0/wAxR/qn/pl/xn/4LXV1ZHycU/xZi+uct/g/qKd4S/8AqFv7n+ldXV3+q/FHD6f8z2frPCf4D/I157peW/wj+ldXVxeo/FHSvyZ3T+T/AK9qdc+lf+r/AOTV1dXnz7OiPRUT/dj7H+ldp/8AX7V1dVV5FQQT6f0/zpLXJ+x/pXV1A7K6fXUNrlfsf511dQb4CNvn9DUOp4pa6lZiK1jlf8L/AM6j7r9z/MV1dWswS79J/wAJ/pUtjk/YV1dQgLmu5P2FJb+gfYf1rq6hmoU8/wDTVW13rq6tRhMnI+1Rikrq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://t1.gstatic.com/images?q=tbn:ANd9GcTwSdjGBMLp-SuHvVNv0RyH5EYdxWtu9onLOU57DMmZsxkSy3Q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04800"/>
            <a:ext cx="2892425" cy="19303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 smtClean="0"/>
              <a:t>Industrial Age 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547938"/>
            <a:ext cx="8305800" cy="4005262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en-US" sz="7000" u="sng" dirty="0" smtClean="0">
                <a:solidFill>
                  <a:schemeClr val="tx1"/>
                </a:solidFill>
              </a:rPr>
              <a:t>Red Book Pages:</a:t>
            </a:r>
          </a:p>
          <a:p>
            <a:pPr lvl="1"/>
            <a:r>
              <a:rPr lang="en-US" sz="7000" dirty="0" smtClean="0">
                <a:solidFill>
                  <a:schemeClr val="tx1"/>
                </a:solidFill>
              </a:rPr>
              <a:t>(pgs. 585-603)</a:t>
            </a:r>
          </a:p>
          <a:p>
            <a:pPr lvl="1"/>
            <a:endParaRPr lang="en-US" sz="7000" dirty="0" smtClean="0">
              <a:solidFill>
                <a:schemeClr val="tx1"/>
              </a:solidFill>
            </a:endParaRPr>
          </a:p>
          <a:p>
            <a:pPr lvl="1"/>
            <a:r>
              <a:rPr lang="en-US" sz="7000" dirty="0" smtClean="0">
                <a:solidFill>
                  <a:schemeClr val="tx1"/>
                </a:solidFill>
              </a:rPr>
              <a:t>Discovery Ed: </a:t>
            </a:r>
          </a:p>
          <a:p>
            <a:pPr lvl="1"/>
            <a:r>
              <a:rPr lang="en-US" sz="7000" dirty="0" smtClean="0">
                <a:solidFill>
                  <a:schemeClr val="tx1"/>
                </a:solidFill>
                <a:hlinkClick r:id="rId2"/>
              </a:rPr>
              <a:t>http://goo.gl/B6GB66</a:t>
            </a:r>
            <a:endParaRPr lang="en-US" sz="7000" dirty="0" smtClean="0">
              <a:solidFill>
                <a:schemeClr val="tx1"/>
              </a:solidFill>
            </a:endParaRPr>
          </a:p>
          <a:p>
            <a:pPr lvl="1"/>
            <a:r>
              <a:rPr lang="en-US" sz="7000" dirty="0" smtClean="0">
                <a:solidFill>
                  <a:schemeClr val="tx1"/>
                </a:solidFill>
                <a:hlinkClick r:id="rId3"/>
              </a:rPr>
              <a:t>http://goo.gl/QnZ5iT</a:t>
            </a:r>
            <a:endParaRPr lang="en-US" sz="7000" dirty="0" smtClean="0">
              <a:solidFill>
                <a:schemeClr val="tx1"/>
              </a:solidFill>
            </a:endParaRPr>
          </a:p>
          <a:p>
            <a:pPr lvl="1"/>
            <a:endParaRPr lang="en-US" sz="7000" dirty="0" smtClean="0">
              <a:solidFill>
                <a:schemeClr val="tx1"/>
              </a:solidFill>
            </a:endParaRPr>
          </a:p>
          <a:p>
            <a:pPr lvl="1"/>
            <a:r>
              <a:rPr lang="en-US" sz="7000" u="sng" dirty="0" smtClean="0">
                <a:solidFill>
                  <a:schemeClr val="tx1"/>
                </a:solidFill>
              </a:rPr>
              <a:t>Key Topics:</a:t>
            </a:r>
          </a:p>
          <a:p>
            <a:pPr lvl="1"/>
            <a:r>
              <a:rPr lang="en-US" sz="7000" dirty="0" smtClean="0">
                <a:solidFill>
                  <a:schemeClr val="tx1"/>
                </a:solidFill>
              </a:rPr>
              <a:t>Industrial Revolution, railroads, corporation growth, </a:t>
            </a:r>
          </a:p>
          <a:p>
            <a:pPr lvl="1"/>
            <a:r>
              <a:rPr lang="en-US" sz="7000" dirty="0" smtClean="0">
                <a:solidFill>
                  <a:schemeClr val="tx1"/>
                </a:solidFill>
              </a:rPr>
              <a:t>Gilded Age, workers hardships, unions</a:t>
            </a:r>
          </a:p>
          <a:p>
            <a:endParaRPr lang="en-US" dirty="0"/>
          </a:p>
        </p:txBody>
      </p:sp>
      <p:pic>
        <p:nvPicPr>
          <p:cNvPr id="4098" name="Picture 2" descr="http://t0.gstatic.com/images?q=tbn:ANd9GcQ99JrxgyfQfOWtSaiqKgm-1Ky5E2qLVKaBbAs14KdVKIc842Ht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3505200" cy="1647825"/>
          </a:xfrm>
          <a:prstGeom prst="rect">
            <a:avLst/>
          </a:prstGeom>
          <a:noFill/>
        </p:spPr>
      </p:pic>
      <p:pic>
        <p:nvPicPr>
          <p:cNvPr id="4102" name="Picture 6" descr="http://conceptual-reflections.w43w.com/wp-content/uploads/2012/02/thomas-the-tank-small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685800"/>
            <a:ext cx="2438400" cy="16242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lord.com/wp-content/uploads/2013/07/citysca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5943600" cy="167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6629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6553200" cy="117157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Changes in America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471862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800" u="sng" dirty="0" smtClean="0">
                <a:solidFill>
                  <a:schemeClr val="tx1"/>
                </a:solidFill>
              </a:rPr>
              <a:t>Red Book Pages</a:t>
            </a:r>
            <a:r>
              <a:rPr lang="en-US" sz="3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3800" dirty="0" smtClean="0">
                <a:solidFill>
                  <a:schemeClr val="tx1"/>
                </a:solidFill>
              </a:rPr>
              <a:t>(pgs. 609-629) </a:t>
            </a:r>
          </a:p>
          <a:p>
            <a:pPr lvl="1"/>
            <a:endParaRPr lang="en-US" sz="3800" dirty="0" smtClean="0">
              <a:solidFill>
                <a:schemeClr val="tx1"/>
              </a:solidFill>
            </a:endParaRPr>
          </a:p>
          <a:p>
            <a:pPr lvl="1"/>
            <a:r>
              <a:rPr lang="en-US" sz="3800" u="sng" dirty="0" smtClean="0">
                <a:solidFill>
                  <a:schemeClr val="tx1"/>
                </a:solidFill>
              </a:rPr>
              <a:t>Discovery Ed:</a:t>
            </a:r>
          </a:p>
          <a:p>
            <a:pPr lvl="1"/>
            <a:r>
              <a:rPr lang="en-US" sz="3800" u="sng" dirty="0" smtClean="0">
                <a:solidFill>
                  <a:schemeClr val="tx1"/>
                </a:solidFill>
                <a:hlinkClick r:id="rId3"/>
              </a:rPr>
              <a:t>http://goo.gl/gb7kze</a:t>
            </a:r>
            <a:endParaRPr lang="en-US" sz="3800" u="sng" dirty="0" smtClean="0">
              <a:solidFill>
                <a:schemeClr val="tx1"/>
              </a:solidFill>
            </a:endParaRPr>
          </a:p>
          <a:p>
            <a:pPr lvl="1"/>
            <a:r>
              <a:rPr lang="en-US" sz="3800" u="sng" smtClean="0">
                <a:solidFill>
                  <a:schemeClr val="tx1"/>
                </a:solidFill>
                <a:hlinkClick r:id="rId4"/>
              </a:rPr>
              <a:t>http://goo.gl/7xaT3i</a:t>
            </a:r>
            <a:endParaRPr lang="en-US" sz="3800" u="sng" smtClean="0">
              <a:solidFill>
                <a:schemeClr val="tx1"/>
              </a:solidFill>
            </a:endParaRPr>
          </a:p>
          <a:p>
            <a:pPr lvl="1"/>
            <a:endParaRPr lang="en-US" sz="3800" u="sng" dirty="0" smtClean="0">
              <a:solidFill>
                <a:schemeClr val="tx1"/>
              </a:solidFill>
            </a:endParaRPr>
          </a:p>
          <a:p>
            <a:pPr lvl="1"/>
            <a:r>
              <a:rPr lang="en-US" sz="3800" u="sng" dirty="0" smtClean="0">
                <a:solidFill>
                  <a:schemeClr val="tx1"/>
                </a:solidFill>
              </a:rPr>
              <a:t>Key Topics:</a:t>
            </a:r>
          </a:p>
          <a:p>
            <a:pPr lvl="1"/>
            <a:r>
              <a:rPr lang="en-US" sz="3800" dirty="0" smtClean="0">
                <a:solidFill>
                  <a:schemeClr val="tx1"/>
                </a:solidFill>
              </a:rPr>
              <a:t>growth of cities and technology, urban disasters, immigrants, mass culture and sports</a:t>
            </a:r>
          </a:p>
          <a:p>
            <a:endParaRPr lang="en-US" dirty="0"/>
          </a:p>
        </p:txBody>
      </p:sp>
      <p:sp>
        <p:nvSpPr>
          <p:cNvPr id="3076" name="AutoShape 4" descr="data:image/jpeg;base64,/9j/4AAQSkZJRgABAQAAAQABAAD/2wCEAAkGBxMTEhUUExQVFRQXGR4bGBgYGBwYGBobGiAaGiAaGx4aHyggHhwlHR8aITEhJSksLi4uGh8zODMsNygtLiwBCgoKDg0OFxAQFywcHBwsLCwsLCwsLCwsLCwsLCwsLCwsLCwsLCwsLCwsLCwsLCwsLCwsLCwsNyw3LCwsNywsLP/AABEIAK8BIQMBIgACEQEDEQH/xAAcAAACAwEBAQEAAAAAAAAAAAAEBQIDBgEABwj/xABGEAABAwIEAwUFBgUDAgMJAAABAgMRACEEEjFBBVFhEyJxgZEGMqGxwRQjQtHh8AcVM1JiJHLxkrJTgqIWQ1RjZHOTo9P/xAAXAQEBAQEAAAAAAAAAAAAAAAAAAQID/8QAGxEBAQEBAAMBAAAAAAAAAAAAAAERIQIxQXH/2gAMAwEAAhEDEQA/AI+zTZD6T0I+FbZQlMbQbVk+Doh5B6x8K2qUVzjrWC9m/wCsm9jNbRKSNKxXARD6R/kfqK3t+RjwA+dWJVIQrT61Z2BO9WZT0HxqSUk6k28qqKmmYrjjBMwLUQWDY3151YQaChGFO+9dOEq4A1Y2i+tAOMMRYfsVxWHUPOjsl9asS11oFa8Mo7T9KuVg4E2HntTBSfWgXSTMH50AS3OQ+NQQ2tR0gGgPaEuNtZkmFKWAIHid6F4bxR5I7ypPUD8qimHtWzkYifeUBr50i4emxnw+BrntJxRayhKjO8C1UMrOXW1rabpqL8OeGuT3fMVmvbdQ7RCeQ+f/ABTVl/KQodPSkPtInM8tas0WygJJ7oGvICix7hGBBEmjDgxaQDc7RPIR+5qrDYkoZSrKSTpsPM7fuKK4c05cu6mDly5YCgLc4+JqBYnhTuJUoZIQmSUiyQBJ7x5kaJ8PGisMwlDabTYT0rX8AR92+NL/ADQRWZZSns0AXMDx02oKMO1y+cH0olbQgCSR0i9UNATfnymr5TpP/wCuguXgjk7TvRsmRPpSrig+7VIVME3IjxtvTT7QhKSE5iraUW8bHWk+KaPZqJuYOqIN+vnQXY/EFLRUkEkD3UnU/wCSzqegrHvBxwjtlFIPutokqPkPHetdhVjKkqJNhlsBHUJ1Eczehv4duMt4hRcRmJHdJ0SQSFK8YgTr8aFVsYIMpAU0EEAGCO9BmCevSlWNSDhnBY/fmL85rae339cAGxbQfiqsNxKDh3QCP60wLRrqd7U+nwS57aut4drDsjKpCQgkd5RgR4J+dD4d5a2mlLKysqcCj7xvBgk0z4J7PIDAdN5F0xaJPnoKI9o2EtuISAQnN+Ec0mw9KEhJxQJ7IDqn4mvof8M+KsgtIUtIWpaQhJPeJ7JBMDW179DXzviEdivpHwNR/hrj1NcVw2X8bnZqm/dWdBOmgq+KeT9Q16vV6ujk+N8Hc+9R/uFvOtwFCvn+CUErB5EH6/vpWh/n/wDh55v0rnHWs/hFZcXHJ0/9xr6Ca+ZYjFTiFriDnJifOt1h+K5lJGWJjfnSFEY1ZCFEG4FuU9ajgnirXx+NFvN5kkHeq2mwkW860ylicRlTrFx89KsU7YGqHmwoRtINrG16ml4cvMmaCaXDVuc6VQl0TpUlPWoC0z5VNtwxy6xQH2lRGnnXEgm4J+tAarMTdVuUVc3hxAk1WwwddTQPEvaFvDryKSoqgGw0meZoFPt+crTQ/wAyf+kfrSdkoIkqihvbTjoxCmgkEBINj/kR+VB4NRUkTNrRWbWpA/GHEqdgFVovI8dI8qvVsEkxAnn4Dz3pUXJdUTseXK1MEvAfv51GlylkDadp0pM7h3ypRBSYjMEpBASbWkT9abcObLzgQCUhRiSNuesx6VbwhwJD6IIhBjQiyvh4fsEH4JsDsgQMoW3bUe8mrvaGftCo1KUa+AFLvtOVoLgnJlVA1OUgxfcxRPE8QpxYWoBOdCSEgyADOWTzjWN6C/hHEFBxeGaSC4pOcrX7iUDumwupcmwsOZpU0nM0k2EjzNq5h+LN4bFpWubtkACJPeB5xsaoZxKQ2SVDrfS+k/uKCRcjWIBOpI1A/t1qxBnTKYEyFK056UtdeKkgoIMmZsNqtw8zlUZSQoESN0q5HpRU33Lxaeqif3tQ7xKgQIlX+RP0qeJWoEyY03GhFDNPd5NzOYTPpFqgjwhMhJJkwOfzOvlUOCoCXUmTq4PiK5w9yAkbxqTFgIgJ+tI8Rjy26rKsIgkzGY3JBCRMTYa0RtfaXG9o430bCfQq1rMLP3bgv/UG1rkfG9U8LxgcSojMTmuVmSbD0qU2ckGy03k80UGx4Wn/AEIO8fSR9KA9r1fetKMyQD3bE+8IFM/ZxObCR4f9oFJ/a9QKWYMiBMHqPnNUIcaZbWDyPlF6B9iFRxLBn/6lv4rA+tMSgdks2khQjpFvjSb2RSft2EIBMYlnT/7iKviz5P1vXq7Xq6Ob4UFT4jT/AI/e/Kj0iY/ZpX2ne/Z8+v1nqabMGQJ5eNcnZn8fAeUOoPwFanAP+4eQFZji7MPm+oB+n0pthXfu0gbJv5UG/Re+21ciuJUCAeY+lRKxW2HZqKlwKrzf8WryqCBWZsKtZZUofK9TZAHy0pjhGzrQCoYPK2560xZZ0OnjRCGQBEkfCpFSRPMcqI+eP+2mIzqCcgSFECE3gEjc0jxnFnH31FyCQkCwiwn86FwLklZP9xPrNDJcl9ZA5D4VjXTHOIKHagcgOvWuvcVLZASnMTtXMVg3O0ChBzKCQdgSIuPKim2UhBUR3gpInyXPyopRg3++qYJvpJvy603RJSHNBIEaagm/pXsApKsQ3HNI+NSaxCOzLZPeKwuP8QFJ+dQNMTi0tYhpSoSgJbJgc0jYbn50qwD5zPnYpV86UcRxanmHS4ZIBSP9qTlA9KKRi0NSVGM6VBIJuTyA3qoYqdlojYJO3KieM4kI7EqKR9wjUwLZprM8W4wttkd0obWSAr3lK1MACwtuT5Vmv5g6skpF5/qLOZflNk+VC074rikLUlatEWCl2SZkyE+8ry9aR4niMmEAr3lVkieSR9atw/C1OK7xJnUnU+tN8NwlKR+dPSdqfs2r/TjMPxGbTHlam8o94Aaie7BuY26GlnAwAhQP/iEXsN9xRuIUlINkyBNlE9ajUScUBlBt3eV7SPpQP2hIM9aPwmLQ8gLWhYsR3VAixOvdMVS7hcPqM1zYFxofMTQCMLhFpsTomBqRc7ms1xVJW7lEXVHmT+taxk4YSFKOp1eTbU2tETVDrODzdt2gSqQoEOJIChERKOYFqsSrOIYMNIaSGg33MxgWUohM3Jv4bZt6Ukj78yLQTGtov4U0f4yl1KUKWXgjMQqSo96LHKAABAgCKGSvDjOUonMm5hcfMUDH2WxL7icqEEpSdSoBBtudZ1tB0Fe9qsOtsISsoNxlSgEBPeTafraguGcRdSn/AE6e6T+FIJmf8lSBO5tUuJLxCUdo6kFBNs2QmRr4XoFGJbczhJUhCCRKU3IE3n9Kd4XgCmsYyO0WUJebIyoyAwsEWO1t6CS6vsynMASqU5SBFiDYDwrmAw73bNKLi1ALQZJVFlJO5Ei3LeiP0/Xq9Xq6uT4Iq3X96R9NiY3FEN8UZAAU4gHeSJHjQnaKIyrsefPl48gd9DeKRcS4GVErB1WZ9AZrk7004pikOPAoUFDKLjmCq3jpRrGMQlsgmFQdidZrO4bDlskcx8qaMNKUjuAAkjvHpsLHnRG9xTyjh8OoEyS3MdRpTkMmkGJGXCYcEglK2xaYtbcTWkSa0y6MPNW/Y+c11NXCRVRJrCaUYDBtoNaEQTrvyj411KqIJdfnwrOcd9oEMFSClWbITIgROb6iu8b48GFhOUqtOoGpIrBe0fFe2cdVATLYTlmTafnJqWtSF3DnDYbGapwrgzukXOcwOcTUG1lITlurbe9HYLErUFKdyhQ93KIkC/rrWG0Gy8F5lKBbSZCIuDG51rmKkuDqF2Gk229aMzhSCRaSCJ2mPzqtCBqq5vfx3jagXYC5InKbeNFcTZOHdBcsjJBVNpKiQBzNtBSgheZfZmFTr06WN/EGlPEsLilOkZitcSTmOaCY95ZnyEDpVS0fj+PhIKUKgG4UpCS5rPdTcDa6jPSluBR2wfWkrQppsqBCpWrX3lEWn/GKEZ4E7nKCAnKAVkqSkJBEySTFNeB4Eo+0pURBaKRBkElJM+Eb1UIgpWUOLKlpmAFKJFEscUgd1tGvU0TiMPGBTOoe2OxBNJggAA86qGx9oHAYCW7n+2frVS+PPndI/wDKLetUYHhins+SPu05jJIt+dTd4WWygqM51KFpI7ispPzpw61Hs26ezWTdUjp6Ue+DB1kjePypT7PQELAjUdf+adFEjugHY92PnWK3PQTH4BtptLrYALgBXbmLT8aToJWsJA1MCNSToPWKaNz2JixGZJvcZFfKtB7CcHIWHnRcnupUJgRrEWUbRyE86qMLhYVnSoEpClCJAE3mVbiptcOb/tETYi5/2ybRUUJSHVotmzrJVBUT3hbyg+ppulm9wSAZ76so9BSpFCQlMe6mP7u9tyFqs4dgi+8hkKjtO7mUMqRM+ekxR/D+HqecDbWWVHRtMwNyVXEVufZX2caDLTykOJebUsyT7xlbcrBsAE6CxF+ZpFrK8JZSy9i2kDKkLcSBEQAo9Ta9qE9rmVpYCShWpN9YMkGOW/Sm3Eexb4niO1eS20VhZOcAqzJSrKDteZPlqRST229o8M+e4tSyAQCAoJGkAAxb86G8KMMkd2SlPTU/CPlTENixAdUQQb91NiNrCPAUhw/FygDIlIMRedqH4lxl5QnNGvu2pibH6zzV6gPtiederprk+HrHdg3T00B6cj/jvUxIbk3lcg+KRf1FDqxBCjaQZmRrzkaK8qiImQJ6xJ9d/GuTuG4ivvI8D9KY8Id+7FyO99B+tKuKpIUi0AzqPCjcI7lZWo/g70eR9fCg2nGsSMiEgWS62NuU2p/Jr5vjVyltWyiDHiJ3rf8AADLCDyEehitSs2GCHDPnRKQaqZUJ+Zq8LrTKSUkAXJHOaV+0PEDhmS4IzZgBPM/pVnFeKhgJ7ubNMXiIjp1rI+1PFFYhpKQmAFhRIM2EiPWpashRx7iinS6pZGYJSBFhry86GeZSVqkGVAFQOgiIiiBhhIKjIXMhQFsoMARV77ILYiJkjqSfnWWylORsZhJPqbH8h8atwwKoIFt+cEKH1oItruCIgyZsbQPzonBY0JkTqIHX9xUBJKghSSJyx4mIuPShGm1PpCkqShOVSjPezBP4Qb3qYxCpVO/SDEnbWqcE7kaTmVrIkkz3gYoKMIQC6RJgT6X3qS2ZczGZDdhyPaIB+ZodhwpccyKggEg8jGtTfWc4lRKoUCTv30GTyuJoOvIKHne1QClTCVlIm4BtEgA6a9LTVTjmV94lHZgoT3P7ZbSQm+sAxTj2tMLZXucFBO/dKvXWlnta8PtTx2Uls+J7NAqoWHFoUySBKJukoTY7KI/WhcNiGVkJS0CoqAENi5JgAdTOnMCoYAn7OoiLKE8rgjenfGvYtxrCtOYcLcKuzWsJnMklKlSBNwklIG4jfUVCvAuqLjiWAELAIWCgJMCykmdCOVDYh11QClHMnOpIBKbKkKUdN7H1r6bhWEY/DdtiWeyfVKQpKMrgI7ve0zBREmfWspj/AGExiEEpQlwAyQggk2AmDBO/WgV4PgOPLYdaSS0olIVmQmVAxEEzMze+hqrBcJxTjiUB5WcmOzzGdYINwOnSvpGB4StzCsMutKQpoJKdPenUzpN5nmacllnCoXiHShAABUUpgD8KZgFSzcAE+QFB8/4PglYPGBhxQUUugKgmIcSlWuu/wNbHC4wrWk5iAHco3sPGdRash7QvA4sPpWlxDmRUp5oyg69MvWmy3OwxCMzmVtRJMmwIGo8qix8+xKuzxj/R1y0x+I+lHP8AFSFAJbQFHdUqNV8ew5+1Yh1BSppxSlIIMyJB0NxrF6CcR3vMeNwBvVZaVnjuLaEsvFqRBKUpBI97UgnXrSPifEnn7uvuuhX961FJPhMVeglQuPyA6UvSoAERvb8v3ypCuYbBpkCYBqasImbQRuenP0q/DqAk6ERY7Deag6oEKVO/7j40AyGj0PhVGOEtqPQ/KiVqIRaIJJ/PrVT6JQocgfC4qj9FfaK9Wd/mFerTOMiDaLhJ2PeR8LjxrzGDVkWqDkkQc3qAQZOoqpopjVP/AJVQfSmAV/p1xPvAm19uVcnUj4sgdzXU79OdHYNvOy4nSwAPkoX6X+FL+KKgIPJX0NHcMeELG0fGgoSyEJQLSIBNfQvZV4BooEyDIvsdh+96+f4xZBSSCATIncCUz861HCsUUqSeaT9KsStNxHieRB0v+5pZgPaHKkpUZMSI3pNxrGZlanwpOvExrOsVdTDfiXEnHFBSiSJVblJGnpS/FYgthSXBk/EJ5EjlVLWI1NwJFgZphxpkOPEZwPu4PhqREeF6jRYzxZLgCUJKssqzkQDtA3jr0qzFPKSlUKm4ITeYj3ZgAzSfE8SytIbQVTEGU92IEQQZ8bUIwYJiVGIBvG9zI0n0omilrKhJJjdMQEzJiPpUmACpMAiMsTqJtt41zFuzYAgj3uUybj9araegp00HqFA/SoGOOd+9PKE6eAqeHylIuZDpHpNBvpcUlToQVJTGdQByJkwATz2qYeSkKQpKSFKJu4EE3MQCQaKEWv79zex+XWrMW7CxuCsiOhMzVxWznUSjKYvmdSE6WEkAD1NeWtkrF2wBdI7dJvEap13tRF3tYpQQ0oqUc2Geudsq4AEaQItSnjB7ZSlEX7EEQSBKEgWve0UXxniaFoShShkQlaU5MxELuRJuTmg6WqgcQY7QgHP3ckkGCm4y+mUeRqhNw5f3Ski1wYJ197bevsH2lTbRJ/Ci1uQH5V85xCWUAx2YG2VJBsTySNoHma1+K4lhVId/1bSs2XKkOp8DafU0Q9bbIbTIJUEiTJkmI53vR63AgoDi0IKpygmJCRmOtrC5rGe0XtnlIZwvZuZgk9uhxLiUqKoKMmUgmBz/ABCsl/NMTjsZh28WsutlWUIjIiSDYhvLqQJvWkrXcU/iES4hGEbK3O3DRCoKF5u6kBwHKkqVp0BNqT4ng77rPEXcU6sOYV0EsoUSyFKKVFXekkZSQBoIrKN8QeyFCSGkfaA/kQkAJcAKRlm4CdhVWL4liFqXnedJcVLpzkdoRAlaRZUC2lEaTiDOVCEpgXcIGljkI+UV32ldWrEMn3kZBuYkj5zQfFElxSEqUpILQiLiZBmD0tVxWAhWwtPwmOtZbE48j7Kv+lIUm0w4QQqSLXTOWRPKkuKSbeA+cRRvE0S3mCpSRoRcEba30FL1NrUgKnaNjuT8qRKPwro7M2MjfpegGG8wWdhOvj86Nwbh7LIJJmT0hVuunzodhlR7Tbv3/wDVePMVRQtBmY6wf+fGorTJN9egnxoviaDCTzEG1rb/AB+VE8Cw4JzKk2Ec4vf5a01MJHARA1I+v7+NRbUIPy8qecT4Nd1SVBISqLhUmR103pHh2pUJPj60K2n80FepRCeRr1A8JB/ET4JJqAx/YleUgZkkQRlM22Op8KlJ5qP/AKR+/KgsaNDaf9xPztWW1HExKAf8h8iKL4dmgibEXH1obGAgaDUfMCjsKcotvadqD2H4XiFIlQK4CLDvGQO8TH7vTbhpIgjbblzrOYjiC0vIbT/TWhGbKPeO8nxpw26pAgEx4frFAdik5lAgQTa9DP8ADRnUkXI93/I2t8T6UF/N0iQoKNrQQDznqKsw/FECFKkRcAwQKD2M4Y60lRUU2QFATMzI25QazLuPdkEqKlTc5ttMvhpWue4mXkqSHBCgUwUwAm9hcc+tInuCuG6AlV51i3xqpQSDbWDve8ctKrJyzkt5kazy1p037PmQVtOEwPcIgaTqq9+Qps37PMgAqBSOSlQof9JoYyrPEiEwQkEfii5J2UTeq8c6zYpKiU7pPvWvrfny8614wGGSRDaVRzBV/wB1gK4riXZ2SkQdYIAHjGlQwBhfaZtxpvC/ZnUrCyoLJCkqBuSUwJMAQYIBSOtK+NQlwAyYTqSL+lN8Q4HFZyCSnS5tNJcbg3MyQlBMJgCZUQNDGp8YqgZAAGwuLVJtQEGNPnQ60EHvAi24IPxirWyABpobVUC4xuVDTlFheetBIuuZ1gmLaa0TiQnNJB52PgdxUCsBfdTOogyY5CRtVQ5Vhs6SEgkgBUR/kJn1mu4XABTZASkGHJnmFCAI3vvyo9fEEIIyqylSSDKQQQQFRcfOrftxIUo9mAtRlUhPvIGg209RWWiXBMFDiRAnM2bHrarmz2eJaUIHZ4lO02CxNXFwwnKkGcgsNYVHw+lD8YhDzgQJhyTHObm+06UQsxzJQ64jZKztsDFAPKueRv63rVe1RZzuQVZ+3elJiAFkLSQDcDY66VmnWdz/AHQY/etaiVvOGsYdam+2bcdhEBSCUqG8TBF411t6qeIsgKdhCkt/huTAkhMzcE8jyNafgnsM5iMO0846WiQFIgBXdMQVgkRNiImLE8qO49wxnBKagtAOIKFK7MuKC0wc5k6lOaVSPdTas4uvnC8SC3lNtddeld4Wy44mEXXBkb5RF+vWo4vLnVlUpxMyFqGU5Z7scxEX3ozgSEtMdupQzZy223m76lEXV0SARrqegvQPwteZKgQQrQC2bxPSasbcGZYveVHwt9RVfE1pad7MEXCcwTeDrrvVhwyQlSgoEwCmCJMk8ulQVuIzN5twLDz3+FHhp7CqQZjtG0k+cGL70DhHe8nSZHUWuCaY8ZxZdSlau8rPczNwL6CwOtBHD8UlLqHFSorBBnYWIA6iBJ2FJWmZeUEmRJyiIJj9aas8PbcxYbzBtCimFG4GbU6/vpUDgEocdCCVFtYhRgZk3EgSdYtflegplXL5/nXqZ/zE/tYr1DF5WABa/NVz5ChuJKUsd2cw67fQUQQVGEAGdyYHgTed9PWutoCFX1jQCQNPj+VRoE/gnAgklaja063FoGvLSmGB4e9kl5pSUEkKQQRExGtrj41cl0Z0HKT306f7hWm4orLhlR3ikACTrcCqjM4dgWBa93QzYaaRbYUTiU5vekDSx0+FCjFPn8KU/vnND4peII94eECaioDgYWYbKJ2zqKfpVmK9l3UJzBKbETckaTvEnpQpwy1/jJI2gkVPE8GxKMo+9ScpV7uqRBzHneBFtKqBQCnYCPKfKr2ce4kjICcx1BA87xbWqVOheZRKyZN7G2wPWx061Zh0lSgAlc7wBuNQCLb/AAqApGNdI7y5+MT4VLt7zmJHL9mpYPBtggreDYI/uBJibjbz8oo5rEMpCgpxS9icphI0J7tpmPeHO1FRxCphIGXzJKgdJn8hQ9kn3U84t8dai/iGR7maNZMdOv0ohjHYZYEdqVaZVJTr0gyd6CCXldRb9d+lLeMYltBBckpVa4kTcxqeu1MXHhqgQOSrzr0FtPSl+JwmaZg+OlBBCGnQMjhOW4hWZInfKZA622q9zhixdKml6/1GEgz4tFFJXuDJmUqykbpsfIirkYzFNmQoOgbOCT6iPjVT9BcbbKSklKEyY7ilkK1vCySPCly0kHOI1A9QTPhY0z4sXXkKztlkiFBJSSF3gqCjHujlIM7RVGJwTScMCHVl6xUmU5BBifdn3Tz3qxkRhkgtK705VWJF47uh9alh1glOYyAUbdNB1pbw/EAIcBOvPWR1ozDlJH93TYQefntQE44Rkg2iORBn9mrMQMy1KIgq5nkKpxiDmSTpf01q1KVEmSFd21uZ8qKo44ol0qnVLZMa3QggzE638qVrbzKiTmJ1n4nqabcZw921WEtJN+hKfXuxFQ4QwjOmRJzJIvfukGB5iiPqOF4upGdCkqSGQlrPmBSopJAgbACAfChsdjcO6B2zJdRAKgSfezAiNiIHxHKsR7Q8WXndWXAtJcgo7QTe4hNiREyoiNBUnuMdmcsAiBli8pCRrzNRrjZ+1HF8G4hoYnDolxCkpdUSlaANAFWmOareRr5irBK+0FlKS4pK4QkQc0/7CQZtofOm/tXjVFzsT2bqkto75UFgAgLKEFKikgKNybwkA9X38G+FEYl7EkDK2ns0wnVxyDA5QlN/9w51Wa61/D3F4hoqKMPhlokZCFAr3mEZreEmdprGuOAEJ/t7pgaxvBiv0cHlDP3SMqZCtZ1uOs3r86cXcBfeIm7zkEm8ZjrVEEOAE2sNqgw53SCTrOp8K5YDvXt1q9tCYtrIv+tQG4RtopUXXChWqAElWYzoSNBE36jrHeMYtCnQpqyVNgFJH9vdA5aAUC82RykaydtPlVLg7wMRPptQES3yPoPyr1WQjkr4V6g0uHXIhOTImDmvYjYD9a4QCDcETN9PGpPZAnMD3Uj3U2kHbpzoBXGm1MphA7Sbm8ZZOtrqmNP0rLY4PKaOZtIWoTCTYE6XMW6Ucvizz7amywlGcDVwEpMzBsBbKN/xDrSrAY/MmVFITMQSUjNrcmxlP+U1LEvsgpH2hKZJzBLanMovqoQJMVUecwTyVEE6DVJkH0HxqgqJ75CVJF5OnhI/PajeH8UQICCkhE6pg7i8TBgDeNapXhs1w00EqN1doSsAck5QNefKoofDZxJClCdMuovIiu4pLixJKlHfQgxAmfT0opPDFhWZCpEk7qEx+IT4V1LziZmCoa90jT4UClxhU6ZdJAjbU61FDbgkpCkKAspJIOxjx+F6MXxbvGW09TB35mbAdKl/M8w0BiwkkgAciZiaIHDBlX3OYKH4jMHmCbzvO81SnCrQSEoGcG24I/uE6HrNMi+7lmMvSRMHy03mKHfxzhQCEklJyqi5mJBAJ3G/MUHHUPLWZSmNsqQmdSSQACT4ipNMuADIIP8AdJCp9LUOrHqmVJVIiQfyET41ejHqgnMpIsE6R4QST8aKKGYCIUY20+O4rqsMrfuk3AvpQqnngSc+vLXrMRVDDylKyhKnCdZ6a6yT49KBl2bYTK3Ajawn61ew5h0KBGZcekje35mlj5J3MC4AG++nzoBWMWm0W8DJnbU+PnQ0644+MV7xyzbNcq8J1j93rPK4I2LJWsib+HhRCsRMC0+OtdSJ0JHx+dVKUYrhpTOXTlvz9aBzrRcK0NhG1q0a21G5JjczVL6O0jMBAsAAEyOZI949Tyq6zhJjsatzKFbX08qP4NjVElJVKQmwjyqD/DSTCb7i9vAc96qZYdaOYAef6VQ0xnfDUH/3ZHUQon61Tw3h7jylMthJcWkhKZgqOyUz+I+O1ALxLh1tE87TyPI/Sr+D4laXm1oMKSqQevn6VB7jHD3UOntmVMqiyVJy6CN9RXsW4tWVw68gIQBoI5aVpv4g4sLfbXJUFI3UpRFzaVaDfKKzCUlSMtrSAOYN7edBRh3QlRUoZp67/UdK+z/w5xiEs4cDsw2oOLcCR3lPBWW/RKBbWbcq+KNMKJIAneBX2v8Ah9hXWcGwVEhCWnF9mZSBmWpwLJEHQpiZsTpvRfxj257HF9glrO29DbbmeCkkJk9nlukFR1MkgivjieHvuHOlsrSolU2vJJ9ZvW69kO3xXEu0eQlSk99aosAtQCSm+0/A1hsW32LzzRBCkLWm1roURf0qCTnDnk2U2tI6g/8AFcbQpPNI9DVuE43iEQEuK21UT5d6RTpPtYuynUNu5digXHlYeQp1eEKlElWxJ1O1dwbglWcGItbe361oVY7Cuf12FMqJJ+7TAymIIuL67Gql4PAqPdecQSJEpChyg7g9IqaYS/bOlepx/IG//HT/ANH616mwwQlpSojujkdrRA51dhGU5pyCE+6oKvOpBHjMST5Vc1hoJBlP+4gJjnyFEOs5fxpPRKgY8ajSlbZUkpSylQJHvKKR3dDYTI2vQqUYhAKUqYbbyxAQpRi5hRK73Jq+yTJWfAxb0vVGKxQQU3JlSQZGxUBPkKCvBOtrCodS6rVWWwE8xmMT1o1t0jTTn3R6CuPNoCiWwnKq+ZMXUdZI1PWq8iwJSGzzC82/LKR+zQGIct3lHKRNjvVb4kyHXIi6QohJnSQNfpVaHojMAQBcJVHPQkfOq3HgFZS2UAiQVXKhznKBHrQBY7CkJlsQE3Uke/fQjUnSIFRwq0OIR3LK/F7pT4iZMeFFElBJQZmJGUE2OglQgHfw2qK4eUVdmjNaTMRt5GJtO1BS8lwKVqvlIAEbQLkD6U24OWMq0uy4tQgtplLdzIlQGYG0eY8kmLxiVlY7wkgggmNQbnSwn40Ph0hRDiXRKSSkqO6dLgfOJoip3Et5lAAoIUcqVHMUiSDKgZJGl5qT2IASiE5o3EWERBtBMzfW+vKePQlxwOlwpQpQDpCcwQSbqATcpME85B51SnBlbanJCm0ECzkGTcZQASR067VUEsgKMm2kyYtpaVD0q9K2DlzuBAMhXcJKTE97Kc8W1gjzpO4swFXJUYM35RbXS8+NRbZcCpAcSZFjIJETvtBNxfpTDX0RPs7gVMjJj8zh7ySlSQAozbvXCZnUgxWRTimkqICpIUpJUoyg5TqIix2NdPszjHAOzQVJmFqcIBbUIsqZWRAzWBFxQrfAMUUlxDbqgkkFYTKAEwSZGgi9/SmGtDw/iTOQpeDzgVdLaHAlEjSRcm/mB1pYcM4t3MnKwCe5md7toBhSoCvCuJcRlScqjO0HKFHVSFZTYQBc6kWNewTHezOBwpUe9lAQpQH+/uzfUelFNnH3Wo++ZdKgrQIcygjUynxHj60vdZLqcoQCRJLilHMoDY5lZYHICaJbVkWosuqbIJyGJWnlJSMuaOWhonBdu2MzrpfEWQ6DlET7oQRe59d6ilJ4UohMuMpzCRmWBHIKiSCY0PMUA/2iFRZUaEQpPKQdCK0GKcKQMwypJ1AkjnaJMDagU4li4K0knTMCT010vFNTGYxZUpRJTJ5iw8gKGS0qRKTANwPe8vKt4rhDqmFYjsnexQCSsJATE3KQbwOYFKcVxNsAhtx5ppQugLBzHmSlIB+la1MIVsqDkudoWxHvAhWW0QCTFogTV+ZGYZcwGW/x/fnVmK7RSrGTAgEkm3hbT5VS4pQsUKsLaSOc/rRC9S8swJ1/4r7bw3G/aWlNt4lp0KwobUQcqwQEyqBoBmIggbV8bxRSTbQc9TqaDWDIKZBF5Bg+W81R+g/Y/wBmn8ImVOsgue/3CVZU+7llQAiZMg3NfI/4gshPEHyFpczKzZkkRKhJBy/imZFZtTzhtmWZMe8TPTWvNoOlAUyQNpvfyq0uSbC+16HU4dB67/GicCypQWU6IQVKMwAkFKfUkgAbzQTbxSkxCucwYHwN6sexilRnSlRH+IBjQSU39aDz8vPeuA2kQPnUDDP/APLT6q/OvUJJ/uNeoNqjMR3lLWYiFqKxAMaTl+E1BZAKlRc3MACfT8q60pJTabibjTptUCsaBVwBqNZrLaXa6GJ5yPyqC3ZI7pA8/wB+VdAA0UfAi3yrvbkiE26GKCbqifeMxoYgx4SaqKBFvlb5Vx1wDXTb5VYpEXG49KCtbZnWBrtz61zE4fPlTJ10Go6STEeNUuu5TcE9J/PSh/5iSoN5QM3uqO3p50BeJVhmi2H+1BVMBQStCtrBpYgpPMqkzaqnsS0lWbDoaOYQrs0LFhcqUhQ2E94SImaHxzoS4EjKchgrgzmMzEjQHnXFYZvslrXmIAtJvMj+2Np6G1VEUuNLXkKktJF0K7MKNhOWZ3J0vN6vbwTOVSUM4tbcz2w7NABE/gUZgczckaVHhjWUGBNjBGtxI15fWgBwt4JCRmJCpSZATyBAza85FAz4cylsqIKhMd1RhapuUqNgLHRJobG4bsVwVBKSCBYAx11nwmhsXhnMwzrlxKspA0G8Tb8vSnzXDO2bhRlaRKdLW0Ji81BmWmApZStzNulCFZVEbwSMsgCYNvlWnTh214NtCGXCWzZxbqVrkm4CZgImYSU7gxrWbxYyrkACBJJAv89KbfzpxQSntHFMtq7gnJCZVoUwRbTy5RVRrcVwYNYMF0IXiTBUCpRUkkQLIUAmEgSrkCOQq7C4Z5GVCC4hpP8AUU2FJyWufvT2dzJJRJiJnfIPcZY2wzCJV3l98qULZlLIIUpRInpsb1YfaPFl1LqAypKEqayLSVJUhUe9mIJNheduVqo+jYTijCm2u3fBJBSB2xAXFlQElIUBcFRHnST2hwuDfV2jLyEyoBRQ4CE5QcxyGIVZIibyIHPKu+0uIbBSOyQly+QNpKbDu+/nKUAAQkadKFT26mTiIcWhF3iC22mdTCZJPOwHhQLsYHGyoIWqTawJ6xM2PhUMM68TJUsEEnMpZKFE3IBGhnanvsxgXsc6pDPdypkElMXUkSqRNhmNgdOtbXE+wuIbQorewq88gwwtspmboIUQmBf3fw9TLDj57g+IImHM6NRcQZ2tOnW9WBbWyUrmZmx8t+uv5UFi3WirJK3IscwEo6g62E+NG4fFtpQoJbQtIQfvDmStJJN4mD6DXesqu+0qSMqpDcQAFlSANbAmPleqeI4jtAAkIJJlazlknmTlBAA5ml6sWFGyVFR5mRHMD1opCT/bcjnQRGOcSkBDigCdEiLiO8FiDG0AxbrUnMY44Mq22VWIzKbSVidVFQglVveMm2ovVoZCT3u6ecTHQX0qGNwyMgU28Fqg505FDKdrmx8qoSu4AZozT16fuKDxJ/CAEgHQX8yTRJw8xBiNT8qsODmSTCtTFhHlvVZLHSPw6DfQk86tCRlnp+/OiQxFtp03r6DivYhTDCEPrBJcQ46EpBcgpCUtoWTCUZw8CbknKSmBVHzrDNrUtOROZUyAQDpeCDaBvNo1tWnxHAHGcM+heYvOFJyNJlKcigciiQDN1EhPdGRF9ixYUWGR/L2u0MqBxCsoClJUpBKUqIX+Mo71jexFLsT7P4zEKR9qWO/BTfNBiQkITCAdBYgXF9Ygx6XhHO1eSsmnD3sq+FEIRnEmFBSUyJMGCq0iDHWrB7F422VnNImzjdrkZTmUL2m0i4vVQqk/s1ynH/sXxD/4Y/8A5Gv/AOle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Tenement Housing and children in Johnstown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590800"/>
            <a:ext cx="3148759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7772400" cy="136207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Progressive Era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9144000" cy="347186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Red Book Pages: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(pgs. 638-653)  </a:t>
            </a:r>
          </a:p>
          <a:p>
            <a:pPr lvl="1"/>
            <a:endParaRPr lang="en-US" sz="3600" dirty="0" smtClean="0">
              <a:solidFill>
                <a:schemeClr val="tx1"/>
              </a:solidFill>
            </a:endParaRPr>
          </a:p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Discovery Ed:</a:t>
            </a:r>
          </a:p>
          <a:p>
            <a:pPr lvl="1"/>
            <a:r>
              <a:rPr lang="en-US" sz="3600" u="sng" dirty="0" smtClean="0">
                <a:solidFill>
                  <a:schemeClr val="tx1"/>
                </a:solidFill>
                <a:hlinkClick r:id="rId2"/>
              </a:rPr>
              <a:t>http://goo.gl/9dI3kV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lvl="1"/>
            <a:r>
              <a:rPr lang="en-US" sz="3600" u="sng" dirty="0" smtClean="0">
                <a:solidFill>
                  <a:schemeClr val="tx1"/>
                </a:solidFill>
                <a:hlinkClick r:id="rId3"/>
              </a:rPr>
              <a:t>http://goo.gl/3ikK2i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lvl="1"/>
            <a:endParaRPr lang="en-US" sz="3600" u="sng" dirty="0" smtClean="0">
              <a:solidFill>
                <a:schemeClr val="tx1"/>
              </a:solidFill>
            </a:endParaRPr>
          </a:p>
          <a:p>
            <a:pPr lvl="1"/>
            <a:r>
              <a:rPr lang="en-US" sz="3600" u="sng" dirty="0" smtClean="0">
                <a:solidFill>
                  <a:schemeClr val="tx1"/>
                </a:solidFill>
              </a:rPr>
              <a:t>Key Topics: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reform, social welfare, Square Deal, 18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and 19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Amendments</a:t>
            </a:r>
          </a:p>
          <a:p>
            <a:endParaRPr lang="en-US" dirty="0"/>
          </a:p>
        </p:txBody>
      </p:sp>
      <p:pic>
        <p:nvPicPr>
          <p:cNvPr id="2049" name="Picture 1" descr="C:\Users\vincenta.corrado\AppData\Local\Microsoft\Windows\Temporary Internet Files\Content.IE5\3CTSLSBO\19th amendment stam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8600"/>
            <a:ext cx="2026397" cy="2066925"/>
          </a:xfrm>
          <a:prstGeom prst="rect">
            <a:avLst/>
          </a:prstGeom>
          <a:noFill/>
        </p:spPr>
      </p:pic>
      <p:pic>
        <p:nvPicPr>
          <p:cNvPr id="2051" name="Picture 3" descr="http://t0.gstatic.com/images?q=tbn:ANd9GcTllzATj3fIgpUblybWJNGp-6Hzchms41uChmdHvZNaCtfHLxc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590800"/>
            <a:ext cx="2152650" cy="21240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52500"/>
            <a:ext cx="7772400" cy="136207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America Expands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14600"/>
            <a:ext cx="8534400" cy="354806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500" dirty="0" smtClean="0"/>
              <a:t>	</a:t>
            </a:r>
          </a:p>
          <a:p>
            <a:pPr lvl="1"/>
            <a:r>
              <a:rPr lang="en-US" sz="3500" u="sng" dirty="0" smtClean="0">
                <a:solidFill>
                  <a:schemeClr val="tx1"/>
                </a:solidFill>
              </a:rPr>
              <a:t>Red Book Pages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(pgs. 659-673)</a:t>
            </a:r>
          </a:p>
          <a:p>
            <a:pPr lvl="1"/>
            <a:endParaRPr lang="en-US" sz="3500" u="sng" dirty="0" smtClean="0">
              <a:solidFill>
                <a:schemeClr val="tx1"/>
              </a:solidFill>
            </a:endParaRPr>
          </a:p>
          <a:p>
            <a:pPr lvl="1"/>
            <a:r>
              <a:rPr lang="en-US" sz="3500" u="sng" dirty="0" smtClean="0">
                <a:solidFill>
                  <a:schemeClr val="tx1"/>
                </a:solidFill>
              </a:rPr>
              <a:t>Discovery Ed: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  <a:hlinkClick r:id="rId2"/>
              </a:rPr>
              <a:t>http://goo.gl/f4keLy</a:t>
            </a:r>
            <a:endParaRPr lang="en-US" sz="3500" dirty="0" smtClean="0">
              <a:solidFill>
                <a:schemeClr val="tx1"/>
              </a:solidFill>
            </a:endParaRPr>
          </a:p>
          <a:p>
            <a:pPr lvl="1"/>
            <a:endParaRPr lang="en-US" sz="3500" dirty="0" smtClean="0">
              <a:solidFill>
                <a:schemeClr val="tx1"/>
              </a:solidFill>
            </a:endParaRPr>
          </a:p>
          <a:p>
            <a:pPr lvl="1"/>
            <a:r>
              <a:rPr lang="en-US" sz="3500" u="sng" dirty="0" smtClean="0">
                <a:solidFill>
                  <a:schemeClr val="tx1"/>
                </a:solidFill>
              </a:rPr>
              <a:t>Key Topics 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Spanish American War, yellow journalism,  pacific power,  Panama Canal, trouble with Mexico, “walk softly and carry a big stick”</a:t>
            </a:r>
          </a:p>
          <a:p>
            <a:endParaRPr lang="en-US" dirty="0"/>
          </a:p>
        </p:txBody>
      </p:sp>
      <p:pic>
        <p:nvPicPr>
          <p:cNvPr id="1026" name="Picture 2" descr="http://www.fasttrackteaching.com/burns/Unit_6_World/Roosevelt_Big_Stick_dbloc_Pu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743200"/>
            <a:ext cx="1798974" cy="2037217"/>
          </a:xfrm>
          <a:prstGeom prst="rect">
            <a:avLst/>
          </a:prstGeom>
          <a:noFill/>
        </p:spPr>
      </p:pic>
      <p:pic>
        <p:nvPicPr>
          <p:cNvPr id="1028" name="Picture 4" descr="Spanish American W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1" y="1143000"/>
            <a:ext cx="3657599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304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Equity</vt:lpstr>
      <vt:lpstr>Unit 9- Reform, Expansion, &amp; War  (1858-1914)</vt:lpstr>
      <vt:lpstr>Directions</vt:lpstr>
      <vt:lpstr>Requirements</vt:lpstr>
      <vt:lpstr>The West</vt:lpstr>
      <vt:lpstr>Industrial Age </vt:lpstr>
      <vt:lpstr>Changes in America</vt:lpstr>
      <vt:lpstr>Progressive Era</vt:lpstr>
      <vt:lpstr>America Expands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to The Great War (1870-1890</dc:title>
  <dc:creator>vincenta.corrado</dc:creator>
  <cp:lastModifiedBy>Wazaney, Kristopher J.</cp:lastModifiedBy>
  <cp:revision>12</cp:revision>
  <dcterms:created xsi:type="dcterms:W3CDTF">2015-01-27T18:31:55Z</dcterms:created>
  <dcterms:modified xsi:type="dcterms:W3CDTF">2016-02-09T13:25:43Z</dcterms:modified>
</cp:coreProperties>
</file>