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5" r:id="rId2"/>
    <p:sldId id="274" r:id="rId3"/>
    <p:sldId id="273" r:id="rId4"/>
    <p:sldId id="257" r:id="rId5"/>
    <p:sldId id="260" r:id="rId6"/>
    <p:sldId id="261" r:id="rId7"/>
    <p:sldId id="262" r:id="rId8"/>
    <p:sldId id="263" r:id="rId9"/>
    <p:sldId id="272" r:id="rId10"/>
    <p:sldId id="265" r:id="rId11"/>
    <p:sldId id="266" r:id="rId12"/>
    <p:sldId id="259" r:id="rId13"/>
    <p:sldId id="264" r:id="rId14"/>
    <p:sldId id="267" r:id="rId15"/>
    <p:sldId id="268" r:id="rId16"/>
    <p:sldId id="269" r:id="rId17"/>
    <p:sldId id="270" r:id="rId18"/>
    <p:sldId id="271" r:id="rId19"/>
    <p:sldId id="284" r:id="rId20"/>
    <p:sldId id="275" r:id="rId21"/>
    <p:sldId id="276" r:id="rId22"/>
    <p:sldId id="277" r:id="rId23"/>
    <p:sldId id="280" r:id="rId24"/>
    <p:sldId id="281" r:id="rId25"/>
    <p:sldId id="282" r:id="rId26"/>
    <p:sldId id="283"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6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72552-BBF5-4612-9198-5AD2206B494B}" type="datetimeFigureOut">
              <a:rPr lang="en-US" smtClean="0"/>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5834E-80BC-41D2-8EAD-ABC1764F8483}" type="slidenum">
              <a:rPr lang="en-US" smtClean="0"/>
              <a:pPr/>
              <a:t>‹#›</a:t>
            </a:fld>
            <a:endParaRPr lang="en-US"/>
          </a:p>
        </p:txBody>
      </p:sp>
    </p:spTree>
    <p:extLst>
      <p:ext uri="{BB962C8B-B14F-4D97-AF65-F5344CB8AC3E}">
        <p14:creationId xmlns:p14="http://schemas.microsoft.com/office/powerpoint/2010/main" val="82091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20</a:t>
            </a:fld>
            <a:endParaRPr lang="en-US"/>
          </a:p>
        </p:txBody>
      </p:sp>
    </p:spTree>
    <p:extLst>
      <p:ext uri="{BB962C8B-B14F-4D97-AF65-F5344CB8AC3E}">
        <p14:creationId xmlns:p14="http://schemas.microsoft.com/office/powerpoint/2010/main" val="185115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21</a:t>
            </a:fld>
            <a:endParaRPr lang="en-US"/>
          </a:p>
        </p:txBody>
      </p:sp>
    </p:spTree>
    <p:extLst>
      <p:ext uri="{BB962C8B-B14F-4D97-AF65-F5344CB8AC3E}">
        <p14:creationId xmlns:p14="http://schemas.microsoft.com/office/powerpoint/2010/main" val="201427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22</a:t>
            </a:fld>
            <a:endParaRPr lang="en-US"/>
          </a:p>
        </p:txBody>
      </p:sp>
    </p:spTree>
    <p:extLst>
      <p:ext uri="{BB962C8B-B14F-4D97-AF65-F5344CB8AC3E}">
        <p14:creationId xmlns:p14="http://schemas.microsoft.com/office/powerpoint/2010/main" val="269293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23</a:t>
            </a:fld>
            <a:endParaRPr lang="en-US"/>
          </a:p>
        </p:txBody>
      </p:sp>
    </p:spTree>
    <p:extLst>
      <p:ext uri="{BB962C8B-B14F-4D97-AF65-F5344CB8AC3E}">
        <p14:creationId xmlns:p14="http://schemas.microsoft.com/office/powerpoint/2010/main" val="17605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24</a:t>
            </a:fld>
            <a:endParaRPr lang="en-US"/>
          </a:p>
        </p:txBody>
      </p:sp>
    </p:spTree>
    <p:extLst>
      <p:ext uri="{BB962C8B-B14F-4D97-AF65-F5344CB8AC3E}">
        <p14:creationId xmlns:p14="http://schemas.microsoft.com/office/powerpoint/2010/main" val="60046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25</a:t>
            </a:fld>
            <a:endParaRPr lang="en-US"/>
          </a:p>
        </p:txBody>
      </p:sp>
    </p:spTree>
    <p:extLst>
      <p:ext uri="{BB962C8B-B14F-4D97-AF65-F5344CB8AC3E}">
        <p14:creationId xmlns:p14="http://schemas.microsoft.com/office/powerpoint/2010/main" val="184408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27B71-B02D-4CC3-AAD5-595BE487109F}" type="slidenum">
              <a:rPr lang="en-US" smtClean="0"/>
              <a:pPr/>
              <a:t>26</a:t>
            </a:fld>
            <a:endParaRPr lang="en-US"/>
          </a:p>
        </p:txBody>
      </p:sp>
    </p:spTree>
    <p:extLst>
      <p:ext uri="{BB962C8B-B14F-4D97-AF65-F5344CB8AC3E}">
        <p14:creationId xmlns:p14="http://schemas.microsoft.com/office/powerpoint/2010/main" val="34774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7B402A-5E6F-436E-AC96-7EC01548150C}" type="datetimeFigureOut">
              <a:rPr lang="en-US" smtClean="0"/>
              <a:pPr/>
              <a:t>2/22/2016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938CA2-1FC6-44AA-987B-92DB8FB1A30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7B402A-5E6F-436E-AC96-7EC01548150C}"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38CA2-1FC6-44AA-987B-92DB8FB1A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D938CA2-1FC6-44AA-987B-92DB8FB1A30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7B402A-5E6F-436E-AC96-7EC01548150C}"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7B402A-5E6F-436E-AC96-7EC01548150C}"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D938CA2-1FC6-44AA-987B-92DB8FB1A30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47B402A-5E6F-436E-AC96-7EC01548150C}" type="datetimeFigureOut">
              <a:rPr lang="en-US" smtClean="0"/>
              <a:pPr/>
              <a:t>2/22/2016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938CA2-1FC6-44AA-987B-92DB8FB1A30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47B402A-5E6F-436E-AC96-7EC01548150C}"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38CA2-1FC6-44AA-987B-92DB8FB1A30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7B402A-5E6F-436E-AC96-7EC01548150C}" type="datetimeFigureOut">
              <a:rPr lang="en-US" smtClean="0"/>
              <a:pPr/>
              <a:t>2/22/2016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D938CA2-1FC6-44AA-987B-92DB8FB1A30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7B402A-5E6F-436E-AC96-7EC01548150C}"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D938CA2-1FC6-44AA-987B-92DB8FB1A3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47B402A-5E6F-436E-AC96-7EC01548150C}"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D938CA2-1FC6-44AA-987B-92DB8FB1A3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D938CA2-1FC6-44AA-987B-92DB8FB1A30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47B402A-5E6F-436E-AC96-7EC01548150C}" type="datetimeFigureOut">
              <a:rPr lang="en-US" smtClean="0"/>
              <a:pPr/>
              <a:t>2/22/2016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D938CA2-1FC6-44AA-987B-92DB8FB1A30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47B402A-5E6F-436E-AC96-7EC01548150C}" type="datetimeFigureOut">
              <a:rPr lang="en-US" smtClean="0"/>
              <a:pPr/>
              <a:t>2/22/2016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47B402A-5E6F-436E-AC96-7EC01548150C}" type="datetimeFigureOut">
              <a:rPr lang="en-US" smtClean="0"/>
              <a:pPr/>
              <a:t>2/22/2016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D938CA2-1FC6-44AA-987B-92DB8FB1A30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bslearningmedia.org/resource/mu10.vk8soc.7-8.newnation.cityim/mission-us-city-of-immigrants/"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tenement.org/Virtual_Tour/index_virtual.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81000"/>
            <a:ext cx="8686800" cy="1752600"/>
          </a:xfrm>
        </p:spPr>
        <p:txBody>
          <a:bodyPr/>
          <a:lstStyle/>
          <a:p>
            <a:r>
              <a:rPr lang="en-US" dirty="0" smtClean="0"/>
              <a:t>9-6 How the </a:t>
            </a:r>
            <a:r>
              <a:rPr lang="en-US" smtClean="0"/>
              <a:t>Other Half Lives</a:t>
            </a:r>
            <a:br>
              <a:rPr lang="en-US" smtClean="0"/>
            </a:br>
            <a:r>
              <a:rPr lang="en-US" sz="1800"/>
              <a:t>Urbanization and Immigration</a:t>
            </a:r>
            <a:endParaRPr lang="en-US" sz="1800" dirty="0">
              <a:solidFill>
                <a:schemeClr val="tx2"/>
              </a:solid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05" y="2819400"/>
            <a:ext cx="4456590" cy="35066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ea typeface="Arial Unicode MS" pitchFamily="34" charset="-128"/>
                <a:cs typeface="Arial Unicode MS" pitchFamily="34" charset="-128"/>
              </a:rPr>
              <a:t>The poor were frequently found drunk or ill to the point of death on the streets.  Freezing to death was entirely possible. </a:t>
            </a:r>
            <a:endParaRPr lang="en-US" sz="1800" dirty="0">
              <a:solidFill>
                <a:schemeClr val="tx1">
                  <a:lumMod val="95000"/>
                  <a:lumOff val="5000"/>
                </a:schemeClr>
              </a:solidFill>
              <a:latin typeface="Calibri" pitchFamily="34" charset="0"/>
              <a:ea typeface="Arial Unicode MS" pitchFamily="34" charset="-128"/>
              <a:cs typeface="Arial Unicode MS" pitchFamily="34" charset="-128"/>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 r="29"/>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Many impoverished citizens of New York shared shanties like these, squatting on the land in back alleys.</a:t>
            </a:r>
            <a:endParaRPr lang="en-US" sz="1800" dirty="0">
              <a:solidFill>
                <a:schemeClr val="tx1">
                  <a:lumMod val="95000"/>
                  <a:lumOff val="5000"/>
                </a:schemeClr>
              </a:solidFill>
              <a:latin typeface="Calibri" pitchFamily="34" charset="0"/>
            </a:endParaRPr>
          </a:p>
        </p:txBody>
      </p:sp>
      <p:pic>
        <p:nvPicPr>
          <p:cNvPr id="5" name="Picture Placeholder 4" descr="Riis Flophouses.jpg"/>
          <p:cNvPicPr>
            <a:picLocks noGrp="1" noChangeAspect="1"/>
          </p:cNvPicPr>
          <p:nvPr>
            <p:ph type="pic" idx="1"/>
          </p:nvPr>
        </p:nvPicPr>
        <p:blipFill>
          <a:blip r:embed="rId2" cstate="print"/>
          <a:srcRect t="4545" b="4545"/>
          <a:stretch>
            <a:fillRect/>
          </a:stretch>
        </p:blipFill>
        <p:spPr/>
      </p:pic>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The immigrant family above is pictured with all of the family’s possessions.</a:t>
            </a:r>
            <a:endParaRPr lang="en-US" sz="1800" dirty="0">
              <a:solidFill>
                <a:schemeClr val="tx1">
                  <a:lumMod val="95000"/>
                  <a:lumOff val="5000"/>
                </a:schemeClr>
              </a:solidFill>
              <a:latin typeface="Calibri" pitchFamily="34" charset="0"/>
            </a:endParaRPr>
          </a:p>
        </p:txBody>
      </p:sp>
      <p:pic>
        <p:nvPicPr>
          <p:cNvPr id="7" name="Picture Placeholder 6" descr="Riiis Immigrant Family.jpg"/>
          <p:cNvPicPr>
            <a:picLocks noGrp="1" noChangeAspect="1"/>
          </p:cNvPicPr>
          <p:nvPr>
            <p:ph type="pic" idx="1"/>
          </p:nvPr>
        </p:nvPicPr>
        <p:blipFill>
          <a:blip r:embed="rId2" cstate="print"/>
          <a:srcRect t="2421" b="2421"/>
          <a:stretch>
            <a:fillRect/>
          </a:stretch>
        </p:blipFill>
        <p:spPr/>
      </p:pic>
      <p:sp>
        <p:nvSpPr>
          <p:cNvPr id="6" name="Text Placeholder 5"/>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486400"/>
            <a:ext cx="5867400" cy="1219200"/>
          </a:xfrm>
        </p:spPr>
        <p:txBody>
          <a:bodyPr/>
          <a:lstStyle/>
          <a:p>
            <a:r>
              <a:rPr lang="en-US" sz="1800" dirty="0" smtClean="0">
                <a:solidFill>
                  <a:schemeClr val="tx1">
                    <a:lumMod val="95000"/>
                    <a:lumOff val="5000"/>
                  </a:schemeClr>
                </a:solidFill>
                <a:latin typeface="Calibri" pitchFamily="34" charset="0"/>
              </a:rPr>
              <a:t>This photograph shows the Men’s Lodging Station on 47</a:t>
            </a:r>
            <a:r>
              <a:rPr lang="en-US" sz="1800" baseline="30000" dirty="0" smtClean="0">
                <a:solidFill>
                  <a:schemeClr val="tx1">
                    <a:lumMod val="95000"/>
                    <a:lumOff val="5000"/>
                  </a:schemeClr>
                </a:solidFill>
                <a:latin typeface="Calibri" pitchFamily="34" charset="0"/>
              </a:rPr>
              <a:t>th</a:t>
            </a:r>
            <a:r>
              <a:rPr lang="en-US" sz="1800" dirty="0" smtClean="0">
                <a:solidFill>
                  <a:schemeClr val="tx1">
                    <a:lumMod val="95000"/>
                    <a:lumOff val="5000"/>
                  </a:schemeClr>
                </a:solidFill>
                <a:latin typeface="Calibri" pitchFamily="34" charset="0"/>
              </a:rPr>
              <a:t> Street.</a:t>
            </a:r>
            <a:endParaRPr lang="en-US" sz="1800"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
        <p:nvSpPr>
          <p:cNvPr id="6" name="Picture Placeholder 5"/>
          <p:cNvSpPr>
            <a:spLocks noGrp="1"/>
          </p:cNvSpPr>
          <p:nvPr>
            <p:ph type="pic" idx="1"/>
          </p:nvPr>
        </p:nvSpPr>
        <p:spPr/>
      </p:sp>
      <p:pic>
        <p:nvPicPr>
          <p:cNvPr id="27650" name="Picture 2" descr="http://www.masters-of-photography.com/images/full/riis/riis_mens_lodging.jpg"/>
          <p:cNvPicPr>
            <a:picLocks noChangeAspect="1" noChangeArrowheads="1"/>
          </p:cNvPicPr>
          <p:nvPr/>
        </p:nvPicPr>
        <p:blipFill>
          <a:blip r:embed="rId2" cstate="print"/>
          <a:srcRect/>
          <a:stretch>
            <a:fillRect/>
          </a:stretch>
        </p:blipFill>
        <p:spPr bwMode="auto">
          <a:xfrm>
            <a:off x="3048000" y="609600"/>
            <a:ext cx="5791200" cy="4761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Garment workers might work 14 to 16 hours a day, being paid by the piece – and not very well, often working in their own tenements…</a:t>
            </a:r>
            <a:endParaRPr lang="en-US" sz="1800" dirty="0">
              <a:solidFill>
                <a:schemeClr val="tx1">
                  <a:lumMod val="95000"/>
                  <a:lumOff val="5000"/>
                </a:schemeClr>
              </a:solidFill>
              <a:latin typeface="Calibri" pitchFamily="34" charset="0"/>
            </a:endParaRPr>
          </a:p>
        </p:txBody>
      </p:sp>
      <p:pic>
        <p:nvPicPr>
          <p:cNvPr id="5" name="Picture Placeholder 4" descr="Riis Garment Workers.jpg"/>
          <p:cNvPicPr>
            <a:picLocks noGrp="1" noChangeAspect="1"/>
          </p:cNvPicPr>
          <p:nvPr>
            <p:ph type="pic" idx="1"/>
          </p:nvPr>
        </p:nvPicPr>
        <p:blipFill>
          <a:blip r:embed="rId2" cstate="print"/>
          <a:srcRect t="7403" b="7403"/>
          <a:stretch>
            <a:fillRect/>
          </a:stretch>
        </p:blipFill>
        <p:spPr/>
      </p:pic>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This man is spreading his sleeping tic on top of two barrels – the basement will very likely flood.</a:t>
            </a:r>
            <a:endParaRPr lang="en-US" sz="1800" dirty="0">
              <a:solidFill>
                <a:schemeClr val="tx1">
                  <a:lumMod val="95000"/>
                  <a:lumOff val="5000"/>
                </a:schemeClr>
              </a:solidFill>
              <a:latin typeface="Calibri" pitchFamily="34" charset="0"/>
            </a:endParaRPr>
          </a:p>
        </p:txBody>
      </p:sp>
      <p:pic>
        <p:nvPicPr>
          <p:cNvPr id="5" name="Picture Placeholder 4" descr="Riis Sleeping on Barrel.jpg"/>
          <p:cNvPicPr>
            <a:picLocks noGrp="1" noChangeAspect="1"/>
          </p:cNvPicPr>
          <p:nvPr>
            <p:ph type="pic" idx="1"/>
          </p:nvPr>
        </p:nvPicPr>
        <p:blipFill>
          <a:blip r:embed="rId2" cstate="print"/>
          <a:srcRect t="4545" b="4545"/>
          <a:stretch>
            <a:fillRect/>
          </a:stretch>
        </p:blipFill>
        <p:spPr/>
      </p:pic>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Frequently, low paid workers would try to save money by sharing a room.  Overcrowding bred disease.</a:t>
            </a:r>
            <a:endParaRPr lang="en-US" sz="1800" dirty="0">
              <a:solidFill>
                <a:schemeClr val="tx1">
                  <a:lumMod val="95000"/>
                  <a:lumOff val="5000"/>
                </a:schemeClr>
              </a:solidFill>
              <a:latin typeface="Calibri" pitchFamily="34" charset="0"/>
            </a:endParaRPr>
          </a:p>
        </p:txBody>
      </p:sp>
      <p:pic>
        <p:nvPicPr>
          <p:cNvPr id="5" name="Picture Placeholder 4" descr="Riis Overcrowded Tenement.jpg"/>
          <p:cNvPicPr>
            <a:picLocks noGrp="1" noChangeAspect="1"/>
          </p:cNvPicPr>
          <p:nvPr>
            <p:ph type="pic" idx="1"/>
          </p:nvPr>
        </p:nvPicPr>
        <p:blipFill>
          <a:blip r:embed="rId2" cstate="print"/>
          <a:srcRect t="4995" b="4995"/>
          <a:stretch>
            <a:fillRect/>
          </a:stretch>
        </p:blipFill>
        <p:spPr/>
      </p:pic>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i="1" dirty="0" smtClean="0">
                <a:solidFill>
                  <a:schemeClr val="tx1">
                    <a:lumMod val="95000"/>
                    <a:lumOff val="5000"/>
                  </a:schemeClr>
                </a:solidFill>
                <a:latin typeface="Calibri" pitchFamily="34" charset="0"/>
              </a:rPr>
              <a:t>Riis asked his readers to consider: Does the poor baby in this photograph inherit justice and equality?  Or does the United States need to take action to insure that working people can provide for the basic needs of their families? </a:t>
            </a:r>
            <a:endParaRPr lang="en-US" sz="1800" i="1"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7" name="Picture Placeholder 6" descr="Riis Mother and Child.jpg"/>
          <p:cNvPicPr>
            <a:picLocks noGrp="1" noChangeAspect="1"/>
          </p:cNvPicPr>
          <p:nvPr>
            <p:ph type="pic" idx="1"/>
          </p:nvPr>
        </p:nvPicPr>
        <p:blipFill>
          <a:blip r:embed="rId2" cstate="print"/>
          <a:srcRect t="3934" b="3934"/>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smtClean="0">
                <a:solidFill>
                  <a:schemeClr val="accent1">
                    <a:lumMod val="75000"/>
                  </a:schemeClr>
                </a:solidFill>
              </a:rPr>
              <a:t>The Effects of Jacob Riis’ </a:t>
            </a:r>
            <a:r>
              <a:rPr lang="en-US" sz="2800" b="1" u="sng" dirty="0" smtClean="0">
                <a:solidFill>
                  <a:schemeClr val="accent1">
                    <a:lumMod val="75000"/>
                  </a:schemeClr>
                </a:solidFill>
              </a:rPr>
              <a:t>How the Other Half Lives</a:t>
            </a:r>
            <a:endParaRPr lang="en-US" sz="2800" b="1" u="sng" dirty="0">
              <a:solidFill>
                <a:schemeClr val="accent1">
                  <a:lumMod val="75000"/>
                </a:schemeClr>
              </a:solidFill>
            </a:endParaRPr>
          </a:p>
        </p:txBody>
      </p:sp>
      <p:sp>
        <p:nvSpPr>
          <p:cNvPr id="6" name="Content Placeholder 5"/>
          <p:cNvSpPr>
            <a:spLocks noGrp="1"/>
          </p:cNvSpPr>
          <p:nvPr>
            <p:ph sz="quarter" idx="1"/>
          </p:nvPr>
        </p:nvSpPr>
        <p:spPr/>
        <p:txBody>
          <a:bodyPr/>
          <a:lstStyle/>
          <a:p>
            <a:r>
              <a:rPr lang="en-US" sz="1800" dirty="0" smtClean="0">
                <a:latin typeface="Calibri" pitchFamily="34" charset="0"/>
              </a:rPr>
              <a:t>Riis’ work brought attention to the conditions in which poor workers and immigrants lived in New York City and other major cities across America.</a:t>
            </a:r>
          </a:p>
          <a:p>
            <a:endParaRPr lang="en-US" sz="1800" dirty="0" smtClean="0">
              <a:latin typeface="Calibri" pitchFamily="34" charset="0"/>
            </a:endParaRPr>
          </a:p>
          <a:p>
            <a:r>
              <a:rPr lang="en-US" sz="1800" dirty="0" smtClean="0">
                <a:latin typeface="Calibri" pitchFamily="34" charset="0"/>
              </a:rPr>
              <a:t>The emphasis Riis put on ending child labor and improving public schools in America helped reformers like Horace Mann establish public schools and helped labor unions to end child labor.</a:t>
            </a:r>
          </a:p>
          <a:p>
            <a:pPr>
              <a:buNone/>
            </a:pPr>
            <a:endParaRPr lang="en-US" sz="1800" dirty="0" smtClean="0">
              <a:latin typeface="Calibri" pitchFamily="34" charset="0"/>
            </a:endParaRPr>
          </a:p>
          <a:p>
            <a:r>
              <a:rPr lang="en-US" sz="1800" dirty="0" smtClean="0">
                <a:latin typeface="Calibri" pitchFamily="34" charset="0"/>
              </a:rPr>
              <a:t>Riis’ work inspired members of the settlement house movement, like Jane Addams, the founder of Hull House.</a:t>
            </a:r>
          </a:p>
          <a:p>
            <a:endParaRPr lang="en-US" sz="1800" dirty="0" smtClean="0">
              <a:latin typeface="Calibri" pitchFamily="34" charset="0"/>
            </a:endParaRPr>
          </a:p>
          <a:p>
            <a:r>
              <a:rPr lang="en-US" sz="1800" dirty="0" smtClean="0">
                <a:latin typeface="Calibri" pitchFamily="34" charset="0"/>
              </a:rPr>
              <a:t>The 16</a:t>
            </a:r>
            <a:r>
              <a:rPr lang="en-US" sz="1800" baseline="30000" dirty="0" smtClean="0">
                <a:latin typeface="Calibri" pitchFamily="34" charset="0"/>
              </a:rPr>
              <a:t>th</a:t>
            </a:r>
            <a:r>
              <a:rPr lang="en-US" sz="1800" dirty="0" smtClean="0">
                <a:latin typeface="Calibri" pitchFamily="34" charset="0"/>
              </a:rPr>
              <a:t> Amendment to the Constitution, which created a graduated income tax system was adopted when Americans became increasingly aware of the disparity between the wealth and the very poor.</a:t>
            </a:r>
            <a:endParaRPr lang="en-US" sz="1800" dirty="0">
              <a:latin typeface="Calibri" pitchFamily="34" charset="0"/>
            </a:endParaRPr>
          </a:p>
        </p:txBody>
      </p:sp>
      <p:sp>
        <p:nvSpPr>
          <p:cNvPr id="4" name="TextBox 3"/>
          <p:cNvSpPr txBox="1"/>
          <p:nvPr/>
        </p:nvSpPr>
        <p:spPr>
          <a:xfrm>
            <a:off x="457200" y="5638147"/>
            <a:ext cx="7620000" cy="646331"/>
          </a:xfrm>
          <a:prstGeom prst="rect">
            <a:avLst/>
          </a:prstGeom>
          <a:noFill/>
        </p:spPr>
        <p:txBody>
          <a:bodyPr wrap="square" rtlCol="0">
            <a:spAutoFit/>
          </a:bodyPr>
          <a:lstStyle/>
          <a:p>
            <a:r>
              <a:rPr lang="en-US" dirty="0" smtClean="0">
                <a:solidFill>
                  <a:srgbClr val="FF0000"/>
                </a:solidFill>
              </a:rPr>
              <a:t>How would you respond to seeing these photos if you were alive at that time, would you do anything about it? </a:t>
            </a:r>
            <a:endParaRPr lang="en-US" dirty="0">
              <a:solidFill>
                <a:srgbClr val="FF0000"/>
              </a:solidFill>
            </a:endParaRPr>
          </a:p>
        </p:txBody>
      </p:sp>
      <p:sp>
        <p:nvSpPr>
          <p:cNvPr id="7" name="Explosion 1 6"/>
          <p:cNvSpPr/>
          <p:nvPr/>
        </p:nvSpPr>
        <p:spPr>
          <a:xfrm rot="20779340">
            <a:off x="7665409" y="5289503"/>
            <a:ext cx="1508512" cy="134361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5) 1</a:t>
            </a:r>
            <a:r>
              <a:rPr lang="en-US" sz="1600" baseline="30000" dirty="0" smtClean="0">
                <a:solidFill>
                  <a:schemeClr val="tx1"/>
                </a:solidFill>
                <a:latin typeface="Calibri" pitchFamily="34" charset="0"/>
              </a:rPr>
              <a:t>st</a:t>
            </a:r>
            <a:r>
              <a:rPr lang="en-US" sz="1600" dirty="0" smtClean="0">
                <a:solidFill>
                  <a:schemeClr val="tx1"/>
                </a:solidFill>
                <a:latin typeface="Calibri" pitchFamily="34" charset="0"/>
              </a:rPr>
              <a:t> Person!</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Mansions of the Gilded Age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16" y="1524000"/>
            <a:ext cx="6291072" cy="47122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pPr>
              <a:defRPr/>
            </a:pPr>
            <a:r>
              <a:rPr lang="en-US" b="1" dirty="0" smtClean="0"/>
              <a:t>Warm up: Spiral Review</a:t>
            </a:r>
            <a:endParaRPr lang="en-US" sz="2200" dirty="0">
              <a:solidFill>
                <a:srgbClr val="0070C0"/>
              </a:solidFill>
            </a:endParaRPr>
          </a:p>
        </p:txBody>
      </p:sp>
      <p:sp>
        <p:nvSpPr>
          <p:cNvPr id="3" name="Content Placeholder 2"/>
          <p:cNvSpPr>
            <a:spLocks noGrp="1"/>
          </p:cNvSpPr>
          <p:nvPr>
            <p:ph sz="quarter" idx="1"/>
          </p:nvPr>
        </p:nvSpPr>
        <p:spPr>
          <a:xfrm>
            <a:off x="301752" y="1527048"/>
            <a:ext cx="4727448" cy="4572000"/>
          </a:xfrm>
        </p:spPr>
        <p:txBody>
          <a:bodyPr/>
          <a:lstStyle/>
          <a:p>
            <a:r>
              <a:rPr lang="en-US" dirty="0" smtClean="0"/>
              <a:t>After looking at and reading about working conditions yesterday, why do you think people put up with them on a daily basis?</a:t>
            </a:r>
          </a:p>
          <a:p>
            <a:endParaRPr lang="en-US" dirty="0" smtClean="0"/>
          </a:p>
          <a:p>
            <a:r>
              <a:rPr lang="en-US" dirty="0" smtClean="0"/>
              <a:t>If someone was to “speak up” what do you think was done about it?</a:t>
            </a:r>
            <a:endParaRPr lang="en-US" dirty="0"/>
          </a:p>
        </p:txBody>
      </p:sp>
      <p:sp>
        <p:nvSpPr>
          <p:cNvPr id="5" name="Explosion 1 4"/>
          <p:cNvSpPr/>
          <p:nvPr/>
        </p:nvSpPr>
        <p:spPr>
          <a:xfrm rot="21118081">
            <a:off x="6555291" y="812532"/>
            <a:ext cx="2463221" cy="14794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Warm Up</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870" y="2456822"/>
            <a:ext cx="3745282" cy="251773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
            <a:ext cx="9144000" cy="6855765"/>
          </a:xfrm>
          <a:prstGeom prst="rect">
            <a:avLst/>
          </a:prstGeom>
        </p:spPr>
      </p:pic>
      <p:sp>
        <p:nvSpPr>
          <p:cNvPr id="5" name="TextBox 4"/>
          <p:cNvSpPr txBox="1"/>
          <p:nvPr/>
        </p:nvSpPr>
        <p:spPr>
          <a:xfrm>
            <a:off x="152400" y="0"/>
            <a:ext cx="6019800" cy="646331"/>
          </a:xfrm>
          <a:prstGeom prst="rect">
            <a:avLst/>
          </a:prstGeom>
          <a:noFill/>
        </p:spPr>
        <p:txBody>
          <a:bodyPr wrap="square" rtlCol="0">
            <a:spAutoFit/>
          </a:bodyPr>
          <a:lstStyle/>
          <a:p>
            <a:r>
              <a:rPr lang="en-US" b="1" dirty="0" smtClean="0"/>
              <a:t>Breakers Mansion (Vanderbilt’s summer home):  </a:t>
            </a:r>
          </a:p>
          <a:p>
            <a:r>
              <a:rPr lang="en-US" b="1" dirty="0" smtClean="0"/>
              <a:t>Newport, Rhode Island</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8"/>
            <a:ext cx="9144000" cy="6850743"/>
          </a:xfrm>
          <a:prstGeom prst="rect">
            <a:avLst/>
          </a:prstGeom>
        </p:spPr>
      </p:pic>
      <p:sp>
        <p:nvSpPr>
          <p:cNvPr id="6" name="TextBox 5"/>
          <p:cNvSpPr txBox="1"/>
          <p:nvPr/>
        </p:nvSpPr>
        <p:spPr>
          <a:xfrm>
            <a:off x="3886200" y="0"/>
            <a:ext cx="4648200" cy="369332"/>
          </a:xfrm>
          <a:prstGeom prst="rect">
            <a:avLst/>
          </a:prstGeom>
          <a:noFill/>
        </p:spPr>
        <p:txBody>
          <a:bodyPr wrap="square" rtlCol="0">
            <a:spAutoFit/>
          </a:bodyPr>
          <a:lstStyle/>
          <a:p>
            <a:r>
              <a:rPr lang="en-US" dirty="0" smtClean="0">
                <a:solidFill>
                  <a:schemeClr val="bg1">
                    <a:lumMod val="95000"/>
                  </a:schemeClr>
                </a:solidFill>
              </a:rPr>
              <a:t>Clayton (Frick House):  Pittsburgh, PA</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
        <p:nvSpPr>
          <p:cNvPr id="5" name="TextBox 4"/>
          <p:cNvSpPr txBox="1"/>
          <p:nvPr/>
        </p:nvSpPr>
        <p:spPr>
          <a:xfrm>
            <a:off x="0" y="0"/>
            <a:ext cx="4114800" cy="646331"/>
          </a:xfrm>
          <a:prstGeom prst="rect">
            <a:avLst/>
          </a:prstGeom>
          <a:noFill/>
        </p:spPr>
        <p:txBody>
          <a:bodyPr wrap="square" rtlCol="0">
            <a:spAutoFit/>
          </a:bodyPr>
          <a:lstStyle/>
          <a:p>
            <a:r>
              <a:rPr lang="en-US" dirty="0" err="1" smtClean="0"/>
              <a:t>Ventfort</a:t>
            </a:r>
            <a:r>
              <a:rPr lang="en-US" dirty="0" smtClean="0"/>
              <a:t> Hall:  Lenox, Massachusetts</a:t>
            </a:r>
          </a:p>
          <a:p>
            <a:r>
              <a:rPr lang="en-US" dirty="0" smtClean="0"/>
              <a:t>(owned by sister of JP Morgan)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19800" y="0"/>
            <a:ext cx="3124200" cy="646331"/>
          </a:xfrm>
          <a:prstGeom prst="rect">
            <a:avLst/>
          </a:prstGeom>
          <a:noFill/>
        </p:spPr>
        <p:txBody>
          <a:bodyPr wrap="square" rtlCol="0">
            <a:spAutoFit/>
          </a:bodyPr>
          <a:lstStyle/>
          <a:p>
            <a:r>
              <a:rPr lang="en-US" dirty="0" smtClean="0"/>
              <a:t>Winchester “Mystery House”</a:t>
            </a:r>
          </a:p>
          <a:p>
            <a:r>
              <a:rPr lang="en-US" dirty="0" smtClean="0"/>
              <a:t>San Jose, California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0"/>
            <a:ext cx="9125712" cy="6858000"/>
          </a:xfrm>
          <a:prstGeom prst="rect">
            <a:avLst/>
          </a:prstGeom>
        </p:spPr>
      </p:pic>
      <p:sp>
        <p:nvSpPr>
          <p:cNvPr id="3" name="TextBox 2"/>
          <p:cNvSpPr txBox="1"/>
          <p:nvPr/>
        </p:nvSpPr>
        <p:spPr>
          <a:xfrm>
            <a:off x="1752600" y="0"/>
            <a:ext cx="3124200" cy="646331"/>
          </a:xfrm>
          <a:prstGeom prst="rect">
            <a:avLst/>
          </a:prstGeom>
          <a:noFill/>
        </p:spPr>
        <p:txBody>
          <a:bodyPr wrap="square" rtlCol="0">
            <a:spAutoFit/>
          </a:bodyPr>
          <a:lstStyle/>
          <a:p>
            <a:r>
              <a:rPr lang="en-US" dirty="0" smtClean="0">
                <a:solidFill>
                  <a:schemeClr val="bg1"/>
                </a:solidFill>
              </a:rPr>
              <a:t>Winchester “Mystery House”</a:t>
            </a:r>
          </a:p>
          <a:p>
            <a:r>
              <a:rPr lang="en-US" dirty="0" smtClean="0">
                <a:solidFill>
                  <a:schemeClr val="bg1"/>
                </a:solidFill>
              </a:rPr>
              <a:t>San Jose, California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6"/>
            <a:ext cx="9144000" cy="6848868"/>
          </a:xfrm>
          <a:prstGeom prst="rect">
            <a:avLst/>
          </a:prstGeom>
        </p:spPr>
      </p:pic>
      <p:sp>
        <p:nvSpPr>
          <p:cNvPr id="5" name="TextBox 4"/>
          <p:cNvSpPr txBox="1"/>
          <p:nvPr/>
        </p:nvSpPr>
        <p:spPr>
          <a:xfrm>
            <a:off x="0" y="152400"/>
            <a:ext cx="3276600" cy="646331"/>
          </a:xfrm>
          <a:prstGeom prst="rect">
            <a:avLst/>
          </a:prstGeom>
          <a:noFill/>
        </p:spPr>
        <p:txBody>
          <a:bodyPr wrap="square" rtlCol="0">
            <a:spAutoFit/>
          </a:bodyPr>
          <a:lstStyle/>
          <a:p>
            <a:r>
              <a:rPr lang="en-US" dirty="0" smtClean="0"/>
              <a:t>Biltmore Estate:</a:t>
            </a:r>
          </a:p>
          <a:p>
            <a:r>
              <a:rPr lang="en-US" dirty="0" smtClean="0"/>
              <a:t>Asheville, North Carolina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52400"/>
            <a:ext cx="3276600" cy="646331"/>
          </a:xfrm>
          <a:prstGeom prst="rect">
            <a:avLst/>
          </a:prstGeom>
          <a:noFill/>
        </p:spPr>
        <p:txBody>
          <a:bodyPr wrap="square" rtlCol="0">
            <a:spAutoFit/>
          </a:bodyPr>
          <a:lstStyle/>
          <a:p>
            <a:r>
              <a:rPr lang="en-US" dirty="0" smtClean="0">
                <a:solidFill>
                  <a:schemeClr val="bg1"/>
                </a:solidFill>
              </a:rPr>
              <a:t>Biltmore Estate:</a:t>
            </a:r>
          </a:p>
          <a:p>
            <a:r>
              <a:rPr lang="en-US" dirty="0" smtClean="0">
                <a:solidFill>
                  <a:schemeClr val="bg1"/>
                </a:solidFill>
              </a:rPr>
              <a:t>Asheville, North Carolina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666" y="1699922"/>
            <a:ext cx="6168571" cy="4209143"/>
          </a:xfrm>
          <a:prstGeom prst="rect">
            <a:avLst/>
          </a:prstGeom>
        </p:spPr>
      </p:pic>
      <p:sp>
        <p:nvSpPr>
          <p:cNvPr id="2" name="Title 1"/>
          <p:cNvSpPr>
            <a:spLocks noGrp="1"/>
          </p:cNvSpPr>
          <p:nvPr>
            <p:ph type="title"/>
          </p:nvPr>
        </p:nvSpPr>
        <p:spPr/>
        <p:txBody>
          <a:bodyPr/>
          <a:lstStyle/>
          <a:p>
            <a:r>
              <a:rPr lang="en-US" dirty="0" smtClean="0"/>
              <a:t>Compare and Contrast</a:t>
            </a:r>
            <a:endParaRPr lang="en-US" dirty="0"/>
          </a:p>
        </p:txBody>
      </p:sp>
      <p:sp>
        <p:nvSpPr>
          <p:cNvPr id="5" name="Explosion 1 4"/>
          <p:cNvSpPr/>
          <p:nvPr/>
        </p:nvSpPr>
        <p:spPr>
          <a:xfrm rot="20779340">
            <a:off x="234550" y="325394"/>
            <a:ext cx="2197902" cy="175083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Calibri" pitchFamily="34" charset="0"/>
              </a:rPr>
              <a:t>6) Venn Diagram!</a:t>
            </a:r>
            <a:endParaRPr lang="en-US" sz="2200" dirty="0">
              <a:solidFill>
                <a:schemeClr val="tx1"/>
              </a:solidFill>
            </a:endParaRPr>
          </a:p>
        </p:txBody>
      </p:sp>
      <p:sp>
        <p:nvSpPr>
          <p:cNvPr id="7" name="Rectangle 6"/>
          <p:cNvSpPr/>
          <p:nvPr/>
        </p:nvSpPr>
        <p:spPr>
          <a:xfrm rot="20131882">
            <a:off x="528935" y="3512107"/>
            <a:ext cx="7886945" cy="584775"/>
          </a:xfrm>
          <a:prstGeom prst="rect">
            <a:avLst/>
          </a:prstGeom>
          <a:noFill/>
        </p:spPr>
        <p:txBody>
          <a:bodyPr wrap="square" lIns="91440" tIns="45720" rIns="91440" bIns="45720">
            <a:spAutoFit/>
          </a:bodyPr>
          <a:lstStyle/>
          <a:p>
            <a:pPr algn="ctr"/>
            <a:r>
              <a:rPr lang="en-U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Complete on goformative.com!</a:t>
            </a:r>
            <a:endParaRPr lang="en-U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952" y="2590800"/>
            <a:ext cx="4419600" cy="2956560"/>
          </a:xfrm>
          <a:prstGeom prst="rect">
            <a:avLst/>
          </a:prstGeom>
        </p:spPr>
      </p:pic>
      <p:sp>
        <p:nvSpPr>
          <p:cNvPr id="2" name="Title 1"/>
          <p:cNvSpPr>
            <a:spLocks noGrp="1"/>
          </p:cNvSpPr>
          <p:nvPr>
            <p:ph type="title"/>
          </p:nvPr>
        </p:nvSpPr>
        <p:spPr/>
        <p:txBody>
          <a:bodyPr/>
          <a:lstStyle/>
          <a:p>
            <a:r>
              <a:rPr lang="en-US" dirty="0" smtClean="0"/>
              <a:t>Mission US: A City of Immigrants</a:t>
            </a:r>
            <a:endParaRPr lang="en-US" dirty="0"/>
          </a:p>
        </p:txBody>
      </p:sp>
      <p:sp>
        <p:nvSpPr>
          <p:cNvPr id="3" name="Content Placeholder 2"/>
          <p:cNvSpPr>
            <a:spLocks noGrp="1"/>
          </p:cNvSpPr>
          <p:nvPr>
            <p:ph sz="quarter" idx="1"/>
          </p:nvPr>
        </p:nvSpPr>
        <p:spPr>
          <a:xfrm>
            <a:off x="152400" y="1527048"/>
            <a:ext cx="4270248" cy="4572000"/>
          </a:xfrm>
        </p:spPr>
        <p:txBody>
          <a:bodyPr>
            <a:normAutofit fontScale="92500"/>
          </a:bodyPr>
          <a:lstStyle/>
          <a:p>
            <a:r>
              <a:rPr lang="en-US" dirty="0" smtClean="0"/>
              <a:t>Sign up for an </a:t>
            </a:r>
            <a:r>
              <a:rPr lang="en-US" dirty="0" smtClean="0"/>
              <a:t>account.</a:t>
            </a:r>
          </a:p>
          <a:p>
            <a:pPr lvl="1"/>
            <a:r>
              <a:rPr lang="en-US" dirty="0" smtClean="0"/>
              <a:t>Use </a:t>
            </a:r>
            <a:r>
              <a:rPr lang="en-US" dirty="0" smtClean="0"/>
              <a:t>your user ID and password for the </a:t>
            </a:r>
            <a:r>
              <a:rPr lang="en-US" dirty="0" err="1" smtClean="0"/>
              <a:t>C</a:t>
            </a:r>
            <a:r>
              <a:rPr lang="en-US" dirty="0" err="1" smtClean="0"/>
              <a:t>hromebook</a:t>
            </a:r>
            <a:r>
              <a:rPr lang="en-US" smtClean="0"/>
              <a:t>®. </a:t>
            </a:r>
          </a:p>
          <a:p>
            <a:pPr lvl="1"/>
            <a:r>
              <a:rPr lang="en-US" smtClean="0"/>
              <a:t>You </a:t>
            </a:r>
            <a:r>
              <a:rPr lang="en-US" dirty="0" smtClean="0"/>
              <a:t>will play the game and make choices as an immigrant. See where you end up!</a:t>
            </a:r>
          </a:p>
          <a:p>
            <a:pPr>
              <a:buNone/>
            </a:pPr>
            <a:r>
              <a:rPr lang="en-US" dirty="0"/>
              <a:t>	</a:t>
            </a:r>
            <a:endParaRPr lang="en-US" dirty="0" smtClean="0"/>
          </a:p>
          <a:p>
            <a:pPr lvl="1">
              <a:buNone/>
            </a:pPr>
            <a:r>
              <a:rPr lang="en-US" dirty="0" smtClean="0">
                <a:solidFill>
                  <a:srgbClr val="FF0000"/>
                </a:solidFill>
                <a:hlinkClick r:id="rId3"/>
              </a:rPr>
              <a:t>http://www.pbslearningmedia.org/resource/mu10.vk8soc.7-8.newnation.cityim/mission-us-city-of-immigrants/</a:t>
            </a:r>
            <a:endParaRPr lang="en-US" dirty="0" smtClean="0">
              <a:solidFill>
                <a:srgbClr val="FF0000"/>
              </a:solidFill>
            </a:endParaRPr>
          </a:p>
          <a:p>
            <a:pPr lvl="1"/>
            <a:endParaRPr lang="en-US" dirty="0" smtClean="0"/>
          </a:p>
        </p:txBody>
      </p:sp>
      <p:sp>
        <p:nvSpPr>
          <p:cNvPr id="9" name="TextBox 8"/>
          <p:cNvSpPr txBox="1"/>
          <p:nvPr/>
        </p:nvSpPr>
        <p:spPr>
          <a:xfrm>
            <a:off x="5105400" y="5029200"/>
            <a:ext cx="3352800" cy="369332"/>
          </a:xfrm>
          <a:prstGeom prst="rect">
            <a:avLst/>
          </a:prstGeom>
          <a:noFill/>
        </p:spPr>
        <p:txBody>
          <a:bodyPr wrap="square" rtlCol="0">
            <a:spAutoFit/>
          </a:bodyPr>
          <a:lstStyle/>
          <a:p>
            <a:pPr algn="ctr"/>
            <a:r>
              <a:rPr lang="en-US" dirty="0" smtClean="0">
                <a:solidFill>
                  <a:schemeClr val="bg1"/>
                </a:solidFill>
              </a:rPr>
              <a:t>Ellis Island</a:t>
            </a:r>
            <a:endParaRPr lang="en-US" dirty="0">
              <a:solidFill>
                <a:schemeClr val="bg1"/>
              </a:solidFill>
            </a:endParaRPr>
          </a:p>
        </p:txBody>
      </p:sp>
      <p:sp>
        <p:nvSpPr>
          <p:cNvPr id="11" name="Rounded Rectangular Callout 10"/>
          <p:cNvSpPr/>
          <p:nvPr/>
        </p:nvSpPr>
        <p:spPr>
          <a:xfrm>
            <a:off x="6096000" y="1524000"/>
            <a:ext cx="2667000" cy="1295400"/>
          </a:xfrm>
          <a:prstGeom prst="wedgeRoundRectCallout">
            <a:avLst>
              <a:gd name="adj1" fmla="val -97317"/>
              <a:gd name="adj2" fmla="val 92907"/>
              <a:gd name="adj3" fmla="val 16667"/>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Note that the Statue of Liberty is not on Ellis Island!</a:t>
            </a:r>
          </a:p>
          <a:p>
            <a:pPr algn="ctr"/>
            <a:endParaRPr lang="en-US" dirty="0"/>
          </a:p>
        </p:txBody>
      </p:sp>
      <p:sp>
        <p:nvSpPr>
          <p:cNvPr id="7" name="Explosion 1 6"/>
          <p:cNvSpPr/>
          <p:nvPr/>
        </p:nvSpPr>
        <p:spPr>
          <a:xfrm rot="20779340">
            <a:off x="4160372" y="4979590"/>
            <a:ext cx="2197902" cy="175083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itchFamily="34" charset="0"/>
              </a:rPr>
              <a:t>7)What result?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Tenement Tour</a:t>
            </a:r>
            <a:endParaRPr lang="en-US" b="1" dirty="0"/>
          </a:p>
        </p:txBody>
      </p:sp>
      <p:sp>
        <p:nvSpPr>
          <p:cNvPr id="3" name="Content Placeholder 2"/>
          <p:cNvSpPr>
            <a:spLocks noGrp="1"/>
          </p:cNvSpPr>
          <p:nvPr>
            <p:ph sz="quarter" idx="1"/>
          </p:nvPr>
        </p:nvSpPr>
        <p:spPr>
          <a:xfrm>
            <a:off x="301752" y="1527048"/>
            <a:ext cx="5260848" cy="4572000"/>
          </a:xfrm>
        </p:spPr>
        <p:txBody>
          <a:bodyPr/>
          <a:lstStyle/>
          <a:p>
            <a:r>
              <a:rPr lang="en-US" sz="2800" dirty="0" smtClean="0">
                <a:solidFill>
                  <a:schemeClr val="accent1">
                    <a:lumMod val="50000"/>
                  </a:schemeClr>
                </a:solidFill>
              </a:rPr>
              <a:t>A </a:t>
            </a:r>
            <a:r>
              <a:rPr lang="en-US" sz="2800" b="1" u="sng" dirty="0" smtClean="0"/>
              <a:t>tenement</a:t>
            </a:r>
            <a:r>
              <a:rPr lang="en-US" sz="2800" dirty="0" smtClean="0">
                <a:solidFill>
                  <a:schemeClr val="accent1">
                    <a:lumMod val="50000"/>
                  </a:schemeClr>
                </a:solidFill>
              </a:rPr>
              <a:t> was a run-down and often overcrowded apartment house, especially in a poor section of a large city.</a:t>
            </a:r>
          </a:p>
          <a:p>
            <a:endParaRPr lang="en-US" sz="2800" dirty="0" smtClean="0">
              <a:solidFill>
                <a:schemeClr val="accent1">
                  <a:lumMod val="50000"/>
                </a:schemeClr>
              </a:solidFill>
            </a:endParaRPr>
          </a:p>
          <a:p>
            <a:r>
              <a:rPr lang="en-US" sz="2800" dirty="0" smtClean="0">
                <a:solidFill>
                  <a:schemeClr val="accent1">
                    <a:lumMod val="50000"/>
                  </a:schemeClr>
                </a:solidFill>
              </a:rPr>
              <a:t>Take a virtual tour of a tenement house:</a:t>
            </a:r>
          </a:p>
          <a:p>
            <a:r>
              <a:rPr lang="en-US" sz="2800" dirty="0" smtClean="0">
                <a:solidFill>
                  <a:schemeClr val="accent1">
                    <a:lumMod val="50000"/>
                  </a:schemeClr>
                </a:solidFill>
                <a:hlinkClick r:id="rId2"/>
              </a:rPr>
              <a:t>http://www.tenement.org/Virtual_Tour/index_virtual.html</a:t>
            </a:r>
            <a:endParaRPr lang="en-US" sz="4000" dirty="0" smtClean="0">
              <a:solidFill>
                <a:schemeClr val="accent1">
                  <a:lumMod val="50000"/>
                </a:schemeClr>
              </a:solidFill>
            </a:endParaRPr>
          </a:p>
          <a:p>
            <a:endParaRPr lang="en-US" dirty="0"/>
          </a:p>
        </p:txBody>
      </p:sp>
      <p:sp>
        <p:nvSpPr>
          <p:cNvPr id="35842" name="AutoShape 2" descr="data:image/jpeg;base64,/9j/4AAQSkZJRgABAQAAAQABAAD/2wCEAAkGBxQSEhUUExQUFhUXFxcYGRYXGB4ZHRoYGh4YFxgYHBgaHiggGBolIBYdITEhJSkrLi4wFx8zODMsNygtLisBCgoKBQUFDgUFDisZExkrKysrKysrKysrKysrKysrKysrKysrKysrKysrKysrKysrKysrKysrKysrKysrKysrK//AABEIAMIBBAMBIgACEQEDEQH/xAAbAAABBQEBAAAAAAAAAAAAAAAFAQIDBAYAB//EAEkQAAECBAMEBgQJCQgDAQAAAAECEQADBCESMUEFBiJREzJhcYGRQqGx0QcUIyRSksHS8DRUYnJzgrLh4hUWFzNTk6LxQ0TCdP/EABQBAQAAAAAAAAAAAAAAAAAAAAD/xAAUEQEAAAAAAAAAAAAAAAAAAAAA/9oADAMBAAIRAxEAPwD2mWGDRNECTEgMA+EhHjngFhsc8ITAdHQjx0BxhYa8KDAOEdDXjngFMdDXjngHR0NeExQEkdEeKFxQD3jgYYDHPAPJjgqGPCPATPCFUMxQmKAkeFeIwY7FASPCxHihXgJI54jBhwMA6OMITHPAIRHQ6OgKoh4MRAw8GAe8I8NeEeAeTCPEM2oSnM+GsRprUnVu9oC08ITEJnpZ3HnDKuqTLAKiwJbJ4Cw8diiITknUef45w7FAPeOeGPHPAOeOeIemDs4fl5H7YUrA1EBK8c8RvDFTwAouOF37GgJnjniGRNxJB5gGHvASPHPEbx2KAkeOeI3jngJHhYgmzgkOTESa5Ja8BceOeIPjCfpCGmsR9IQFp4V4pJrU6XiQVI7YC08KFRT+M9n/AFDxUiAsqVCpVFUTwYkSuAtx0MCoSAzatuAekmG/28L8Q/HdABaHu2X8/dEEsX/HbAHp+3FDqkHxhg25NNg3YX98BlFm7+UOp18SXdn/AO4AxOrZiiCpIsLl9BmfXESq8at4GLE6cDjABcJXm3NMDiQ1s/C/c0BaNak/zMRKngnMeJiEqGMJ6oIdzy5DnFiRThWSwTfLkPGAkTVhJAOjHXsi+NuItnyygFUSkquk5WUdMnxO7NcQybRYQHVnl291+2A0J2zyA737orTdrq5s3Z7mgOihJ1ve3Zk+cMFG5YHLM6DPV+yAJL2kTfVtRrzhBWuzgcjZ/GKC9nsHxW07dbXvCIoCWvch27OecAQG1TliIERztqWLa8xrFSn2diXgB0JJ0Dc72i6rYDAHHY5Wz/5QDZO1FgAPbxiyNq5nXuMCZNE4DHMO2vk8OFIHYqAb8c/w8AYptpkXLZeuHp2ypi+F7N3avfOBM3ZhA6zm7DUtdheK9PRYw7+Hq5wB1O2DnY9jN637YsK2uG09sZg0oBAxWOR01fX8PD6ilCASVaEsBm3jAF6jaWJw9i3qgfPrV4eGzeNopUdZJCgVYjfIjs7De8PnViVPkLkMzc29kA47UmABwzk3I7vCGo2uXuDnZtID1daRNIN72BdrdjxBL2ik4iUnsYsB4XeA1kvaSs7jwiQ7VUxBe4N4zA20kiwV6m5HtiVO15eE9fG/IYW73d/CANGvXzGmvKwiVO2FNpnygFL2pKchRVl6ACtHu5EcmqCg4UcIN+yA0aduNdrvl2aGJ5e8Ru7Ppb2xlplSgAETUF9HLjvcN5R0uc5DQG1kbddIdSQeWFR9YhYAooZzA9Gu/IPHQFus2iiTh6VKnINgAde0x0qslrRiSlsTgOljqNPGMxV0MxySPOaj7YpoqJQbHMKSm1sSmzyUJbeRIzgNHWSkpDqxXIACb3L3OrBoqyqhKbsVFwwuls3NxfS0CV1kkEjpwWPppmHzCUi3cYsJrEektCUsCClM9z5EsLiAJq2m4ISDfrEtdN3yJa7eUQrrcQsJZfnMBPlFCdVZGWJk1LtwKng5XBCjYXFx6o6ZWLURwVEs8wpavUohj2gwBSSygEpUlXMBsrnQnWGApxqQslLJBSSCpySoaEMLZsc4Fmes9czTfhKsSrML5qa7jwhFrSFqHG74GKUnJzk1i6j5QBJNWE3ZY7jh9qi498M+OlT4cRGV1a3PO2sZtU1SJpGI4UqUC4zAJF27oIS6xIAwrSluxR07U9sAVkVC1G5KAP0vc0NNexBxLy4rqF9NYhkyyoBZwKSoniA4i2bAke6FSsA4QAOsHDvzYl/Zz1gLKZy3QFFV1EKBUrS/OJjVKwggnrqTmrIZaxS6bCoJBe6jlpcpF8jaJhtNT9ZOT6Z8oB06qIUTjWlitIIUoEszAl8oaiuUq3Szci7rVmPG8V6qqxsVEZWZszpFZx2dvfATicr6Sm/WPvh6KhV+JTgWuffFfAWcgsdWsbkM+sOSsi/do8BdVUKvxK6r9Y5+cNXVkWdWWhLae+IOmWwLKYlurn2C1z2dsWJOzJs52DXuVBgzQFVFUFG8yZzF30fN8/CFnT7Moz76KLO9stYpLo1uwD4XDjJwWzOeUMq5y0KZQYqTd0pPMPcFu8QF0EAggKtz5eVoimLxEYkggaC2LvLG/a0RCqlqCQkKSp7lSwEnuJZjEtYnoWCwRiDg9IpQI7020gJU8RYqIKgwGbu1jy8YrJokhYQc1m2gtza4/nEK6tBZmcfrn2piKTVp6WWoF8Kw/c4gNBWbFxgBEuVLI9JK1F+9JTc9rjOMqs4CQVJsSM+0x6KDHnm35eGomD9In63F9sBWkzONZ0OH2QlfPIlqYkZZHtEW9oLlBA6JU0TAwViSACAM3Cjd9OWsDQtS1BLuTk7d+ttIC2FRNPr1YAnkbHs5RPTbKmrUUBDLAvcMAwU7vyOkDdoUAllWIXCiC1w9jn4wFpNUptfx4R0UZEhBGbdn/ZjoDXzaGuNwsgtqpJ7bkm2ejxTeeJZ+NBfR4mJJGG4DZKD31EA5+1U3Axef9MVJu2R3+A01y7YDRVG16NsPQv8AZ3fKZ9vbFzZs1EyXilSZqgLWUssRa+Eloxh2imxZQbLLRuyL9HvKlDcKiz2C8IJzuAkvyaAMV9aULICJiWaylKfIH0g8Oo6wKTMdJ4UEu9wXHYBq0Z+dttClEsriLtiKmsLOQ7WjhtpISbKCbBRCsxy6twfsgC0hagQHUE2DXsLaAdkEOjlKUVqmrQSoqbCLOXa6Ydsz45PlJmSpy0JJLdKtyQLOAJeUWqefVyZqelnCam46NJDktbNAsO+A6l6EqCUzy5PpBB7SXiWZNEpWLGFJuCVS8snKUu6m8rxW2ttdSgOIXCVgDq4c7n0jl2MTGdq6krKJiySAJiS2eZSGe2UAckqVMWoJDnFlZy2E6Na+UHdm7CQtIUCpLApUhSQWVhABGRAFvKA1LSqloM8KISopJIYgI4VMSLY3SOE+LRo6DayJpwkstKiA/JicWjai32wEUrYM5CyGlqQAwLkEnmXFvZDjs2ou0tHZxDPzgoqvIJZSVCz3y7H0PvhJm0nBSCymNxobZB9HgBS9hzFh5mCWEu5d+V/wYo11PKlJKQSpZGZsBnkPDXnByTJxJClzMTgG5LDMuL5HO8Udq0QVLClTEpQrDhLXLsocr2gLGxpakSk8aCkpxYXyyUQoZWfOLcybJu8uS93ICQfFx2xk6+RLRhShXSFRusMzNlZ76u8FKWs6JMvpELwJCnOYcktZJIIb2wBekqJTkpUkmw4cNs8gkW7+6LM6qQkEqOEZ8Raw5A+6AdRt6SsEBS0DE3CGdIYEu1tbQOn1slS0ywkzGJCBMUQCliovhH0g9+QgDFLOlzUKnJQStLsZisiACc7IBfyjE7XScQUVY1qJxMCwIZmcAkaOwy81mbbnTEAJJSkgjAlIQl3bCMIuWPqMNOx58xjgXYBlGwAzF+QB0uIAWtVvFPsX7ot7IKHAZGI5BacSSxAI5pz0MWanYxlgFcxBxEJASNQbs5vYn8GA0tsTfozBfsI90Aa2hUTFLQiVKkyi1z8lhU/VKVTA47u0RX2pS1ErD8YwuQShsGjP1ABqIl2WjEg4uJgqxvkCBnkLBotzdiAgFBa3VVcX0BzHrgM7tbbszp5xlzFpBUMISoh7Dl2+2By9sVhzUvxWr3xJWyVSVrQvDi4SWuMgR6jFc1Cuz1++AQ7RnKCcPEfSBfh5Z5wnx2aCnEkAPcsbeuHmoNmbL8axyKguHaA7p5uaUA3tw5jn1tc8oWTtGddOSrYUjEAefpQhqV9jd384WVUKbR3fKAsisqvo/wAX3o6ETVr5jyjoCxWqlhRuPr/0xWBlHl9b+mINobTlpWsKp1EpLBplj3uxHrhs1nsGuQ2bM2uucBJhQ+YZ3z+3DD8UvmO/F/TFMqhhMAQC5fNPn/THS0oUprF9Be/k/lA+Ce7aAaqQDrMR7YDeUteTKly0YpaRLHEocZCQHITpmO6Kc5AwWDcMzPPEklIVizyPsgxtylSFy2zAX/CfdEOxK6Up5M3DhV0meEAByVFzd+TQGR2XJ+RZi+JSR3nBBfdhKZc4JnICkBMxKlKAUkeliL2bLzEFKHZVMpD089csY2ImEJdX6K0lziHY+ULvXsWcf8sYpQSXSk3Y5kvdTkPmTASzTdSqGYGBLoZ0kgA4UhuMFIz7bGL+z9lpnpE0gSp4KhiSGDE+lLdnI8RGWTs9UmpK0lSZoOIS8LAjCQznK2kHdh7QnoUy5SSk6pIDOLG2Yz7YAzM2dNQfkylVibm5JBckZdYg5w2XTqIeZIAUXdkpVzviF+Wf0RFuVXpKrnAAL4mGZsLHs9YidVUFB0qBGrEFss+WcACraDEp1CZhvw4FWyCWYcngTVbFnKUcKCU9pAFuxRBtG7KC4va7/ZGb23toU4KcaekJcJbQkYx7WPfygBOypJlzQFLlkAOcJxCxTYkWHWv+BB/aYAlLIUHIN02uQQL83U/jGTo6p5yJctIxEukMAm2aTo1h5QV2kmZhShUg4isAcWZTxkZkXCXgCM2nSCB0SSAMygd1y19PVCIRLCMQlJUUhWHCl/ANqftivQU1QCy5dsPNKbuM7++L6JcunlJlrW2AqKg79bFbEw58uUBQVXS5EyWnCwKSyJaQOJ2ysxvA6s3nnKXgTIUUuQqyiog2cMGHnDaTbdEnCUoMvChJUb2WFYmcuVKOEF7xXqt/BjGF1IxKLPhU2HCAbWdRfuGV4CPa9CupUkJSUKSk4sbpAJAKUYiGKi7AHzDQIn7BmyypSzIlmWllI6TEsqN7BL3Nsza8LU71VE5FQhBQlK1JXi4zMSlKklDF2QEMNB1icyTASRU4lNMJ4rlbkkEqDq7e2AObHmgpIOmO3KxIjS0iyUg2uAf5R5/RoMlRIu6LEa4g6b8rvzN9Y3WzFvKll/REBj96VNVrI0wfwpgGvbEwFIwyrlurBneo/Opn7v8ACIzlDOSsKKbsdRkex4C4qZiUH9JWls/ZFqp2iUszv2oS2T2L3ihKPykt7jGl/OLVbNSqYEjt8A38/XARTZylspTOwyDDyjkmIwqwjkqgLSVQkMEdAUNtTR0sxRZsTas7ZO0XVTQSW+kr7Ir7aUZgEorOEKUSkDMklQOTghyNdLQ1NjZ8ybwFgmGqhoVHEwCgwW3XPzun/ao9sBwYLbq/llP+1T7YDcb7V5lzZQD8SVAqF8BLgEjQMTdvNoChAKnmLJSpR4mAZKhizZ7vftzgrvZslEyq6ReQlAM+iSov64ydRP6VICQUIKFDAGGSsJNu8+cAX2rtYLMgyAZaBdsmUnpAVHncDPkI1GxdsTZ6RiQCWAcKwABRwuUnN20fSwd4z27siWleCeygvhSwdyFFajcOAyiH+2NVRbIRLJXLmEB7pPPMF89O3OALU8sFHRu6WACVXYC1ibi2V/OBlbuxP6QTKeeLZS5gZJ/Rxp7rOknO8WE7NmlaVKIdP0SGJ5ZDMDODfTHkzdr9sBkNozKyR/m0fSoZ3lEqGZscIJyu7DSGbvViFmaoAy2mFOErKuqE3uAb4gWjaLmEMb37YinpC+sAc82Of/UBnaraa3wSUqN8JUThucgCe/1iMXtsFM04yCo3JF7vhIfwj0Zex5RckzOJaVm+qWA0sOERmqIoFbNTOSkcAIUtrKOFdn14ntAZ/ZMoqqEBOIFKCoEJKmYcgRqW8YM1W06lM5JKUTFS1TFMHIumXdrFmWPrGLFLvJTyBNCQStU1SwUgMUghIdRyfC7fpQM2dtNMyqmKUkoxsxSMQSCAC4NwOEGA0tLvbLJCJiFoUXGIgtz5Wb7Ip1OzUVCsQnTUtwlgFYzZlkEjiZw/dyEQ1ckqQSiYghrkvkqzsfPPWM7USloIIUrEQAVJOEMSxcKJ8xAMlbuU62SraaHJ6pl8QJZwp5mYbL3xV3h2LKppstEtfSBQQ5Aa5JbU5tzhlVIUULU4wpJdQU5BJJNhm5PqgDMmdpALajQlvb64A/tmtTTkypYSUKBcDRV03ILk3BY8oz6SokgAkJFyASA6ks/KLNLsubM6ktSmL2BbJSrlm0PlFyjoVEzJfSpKpicPRodZxSymYA4dOigAD4QFjd9PCk5ghTjnhSoj2CNfQKBlIIDApBA5PdvXGR2JKUhpSwUqQZiVA2IIRM5d0azZh+RQf0U+yAxW9BapX+7/AAiM9s+k6JK+NJcuGf12tGg3oT86W1+r7BAxdGseifVAVJs0gpbQvDypSl9I4woSwASdWBxcvHkBEFTKzGREImVN+kojk4gJBNyFvw8SJmRWMsg3MKVOwgLwmx0XqXZjpBMdAQ1VK6zxy8/pRXXLALOC2ogVtUkTVgEgYjZyM+4wVnqLl3668+XD6oBmGOMMJhCYBzwX3TPzyn/apgKDBndH8tp/2iYDa74KJqQA4aWrLV0rLH6sZKiqpcuYkqCvTQSwwg4iU3fMk5Rpd7iTXpSksTKIYsEuUrYlRyZj5xhKvaqxOKAiUMJL4OMEAlRU5fEcJOTd0BoZdLMmJXMlp1CwMTFKA4Kg7agWHlGgk7VUKdKeLGeEA/SDgqJUCDcdXO+kZSVvLNRjSpCFkSwlJlE5JVjDhrnuGkTI3wKUhLFPzgTVZHCnGlSkFRLXa2jEcoDYbt7WnLVhBCkhTvkwSgC12Z2sOZjXUtdiJvxBT5WZuZ8own+JFNOw8K5bAk4gkhmcBwc3s3M6QkzfiSk4ZaFLViwE3DhIxFQfNiQGLd8B6FjLDvOReAm1N6KeQ4K8cwA/JoYqsHL3ZPPiIjNGbUbRSBLX0GHCTdXERcgscuJPCQdbxoJG6NMklQxXJIZnQosHSQHTazZdhgAWzt/VVFQlASESik4R1llQuxLsSWIYD0hcwO2nOmCrmYg2pwgEiVhTZsnCB6o2lPs2TIU8uWmWpwCthiLJZ+x9ebxiNv1CZc+a1lKULDXFKViUTpchx3wGm2NurJnKTORNTOk8SVBSWJJH0hqCYPp3Rp0qCkoIbQKJFrXBfS0ebbu77zaVPRAIVLTcJVZT5qIWObE3flGz2Nv3InJPSqElZPVUpwQcmUwGmrNAXJu50kqOBU9HLDMJAHIBThnED5m68hKflp825ACcSXIxcLAS3NmeL+0dupwpmJnyEyS7hYLqZwcJxad2YjH7JoJkwhqlBRiSUuFORY8AWXAZnccucBsJW6dGLIQo88SyXOekXKbYMiWSUSZSTkCEDEOd2eHbIXeeMWLjyPo8CLC9xZ/GLCqhQBvnnAUKulkiWUVHR9EzMpkpYXSDo1ssoB7Qp5MiTUJkJEsypONK0h1DEVlwo3zQ+ekJ8JJeiV2Ll/xD/qMBtPeqdUTJmE4UKlBK0oBbAkqbESHzmG9hdoCjs+tmImkzSVEuoqUXJKkqAJJzd/XG92Kr5vLf6CfZGCkLSZxSQClRmaXtcNyjebISBKQBk1u67QGN3sV86X3J9ggKukPO3SkdcdW1s38M4Nb2j5yv9VPsEZ8zUv1lflKvR1tbr5dvqgG1C8u8RTVtAJdJBP7qT5E3izUmw7xFH4ktbqBGEM7ty0gLctWQvcE3L932xJIPGIqoPGeTN46+t4kxMQYDXomWHdHRRpK8YA8dAZzaNXM6Zb4sJUoCwycgaQVnJU5xBQLqzBFrc9IjrJp6RVzmYa8A6GmFENVAKINbnn57T/tB9sAxBvc0/Pqf9oPYYDY73SVfGlLCUn5NCXUOrdRKgXzYNkbP4YegMvphPMsAICiUvaxYqOhsrI2sI2++9SfjKUAlsHF2uFN/CfOMtsmmHFiKcJC0kOkq0cBBLqdmcc4C3sDZcmsSqTNAlkKSvHLJKyLy13UVJYqmZANY2sIvbZ+D1Kp0qVSTPkWwzlL4igpAWV6YisLSMIyI5OwAy+jWkoUQvrYnyyYA6s0b3dOpOA9ItOKZMJAUQFL5sDmwAy5QHlu29kTKaf0KkjEVBKSHaYFHgbkTyNwYLbIdE0mdSqWC6gULYug9Iba9S/YlucekTKyrK5iDIp1IKeEoW80A4glTLAAZz3E9sZyk2HUImyzgmYUrSpyqXkCCS6SH8IAlJ3kkU6ZOGkqCZsnplMGwpAZZUSQwGEEl9RzERK+EWXxqlyzphxWzw5sSbF9eXa2rmsbsNQ9sizh+Rb1CMdt7Y2zkg4kzJcxRxNKLPyICgUgZ+6AdQb+yVMJ5ONSiBhScLWZyTbOAe9daiYpdQkKCThAdnYJTLIIBbNQOcZCplATwEPhCn4s9BdgNEjTnBCtqQqQJT8ZItf6SDnk7CAOyVlCJsyXKlzUzAktNFkByAU8QULrzswB5RVpKWfORMEmSoJU5RhzIQpIUAoqxelfwgvuZsH47KMsKCJqJYd7gpU6XtqGyPbGj3e2XPpUy5apksomJBlIC2xK6xAxAF2LtADZW6aptJLQWlzQcRKr3a4JBuS7OOTRDszcetlrStE2RwOzzCGJGWEoyy8o1lZPUgEy09KZa0pWhBSSCoA3chiy0ls2gX8dq5kz8lWmW465QkgEgE2WQWDloAxupsyfJ6Y1K0KXMUFDASQGGFrgchFurrUoLG5uGFyDY35RYoZywlpgdhZTh+48++Be0KfrzFTGRxFgAGHao8h3QGb312hNnyVyZVOtQUxxXfhKVWDX89DHlcqpXKTNSLKmAJVZiwuUks4ciPeJIQQFoYhSQQoapzTfUXfxjxzfChEurnoAIBUF3/TBXZsg5I8ICvu+olSHueO57o9E2SGkyxyQn2R5rsUBM1Mx1FsT5N1SH7Y9I2UXkyy3opz7hAZLe4/OFfqo9kAliWB1L4seLEp8X0vxaDe9Q+cF8sKfZAVa0M+BfJnDvygKNUbQkiaACL37SH7GH2xJUAHLU28coqpo8iEu8BMqUGKgoZtgPWv6WTNfvhElxEUpAzbOJ+cA+W4EJD0COgCE1SyVFpdirTtPNUVHMD9omX06836Q+3vgkRAc8ITCqIiIqHOAe8G9zPy6n/afYYBYxzEHNylD49T/tPsVAbDfIoTOmTVlghMt+5QUjlpiBtGOm10oJV0dwnDOBL5npAQCQCE8QOmZjQ/CDXqFSqQhPEtMsvZmImBQPZ4c4w9XVIBCUplj5IpUUhnKSfPqgeJgNTs2kE0gKLWkh2PpKCGGg18oZMVVdBJExK1KQRgVKSXCDKQoKOEFjxO9oIbR2JWCjkil4pnSBasKkBgASOuQCAcPjBPdBNWmSUz0p6RC1JN0OEiUkS7oLWZIt4wGaNfVJSZ/y6bplqmFwSesl3YnLPuEUJW8FSgsiacIlKlpSoqOAKw8QD9bgDE5XjfVkqpEzFiJSSOIpl4inhLEhLgF1DwEX+gchWTi4IuLgZaZZd8B5rW71VkwNLOErIxCWHydKb3Nwbtmzwb2fsmbNDzHRa5U7+WemrRpxMZCRZTWKglnIFyzc4qTtpqwslE0lwRwFiySFaZkm3NoAPW7Jp5dJMmy0Yl4hxXKixAYcrHIRip0w4lWI6vhrr3Rq6ynrAUKCJgYKCQkBWZuSkPhJ7WgLP2bVLKnlTlYlOeA3ISUg5dpHjAFtzd7E0FTjKFzEGV0ZCSAQpwokA2LYSLkZv2QW302uiop6RVNM4pRUTmlSC0spDm2IEZgnLOM3MpKkpCRTzeHE3CoXUFB2a3WMWBTVmEJTIWQBhuDkzaq9kBNu3tWqlT0hUzEmdNlmZjdSiAQMWJQtYM76R6TU7wyEKIVOlALISliC6wwKQxJfiTbPijzRSdokfk7NdwGvz60C17ArCAkU5whyAFJDE5sCu2Q8oD2Dd7anxikRMICVMpKgC4CkKKCH1HDnD6gYklOigQfEN9sZv4P0zZFMuXPSUHpFFIJB4SE/QJGbwe6Yc/VACdxyfiMlKiSpCSk+BIHgGbwjH/CWhBmiYhSVKCMEwJUDhYkpxAXBOM+UQ7U2DtEzJwkmaJS5ilBPTBPCVKUkMFWHFkIbsbdKoQhcqZKSlKzfiBLYS2R5geZgMzsKWtcssQ4vcO+Y+yPSN31EU8oLzwAHvjNbC3Oq5TYkp1BAWC+beto2FJQLQAkgW7YDE73q+XV+qn2QNWUtkf8AM56+Ua7bO6FRUzSqX0bMBxKIy/dMUqvcqsDDFKHG/XPV5WRAY1Sur+sn2iKczaKkhISwDPcnV+TRshuHU24pNik9ZWhD+hFWo+DmoUp8cgBgM1ewIgM5Ksgfqj2w8GNYNw5+EDpJWQHpc35Q6XuDN1nSx4KgMskwka9XwfzB/wCeWe5J98dAXVbw7LClE0qCXzMlDvzhRvds8ZSD/tIjCVMtQWQUquT6P8ocoTEegoXOaRnyuIDb/wB9aEZUyvqSx9sSj4Q6MZUig3JMv70YJNTMP/jxAZ8A9oEKirnBsMliOUsE8tXgNqd/6b82X5S/vQo+EGQMqeZ5oH2xj01lQvhNOtWjdGQ/fhDvFb+zKhWUidn9As+ggN1/iHK/0F/WTDh8I8tI/Jluf0hGIlbEqTcSJvN8JHrix/YFW15amfMGwzz9cBrD8JCfzY/WHuhf8TG/9b/mB/8AEZdO79UC5lnMcy48BlCTN36sknoV6u9uw5wGkX8JT3+LD/d/oiM/COr81T/uH7kZ+Xu7V5GQQR+mkfa0P/u3WW+QIPapPfe9oA0fhIXpTI+ufuwn+I0383R9ZXugOvdGsN+jHI8YaGDd2tTYJYWdlp8LvAaH/EKe5aTLD88X4MRL+ECozMuV5K+9AEbsVGtuZcZ975Rx3an5FjydSbZHPHAF1/CFU/6clu4n/wCobL3+qyRhTIzHon78Cf7uzRqj60se1d4arYUwenKA5GZLf+NtOcAX/v8AV3OT3BP9cQq35rc3l/U/nApWxFA3n0w75yPvRx2XYvUUr9k5F31zItAFF771bOZiB3ITEKt9qz/VH1E+6Bv9jggn4xTP+3T7vw8IjY971NLl/rJz8oAgrfOt/wBdv3Jf3Yi/vhXZ/GT9SX9yKqdkJ/OqbW3Sj7sLL2PL1q6ewy6R37MoCz/e2uP/ALX/ABT9kuI1b21v5yfJH3IYdkScvjchu1XLuENOx6e3zyT2jiPsMAqt66385V4FP3YiO9NZcGpmaaj3RInZFK16xD8ghZH8Ucdk0xyqkHsEuYb+cBWO8NXrUzfrEQi9uVKm+czrC/Gf5fgRbOxJH5zf9hN95hg2TSg3qT/szR9hgKC9q1P5xO/3Fe+EG0qh7z52f01fegsdk0g/9lWn/gmjv0sIcrZVLmKlbZ/k8zyFh7YAUK+b/rTvrq+9HQXGy5Gk9Tf/AJpvujoDebQ2JVPw1k9R1HC19Or2wz+wakt8+qSclHGkepnOcR1FJWgkisW7swkoFz+7fLSIU0VWAVfHFhWo6OXkeZCYCedu7OKjhrao6f5t+7hGVvVEU7d2bZqurLC7zlm/INEKaCqD/PVg3fgQkWzOLDFym2HPKcR2ioHRgnUP1sDZcoCGZu5MAA+N1WLV5y2D6M7jxiKdu4oBI+M1OM3LzlsB3O/47Yl/sKf1lV8zVsJBJPYcDA29kQq2DPNzXzu0hd2+q9rerwB/92SEEqqKhyWHyym9t4Sm3Zd1Lm1GEBz8srXxhZu7U0sBtCcQcnnK7sgPshit3V2SK6oc856gO4Nnp5iAWk3YC1AGZOId7Tl5Xzv2NEo3UlErV0k3COc1edtX/Dw1O66wkqNZOdgwE5ebPhPb2Q5W7BAY1c5/S+WW1mf0u0XPPugI17pShLBJmYic+kUwF+3k0Op90JBSpSgS2XErPz7RDJ+7HEAKmaQec9RyzuDn/wBw6ZuojCGqFqIFyZ6mJuwHl7OdgejdGRgUpSQXLJtlldh36wyp3NkBCGljES5LaZ8mFjy8oarc+WUj5RYU7HFPPJ+ftaGTdzZJIIUw1CppLv58xAWKnc+nCUESU6OdTZ8vxnC0u6lMynloPDa2WeVu6KUzc2m0QQe0m75Fj3Ed5hJG6NPcGWlT9U4iPG+ekBbpd16bECqXLbkQB3WOvnHUe7tLjGJEoC9iA2rZ6e6KsjdKQC5loVbJ2fI584WVutTviMuWwfhezXa+v8+wwFym2LSia5EoJxKscIDMWtyyhZuy6QLJeSA9hiQ1rixOWnbFZG69PiCuhQA/VLtllzY82h6N2ZBP+SgPfCGLDOx9KAsbQpqIKGGZT4XBbGgBxbJ2e0R1IocQIm0uhtMlgW7HFm9sINgyDYSJYwsCUh37w3Z684Wdu3KOECVLDZsGJFrlhb+cAyvNDi4ZtMxAyXLYG9+t3ecLU1FErCrpKYKYOAtFjm+bHWJju7LmWCJIIcC2F8hcA3Nn8YejdpGHDgks75jENWCrOD7+UBVnVdCVImCbIdg4xoz5fZCrraATSRMkYFhlDEnXM9+niYlTu8jCUfI2PIOz5hRa3bfPQQp2AggJaU2b4mLiyhiFnv1T2wFat2jQKTebJKk2BcOR3jVvxeIJ21aJSADNlgpLBvo6XA8IIq2SOs8kFgzBy5LMR6RYu4bWIhsPo1W6EE9oSM3Ni4Gbd472ClTbaoE4kqmS8CrkYSWPMcP4aEqdvUBA+USSLDgXl2siCFRu4gZCXzbEl21a4Gn2d6qo2Y4pYw8Lkh1Cxdz292cBQXt+iWnCpbsOFXRzCe48F++HU28NIBhxKKeXRzC2Ze6Px7ZVUKRxFk3d2ZhcgjJtG8NYmXTJUovclmOFn0zZiT9msBTG3KTTGe3o5n3LR0W1zwmwWpLeiMNvNMdAHp/WX2YW8RMeJqUPge/Wz7zHR0ANnrJMxybYW8jF6mlh0hgwRYNlZrcsoSOgEeyxpwjwYWivN9HvQPApUT7B5R0dARqLLYZYk277mJmd3vfXvJhI6AZIssgZMLaXBf2Dyh8o8SO0B+3v5x0dAMqzwnsJbyEcjJtMR98dHQENOdNOG3gTEdYo8B1c38BCR0BNNNv328OXdDibo/Wm+wH2x0dALILkPfg174WYLjtDnvfOEjoBJKRx2Ho+tSnhaC4vfLPuMdHQCyv8ry/iI9lojlB3BuMSbfugj1x0dASM2IjPn9aEQkYAWu6L+Kff64SOgI6dRJINw5H/ACMIEB02F0pft4DHR0BHLPyaPxrHAcbaNlpbE3s9UdHQEc1Rw5/i0VULL5nM/wAKfefOOjoCSaWCgLAAs1mzhdnlpraYRbxMdHQE1RJSSHSD4dpjo6OgP//Z"/>
          <p:cNvSpPr>
            <a:spLocks noChangeAspect="1" noChangeArrowheads="1"/>
          </p:cNvSpPr>
          <p:nvPr/>
        </p:nvSpPr>
        <p:spPr bwMode="auto">
          <a:xfrm>
            <a:off x="155575" y="-1622425"/>
            <a:ext cx="4552950" cy="3381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xQSEhUUExQUFhUXFxcYGRYXGB4ZHRoYGh4YFxgYHBgaHiggGBolIBYdITEhJSkrLi4wFx8zODMsNygtLisBCgoKBQUFDgUFDisZExkrKysrKysrKysrKysrKysrKysrKysrKysrKysrKysrKysrKysrKysrKysrKysrKysrK//AABEIAMIBBAMBIgACEQEDEQH/xAAbAAABBQEBAAAAAAAAAAAAAAAFAQIDBAYAB//EAEkQAAECBAMEBgQJCQgDAQAAAAECEQADBCESMUEFBiJREzJhcYGRQqGx0QcUIyRSksHS8DRUYnJzgrLh4hUWFzNTk6LxQ0TCdP/EABQBAQAAAAAAAAAAAAAAAAAAAAD/xAAUEQEAAAAAAAAAAAAAAAAAAAAA/9oADAMBAAIRAxEAPwD2mWGDRNECTEgMA+EhHjngFhsc8ITAdHQjx0BxhYa8KDAOEdDXjngFMdDXjngHR0NeExQEkdEeKFxQD3jgYYDHPAPJjgqGPCPATPCFUMxQmKAkeFeIwY7FASPCxHihXgJI54jBhwMA6OMITHPAIRHQ6OgKoh4MRAw8GAe8I8NeEeAeTCPEM2oSnM+GsRprUnVu9oC08ITEJnpZ3HnDKuqTLAKiwJbJ4Cw8diiITknUef45w7FAPeOeGPHPAOeOeIemDs4fl5H7YUrA1EBK8c8RvDFTwAouOF37GgJnjniGRNxJB5gGHvASPHPEbx2KAkeOeI3jngJHhYgmzgkOTESa5Ja8BceOeIPjCfpCGmsR9IQFp4V4pJrU6XiQVI7YC08KFRT+M9n/AFDxUiAsqVCpVFUTwYkSuAtx0MCoSAzatuAekmG/28L8Q/HdABaHu2X8/dEEsX/HbAHp+3FDqkHxhg25NNg3YX98BlFm7+UOp18SXdn/AO4AxOrZiiCpIsLl9BmfXESq8at4GLE6cDjABcJXm3NMDiQ1s/C/c0BaNak/zMRKngnMeJiEqGMJ6oIdzy5DnFiRThWSwTfLkPGAkTVhJAOjHXsi+NuItnyygFUSkquk5WUdMnxO7NcQybRYQHVnl291+2A0J2zyA737orTdrq5s3Z7mgOihJ1ve3Zk+cMFG5YHLM6DPV+yAJL2kTfVtRrzhBWuzgcjZ/GKC9nsHxW07dbXvCIoCWvch27OecAQG1TliIERztqWLa8xrFSn2diXgB0JJ0Dc72i6rYDAHHY5Wz/5QDZO1FgAPbxiyNq5nXuMCZNE4DHMO2vk8OFIHYqAb8c/w8AYptpkXLZeuHp2ypi+F7N3avfOBM3ZhA6zm7DUtdheK9PRYw7+Hq5wB1O2DnY9jN637YsK2uG09sZg0oBAxWOR01fX8PD6ilCASVaEsBm3jAF6jaWJw9i3qgfPrV4eGzeNopUdZJCgVYjfIjs7De8PnViVPkLkMzc29kA47UmABwzk3I7vCGo2uXuDnZtID1daRNIN72BdrdjxBL2ik4iUnsYsB4XeA1kvaSs7jwiQ7VUxBe4N4zA20kiwV6m5HtiVO15eE9fG/IYW73d/CANGvXzGmvKwiVO2FNpnygFL2pKchRVl6ACtHu5EcmqCg4UcIN+yA0aduNdrvl2aGJ5e8Ru7Ppb2xlplSgAETUF9HLjvcN5R0uc5DQG1kbddIdSQeWFR9YhYAooZzA9Gu/IPHQFus2iiTh6VKnINgAde0x0qslrRiSlsTgOljqNPGMxV0MxySPOaj7YpoqJQbHMKSm1sSmzyUJbeRIzgNHWSkpDqxXIACb3L3OrBoqyqhKbsVFwwuls3NxfS0CV1kkEjpwWPppmHzCUi3cYsJrEektCUsCClM9z5EsLiAJq2m4ISDfrEtdN3yJa7eUQrrcQsJZfnMBPlFCdVZGWJk1LtwKng5XBCjYXFx6o6ZWLURwVEs8wpavUohj2gwBSSygEpUlXMBsrnQnWGApxqQslLJBSSCpySoaEMLZsc4Fmes9czTfhKsSrML5qa7jwhFrSFqHG74GKUnJzk1i6j5QBJNWE3ZY7jh9qi498M+OlT4cRGV1a3PO2sZtU1SJpGI4UqUC4zAJF27oIS6xIAwrSluxR07U9sAVkVC1G5KAP0vc0NNexBxLy4rqF9NYhkyyoBZwKSoniA4i2bAke6FSsA4QAOsHDvzYl/Zz1gLKZy3QFFV1EKBUrS/OJjVKwggnrqTmrIZaxS6bCoJBe6jlpcpF8jaJhtNT9ZOT6Z8oB06qIUTjWlitIIUoEszAl8oaiuUq3Szci7rVmPG8V6qqxsVEZWZszpFZx2dvfATicr6Sm/WPvh6KhV+JTgWuffFfAWcgsdWsbkM+sOSsi/do8BdVUKvxK6r9Y5+cNXVkWdWWhLae+IOmWwLKYlurn2C1z2dsWJOzJs52DXuVBgzQFVFUFG8yZzF30fN8/CFnT7Moz76KLO9stYpLo1uwD4XDjJwWzOeUMq5y0KZQYqTd0pPMPcFu8QF0EAggKtz5eVoimLxEYkggaC2LvLG/a0RCqlqCQkKSp7lSwEnuJZjEtYnoWCwRiDg9IpQI7020gJU8RYqIKgwGbu1jy8YrJokhYQc1m2gtza4/nEK6tBZmcfrn2piKTVp6WWoF8Kw/c4gNBWbFxgBEuVLI9JK1F+9JTc9rjOMqs4CQVJsSM+0x6KDHnm35eGomD9In63F9sBWkzONZ0OH2QlfPIlqYkZZHtEW9oLlBA6JU0TAwViSACAM3Cjd9OWsDQtS1BLuTk7d+ttIC2FRNPr1YAnkbHs5RPTbKmrUUBDLAvcMAwU7vyOkDdoUAllWIXCiC1w9jn4wFpNUptfx4R0UZEhBGbdn/ZjoDXzaGuNwsgtqpJ7bkm2ejxTeeJZ+NBfR4mJJGG4DZKD31EA5+1U3Axef9MVJu2R3+A01y7YDRVG16NsPQv8AZ3fKZ9vbFzZs1EyXilSZqgLWUssRa+Eloxh2imxZQbLLRuyL9HvKlDcKiz2C8IJzuAkvyaAMV9aULICJiWaylKfIH0g8Oo6wKTMdJ4UEu9wXHYBq0Z+dttClEsriLtiKmsLOQ7WjhtpISbKCbBRCsxy6twfsgC0hagQHUE2DXsLaAdkEOjlKUVqmrQSoqbCLOXa6Ydsz45PlJmSpy0JJLdKtyQLOAJeUWqefVyZqelnCam46NJDktbNAsO+A6l6EqCUzy5PpBB7SXiWZNEpWLGFJuCVS8snKUu6m8rxW2ttdSgOIXCVgDq4c7n0jl2MTGdq6krKJiySAJiS2eZSGe2UAckqVMWoJDnFlZy2E6Na+UHdm7CQtIUCpLApUhSQWVhABGRAFvKA1LSqloM8KISopJIYgI4VMSLY3SOE+LRo6DayJpwkstKiA/JicWjai32wEUrYM5CyGlqQAwLkEnmXFvZDjs2ou0tHZxDPzgoqvIJZSVCz3y7H0PvhJm0nBSCymNxobZB9HgBS9hzFh5mCWEu5d+V/wYo11PKlJKQSpZGZsBnkPDXnByTJxJClzMTgG5LDMuL5HO8Udq0QVLClTEpQrDhLXLsocr2gLGxpakSk8aCkpxYXyyUQoZWfOLcybJu8uS93ICQfFx2xk6+RLRhShXSFRusMzNlZ76u8FKWs6JMvpELwJCnOYcktZJIIb2wBekqJTkpUkmw4cNs8gkW7+6LM6qQkEqOEZ8Raw5A+6AdRt6SsEBS0DE3CGdIYEu1tbQOn1slS0ywkzGJCBMUQCliovhH0g9+QgDFLOlzUKnJQStLsZisiACc7IBfyjE7XScQUVY1qJxMCwIZmcAkaOwy81mbbnTEAJJSkgjAlIQl3bCMIuWPqMNOx58xjgXYBlGwAzF+QB0uIAWtVvFPsX7ot7IKHAZGI5BacSSxAI5pz0MWanYxlgFcxBxEJASNQbs5vYn8GA0tsTfozBfsI90Aa2hUTFLQiVKkyi1z8lhU/VKVTA47u0RX2pS1ErD8YwuQShsGjP1ABqIl2WjEg4uJgqxvkCBnkLBotzdiAgFBa3VVcX0BzHrgM7tbbszp5xlzFpBUMISoh7Dl2+2By9sVhzUvxWr3xJWyVSVrQvDi4SWuMgR6jFc1Cuz1++AQ7RnKCcPEfSBfh5Z5wnx2aCnEkAPcsbeuHmoNmbL8axyKguHaA7p5uaUA3tw5jn1tc8oWTtGddOSrYUjEAefpQhqV9jd384WVUKbR3fKAsisqvo/wAX3o6ETVr5jyjoCxWqlhRuPr/0xWBlHl9b+mINobTlpWsKp1EpLBplj3uxHrhs1nsGuQ2bM2uucBJhQ+YZ3z+3DD8UvmO/F/TFMqhhMAQC5fNPn/THS0oUprF9Be/k/lA+Ce7aAaqQDrMR7YDeUteTKly0YpaRLHEocZCQHITpmO6Kc5AwWDcMzPPEklIVizyPsgxtylSFy2zAX/CfdEOxK6Up5M3DhV0meEAByVFzd+TQGR2XJ+RZi+JSR3nBBfdhKZc4JnICkBMxKlKAUkeliL2bLzEFKHZVMpD089csY2ImEJdX6K0lziHY+ULvXsWcf8sYpQSXSk3Y5kvdTkPmTASzTdSqGYGBLoZ0kgA4UhuMFIz7bGL+z9lpnpE0gSp4KhiSGDE+lLdnI8RGWTs9UmpK0lSZoOIS8LAjCQznK2kHdh7QnoUy5SSk6pIDOLG2Yz7YAzM2dNQfkylVibm5JBckZdYg5w2XTqIeZIAUXdkpVzviF+Wf0RFuVXpKrnAAL4mGZsLHs9YidVUFB0qBGrEFss+WcACraDEp1CZhvw4FWyCWYcngTVbFnKUcKCU9pAFuxRBtG7KC4va7/ZGb23toU4KcaekJcJbQkYx7WPfygBOypJlzQFLlkAOcJxCxTYkWHWv+BB/aYAlLIUHIN02uQQL83U/jGTo6p5yJctIxEukMAm2aTo1h5QV2kmZhShUg4isAcWZTxkZkXCXgCM2nSCB0SSAMygd1y19PVCIRLCMQlJUUhWHCl/ANqftivQU1QCy5dsPNKbuM7++L6JcunlJlrW2AqKg79bFbEw58uUBQVXS5EyWnCwKSyJaQOJ2ysxvA6s3nnKXgTIUUuQqyiog2cMGHnDaTbdEnCUoMvChJUb2WFYmcuVKOEF7xXqt/BjGF1IxKLPhU2HCAbWdRfuGV4CPa9CupUkJSUKSk4sbpAJAKUYiGKi7AHzDQIn7BmyypSzIlmWllI6TEsqN7BL3Nsza8LU71VE5FQhBQlK1JXi4zMSlKklDF2QEMNB1icyTASRU4lNMJ4rlbkkEqDq7e2AObHmgpIOmO3KxIjS0iyUg2uAf5R5/RoMlRIu6LEa4g6b8rvzN9Y3WzFvKll/REBj96VNVrI0wfwpgGvbEwFIwyrlurBneo/Opn7v8ACIzlDOSsKKbsdRkex4C4qZiUH9JWls/ZFqp2iUszv2oS2T2L3ihKPykt7jGl/OLVbNSqYEjt8A38/XARTZylspTOwyDDyjkmIwqwjkqgLSVQkMEdAUNtTR0sxRZsTas7ZO0XVTQSW+kr7Ir7aUZgEorOEKUSkDMklQOTghyNdLQ1NjZ8ybwFgmGqhoVHEwCgwW3XPzun/ao9sBwYLbq/llP+1T7YDcb7V5lzZQD8SVAqF8BLgEjQMTdvNoChAKnmLJSpR4mAZKhizZ7vftzgrvZslEyq6ReQlAM+iSov64ydRP6VICQUIKFDAGGSsJNu8+cAX2rtYLMgyAZaBdsmUnpAVHncDPkI1GxdsTZ6RiQCWAcKwABRwuUnN20fSwd4z27siWleCeygvhSwdyFFajcOAyiH+2NVRbIRLJXLmEB7pPPMF89O3OALU8sFHRu6WACVXYC1ibi2V/OBlbuxP6QTKeeLZS5gZJ/Rxp7rOknO8WE7NmlaVKIdP0SGJ5ZDMDODfTHkzdr9sBkNozKyR/m0fSoZ3lEqGZscIJyu7DSGbvViFmaoAy2mFOErKuqE3uAb4gWjaLmEMb37YinpC+sAc82Of/UBnaraa3wSUqN8JUThucgCe/1iMXtsFM04yCo3JF7vhIfwj0Zex5RckzOJaVm+qWA0sOERmqIoFbNTOSkcAIUtrKOFdn14ntAZ/ZMoqqEBOIFKCoEJKmYcgRqW8YM1W06lM5JKUTFS1TFMHIumXdrFmWPrGLFLvJTyBNCQStU1SwUgMUghIdRyfC7fpQM2dtNMyqmKUkoxsxSMQSCAC4NwOEGA0tLvbLJCJiFoUXGIgtz5Wb7Ip1OzUVCsQnTUtwlgFYzZlkEjiZw/dyEQ1ckqQSiYghrkvkqzsfPPWM7USloIIUrEQAVJOEMSxcKJ8xAMlbuU62SraaHJ6pl8QJZwp5mYbL3xV3h2LKppstEtfSBQQ5Aa5JbU5tzhlVIUULU4wpJdQU5BJJNhm5PqgDMmdpALajQlvb64A/tmtTTkypYSUKBcDRV03ILk3BY8oz6SokgAkJFyASA6ks/KLNLsubM6ktSmL2BbJSrlm0PlFyjoVEzJfSpKpicPRodZxSymYA4dOigAD4QFjd9PCk5ghTjnhSoj2CNfQKBlIIDApBA5PdvXGR2JKUhpSwUqQZiVA2IIRM5d0azZh+RQf0U+yAxW9BapX+7/AAiM9s+k6JK+NJcuGf12tGg3oT86W1+r7BAxdGseifVAVJs0gpbQvDypSl9I4woSwASdWBxcvHkBEFTKzGREImVN+kojk4gJBNyFvw8SJmRWMsg3MKVOwgLwmx0XqXZjpBMdAQ1VK6zxy8/pRXXLALOC2ogVtUkTVgEgYjZyM+4wVnqLl3668+XD6oBmGOMMJhCYBzwX3TPzyn/apgKDBndH8tp/2iYDa74KJqQA4aWrLV0rLH6sZKiqpcuYkqCvTQSwwg4iU3fMk5Rpd7iTXpSksTKIYsEuUrYlRyZj5xhKvaqxOKAiUMJL4OMEAlRU5fEcJOTd0BoZdLMmJXMlp1CwMTFKA4Kg7agWHlGgk7VUKdKeLGeEA/SDgqJUCDcdXO+kZSVvLNRjSpCFkSwlJlE5JVjDhrnuGkTI3wKUhLFPzgTVZHCnGlSkFRLXa2jEcoDYbt7WnLVhBCkhTvkwSgC12Z2sOZjXUtdiJvxBT5WZuZ8own+JFNOw8K5bAk4gkhmcBwc3s3M6QkzfiSk4ZaFLViwE3DhIxFQfNiQGLd8B6FjLDvOReAm1N6KeQ4K8cwA/JoYqsHL3ZPPiIjNGbUbRSBLX0GHCTdXERcgscuJPCQdbxoJG6NMklQxXJIZnQosHSQHTazZdhgAWzt/VVFQlASESik4R1llQuxLsSWIYD0hcwO2nOmCrmYg2pwgEiVhTZsnCB6o2lPs2TIU8uWmWpwCthiLJZ+x9ebxiNv1CZc+a1lKULDXFKViUTpchx3wGm2NurJnKTORNTOk8SVBSWJJH0hqCYPp3Rp0qCkoIbQKJFrXBfS0ebbu77zaVPRAIVLTcJVZT5qIWObE3flGz2Nv3InJPSqElZPVUpwQcmUwGmrNAXJu50kqOBU9HLDMJAHIBThnED5m68hKflp825ACcSXIxcLAS3NmeL+0dupwpmJnyEyS7hYLqZwcJxad2YjH7JoJkwhqlBRiSUuFORY8AWXAZnccucBsJW6dGLIQo88SyXOekXKbYMiWSUSZSTkCEDEOd2eHbIXeeMWLjyPo8CLC9xZ/GLCqhQBvnnAUKulkiWUVHR9EzMpkpYXSDo1ssoB7Qp5MiTUJkJEsypONK0h1DEVlwo3zQ+ekJ8JJeiV2Ll/xD/qMBtPeqdUTJmE4UKlBK0oBbAkqbESHzmG9hdoCjs+tmImkzSVEuoqUXJKkqAJJzd/XG92Kr5vLf6CfZGCkLSZxSQClRmaXtcNyjebISBKQBk1u67QGN3sV86X3J9ggKukPO3SkdcdW1s38M4Nb2j5yv9VPsEZ8zUv1lflKvR1tbr5dvqgG1C8u8RTVtAJdJBP7qT5E3izUmw7xFH4ktbqBGEM7ty0gLctWQvcE3L932xJIPGIqoPGeTN46+t4kxMQYDXomWHdHRRpK8YA8dAZzaNXM6Zb4sJUoCwycgaQVnJU5xBQLqzBFrc9IjrJp6RVzmYa8A6GmFENVAKINbnn57T/tB9sAxBvc0/Pqf9oPYYDY73SVfGlLCUn5NCXUOrdRKgXzYNkbP4YegMvphPMsAICiUvaxYqOhsrI2sI2++9SfjKUAlsHF2uFN/CfOMtsmmHFiKcJC0kOkq0cBBLqdmcc4C3sDZcmsSqTNAlkKSvHLJKyLy13UVJYqmZANY2sIvbZ+D1Kp0qVSTPkWwzlL4igpAWV6YisLSMIyI5OwAy+jWkoUQvrYnyyYA6s0b3dOpOA9ItOKZMJAUQFL5sDmwAy5QHlu29kTKaf0KkjEVBKSHaYFHgbkTyNwYLbIdE0mdSqWC6gULYug9Iba9S/YlucekTKyrK5iDIp1IKeEoW80A4glTLAAZz3E9sZyk2HUImyzgmYUrSpyqXkCCS6SH8IAlJ3kkU6ZOGkqCZsnplMGwpAZZUSQwGEEl9RzERK+EWXxqlyzphxWzw5sSbF9eXa2rmsbsNQ9sizh+Rb1CMdt7Y2zkg4kzJcxRxNKLPyICgUgZ+6AdQb+yVMJ5ONSiBhScLWZyTbOAe9daiYpdQkKCThAdnYJTLIIBbNQOcZCplATwEPhCn4s9BdgNEjTnBCtqQqQJT8ZItf6SDnk7CAOyVlCJsyXKlzUzAktNFkByAU8QULrzswB5RVpKWfORMEmSoJU5RhzIQpIUAoqxelfwgvuZsH47KMsKCJqJYd7gpU6XtqGyPbGj3e2XPpUy5apksomJBlIC2xK6xAxAF2LtADZW6aptJLQWlzQcRKr3a4JBuS7OOTRDszcetlrStE2RwOzzCGJGWEoyy8o1lZPUgEy09KZa0pWhBSSCoA3chiy0ls2gX8dq5kz8lWmW465QkgEgE2WQWDloAxupsyfJ6Y1K0KXMUFDASQGGFrgchFurrUoLG5uGFyDY35RYoZywlpgdhZTh+48++Be0KfrzFTGRxFgAGHao8h3QGb312hNnyVyZVOtQUxxXfhKVWDX89DHlcqpXKTNSLKmAJVZiwuUks4ciPeJIQQFoYhSQQoapzTfUXfxjxzfChEurnoAIBUF3/TBXZsg5I8ICvu+olSHueO57o9E2SGkyxyQn2R5rsUBM1Mx1FsT5N1SH7Y9I2UXkyy3opz7hAZLe4/OFfqo9kAliWB1L4seLEp8X0vxaDe9Q+cF8sKfZAVa0M+BfJnDvygKNUbQkiaACL37SH7GH2xJUAHLU28coqpo8iEu8BMqUGKgoZtgPWv6WTNfvhElxEUpAzbOJ+cA+W4EJD0COgCE1SyVFpdirTtPNUVHMD9omX06836Q+3vgkRAc8ITCqIiIqHOAe8G9zPy6n/afYYBYxzEHNylD49T/tPsVAbDfIoTOmTVlghMt+5QUjlpiBtGOm10oJV0dwnDOBL5npAQCQCE8QOmZjQ/CDXqFSqQhPEtMsvZmImBQPZ4c4w9XVIBCUplj5IpUUhnKSfPqgeJgNTs2kE0gKLWkh2PpKCGGg18oZMVVdBJExK1KQRgVKSXCDKQoKOEFjxO9oIbR2JWCjkil4pnSBasKkBgASOuQCAcPjBPdBNWmSUz0p6RC1JN0OEiUkS7oLWZIt4wGaNfVJSZ/y6bplqmFwSesl3YnLPuEUJW8FSgsiacIlKlpSoqOAKw8QD9bgDE5XjfVkqpEzFiJSSOIpl4inhLEhLgF1DwEX+gchWTi4IuLgZaZZd8B5rW71VkwNLOErIxCWHydKb3Nwbtmzwb2fsmbNDzHRa5U7+WemrRpxMZCRZTWKglnIFyzc4qTtpqwslE0lwRwFiySFaZkm3NoAPW7Jp5dJMmy0Yl4hxXKixAYcrHIRip0w4lWI6vhrr3Rq6ynrAUKCJgYKCQkBWZuSkPhJ7WgLP2bVLKnlTlYlOeA3ISUg5dpHjAFtzd7E0FTjKFzEGV0ZCSAQpwokA2LYSLkZv2QW302uiop6RVNM4pRUTmlSC0spDm2IEZgnLOM3MpKkpCRTzeHE3CoXUFB2a3WMWBTVmEJTIWQBhuDkzaq9kBNu3tWqlT0hUzEmdNlmZjdSiAQMWJQtYM76R6TU7wyEKIVOlALISliC6wwKQxJfiTbPijzRSdokfk7NdwGvz60C17ArCAkU5whyAFJDE5sCu2Q8oD2Dd7anxikRMICVMpKgC4CkKKCH1HDnD6gYklOigQfEN9sZv4P0zZFMuXPSUHpFFIJB4SE/QJGbwe6Yc/VACdxyfiMlKiSpCSk+BIHgGbwjH/CWhBmiYhSVKCMEwJUDhYkpxAXBOM+UQ7U2DtEzJwkmaJS5ilBPTBPCVKUkMFWHFkIbsbdKoQhcqZKSlKzfiBLYS2R5geZgMzsKWtcssQ4vcO+Y+yPSN31EU8oLzwAHvjNbC3Oq5TYkp1BAWC+beto2FJQLQAkgW7YDE73q+XV+qn2QNWUtkf8AM56+Ua7bO6FRUzSqX0bMBxKIy/dMUqvcqsDDFKHG/XPV5WRAY1Sur+sn2iKczaKkhISwDPcnV+TRshuHU24pNik9ZWhD+hFWo+DmoUp8cgBgM1ewIgM5Ksgfqj2w8GNYNw5+EDpJWQHpc35Q6XuDN1nSx4KgMskwka9XwfzB/wCeWe5J98dAXVbw7LClE0qCXzMlDvzhRvds8ZSD/tIjCVMtQWQUquT6P8ocoTEegoXOaRnyuIDb/wB9aEZUyvqSx9sSj4Q6MZUig3JMv70YJNTMP/jxAZ8A9oEKirnBsMliOUsE8tXgNqd/6b82X5S/vQo+EGQMqeZ5oH2xj01lQvhNOtWjdGQ/fhDvFb+zKhWUidn9As+ggN1/iHK/0F/WTDh8I8tI/Jluf0hGIlbEqTcSJvN8JHrix/YFW15amfMGwzz9cBrD8JCfzY/WHuhf8TG/9b/mB/8AEZdO79UC5lnMcy48BlCTN36sknoV6u9uw5wGkX8JT3+LD/d/oiM/COr81T/uH7kZ+Xu7V5GQQR+mkfa0P/u3WW+QIPapPfe9oA0fhIXpTI+ufuwn+I0383R9ZXugOvdGsN+jHI8YaGDd2tTYJYWdlp8LvAaH/EKe5aTLD88X4MRL+ECozMuV5K+9AEbsVGtuZcZ975Rx3an5FjydSbZHPHAF1/CFU/6clu4n/wCobL3+qyRhTIzHon78Cf7uzRqj60se1d4arYUwenKA5GZLf+NtOcAX/v8AV3OT3BP9cQq35rc3l/U/nApWxFA3n0w75yPvRx2XYvUUr9k5F31zItAFF771bOZiB3ITEKt9qz/VH1E+6Bv9jggn4xTP+3T7vw8IjY971NLl/rJz8oAgrfOt/wBdv3Jf3Yi/vhXZ/GT9SX9yKqdkJ/OqbW3Sj7sLL2PL1q6ewy6R37MoCz/e2uP/ALX/ABT9kuI1b21v5yfJH3IYdkScvjchu1XLuENOx6e3zyT2jiPsMAqt66385V4FP3YiO9NZcGpmaaj3RInZFK16xD8ghZH8Ucdk0xyqkHsEuYb+cBWO8NXrUzfrEQi9uVKm+czrC/Gf5fgRbOxJH5zf9hN95hg2TSg3qT/szR9hgKC9q1P5xO/3Fe+EG0qh7z52f01fegsdk0g/9lWn/gmjv0sIcrZVLmKlbZ/k8zyFh7YAUK+b/rTvrq+9HQXGy5Gk9Tf/AJpvujoDebQ2JVPw1k9R1HC19Or2wz+wakt8+qSclHGkepnOcR1FJWgkisW7swkoFz+7fLSIU0VWAVfHFhWo6OXkeZCYCedu7OKjhrao6f5t+7hGVvVEU7d2bZqurLC7zlm/INEKaCqD/PVg3fgQkWzOLDFym2HPKcR2ioHRgnUP1sDZcoCGZu5MAA+N1WLV5y2D6M7jxiKdu4oBI+M1OM3LzlsB3O/47Yl/sKf1lV8zVsJBJPYcDA29kQq2DPNzXzu0hd2+q9rerwB/92SEEqqKhyWHyym9t4Sm3Zd1Lm1GEBz8srXxhZu7U0sBtCcQcnnK7sgPshit3V2SK6oc856gO4Nnp5iAWk3YC1AGZOId7Tl5Xzv2NEo3UlErV0k3COc1edtX/Dw1O66wkqNZOdgwE5ebPhPb2Q5W7BAY1c5/S+WW1mf0u0XPPugI17pShLBJmYic+kUwF+3k0Op90JBSpSgS2XErPz7RDJ+7HEAKmaQec9RyzuDn/wBw6ZuojCGqFqIFyZ6mJuwHl7OdgejdGRgUpSQXLJtlldh36wyp3NkBCGljES5LaZ8mFjy8oarc+WUj5RYU7HFPPJ+ftaGTdzZJIIUw1CppLv58xAWKnc+nCUESU6OdTZ8vxnC0u6lMynloPDa2WeVu6KUzc2m0QQe0m75Fj3Ed5hJG6NPcGWlT9U4iPG+ekBbpd16bECqXLbkQB3WOvnHUe7tLjGJEoC9iA2rZ6e6KsjdKQC5loVbJ2fI584WVutTviMuWwfhezXa+v8+wwFym2LSia5EoJxKscIDMWtyyhZuy6QLJeSA9hiQ1rixOWnbFZG69PiCuhQA/VLtllzY82h6N2ZBP+SgPfCGLDOx9KAsbQpqIKGGZT4XBbGgBxbJ2e0R1IocQIm0uhtMlgW7HFm9sINgyDYSJYwsCUh37w3Z684Wdu3KOECVLDZsGJFrlhb+cAyvNDi4ZtMxAyXLYG9+t3ecLU1FErCrpKYKYOAtFjm+bHWJju7LmWCJIIcC2F8hcA3Nn8YejdpGHDgks75jENWCrOD7+UBVnVdCVImCbIdg4xoz5fZCrraATSRMkYFhlDEnXM9+niYlTu8jCUfI2PIOz5hRa3bfPQQp2AggJaU2b4mLiyhiFnv1T2wFat2jQKTebJKk2BcOR3jVvxeIJ21aJSADNlgpLBvo6XA8IIq2SOs8kFgzBy5LMR6RYu4bWIhsPo1W6EE9oSM3Ni4Gbd472ClTbaoE4kqmS8CrkYSWPMcP4aEqdvUBA+USSLDgXl2siCFRu4gZCXzbEl21a4Gn2d6qo2Y4pYw8Lkh1Cxdz292cBQXt+iWnCpbsOFXRzCe48F++HU28NIBhxKKeXRzC2Ze6Px7ZVUKRxFk3d2ZhcgjJtG8NYmXTJUovclmOFn0zZiT9msBTG3KTTGe3o5n3LR0W1zwmwWpLeiMNvNMdAHp/WX2YW8RMeJqUPge/Wz7zHR0ANnrJMxybYW8jF6mlh0hgwRYNlZrcsoSOgEeyxpwjwYWivN9HvQPApUT7B5R0dARqLLYZYk277mJmd3vfXvJhI6AZIssgZMLaXBf2Dyh8o8SO0B+3v5x0dAMqzwnsJbyEcjJtMR98dHQENOdNOG3gTEdYo8B1c38BCR0BNNNv328OXdDibo/Wm+wH2x0dALILkPfg174WYLjtDnvfOEjoBJKRx2Ho+tSnhaC4vfLPuMdHQCyv8ry/iI9lojlB3BuMSbfugj1x0dASM2IjPn9aEQkYAWu6L+Kff64SOgI6dRJINw5H/ACMIEB02F0pft4DHR0BHLPyaPxrHAcbaNlpbE3s9UdHQEc1Rw5/i0VULL5nM/wAKfefOOjoCSaWCgLAAs1mzhdnlpraYRbxMdHQE1RJSSHSD4dpjo6OgP//Z"/>
          <p:cNvSpPr>
            <a:spLocks noChangeAspect="1" noChangeArrowheads="1"/>
          </p:cNvSpPr>
          <p:nvPr/>
        </p:nvSpPr>
        <p:spPr bwMode="auto">
          <a:xfrm>
            <a:off x="155575" y="-1622425"/>
            <a:ext cx="4552950" cy="3381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Explosion 1 6"/>
          <p:cNvSpPr/>
          <p:nvPr/>
        </p:nvSpPr>
        <p:spPr>
          <a:xfrm rot="20779340">
            <a:off x="5630199" y="281256"/>
            <a:ext cx="3335321" cy="1909606"/>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Tenement</a:t>
            </a:r>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719" y="2538829"/>
            <a:ext cx="3480816"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584" y="2740152"/>
            <a:ext cx="2808514" cy="3279648"/>
          </a:xfrm>
          <a:prstGeom prst="rect">
            <a:avLst/>
          </a:prstGeom>
        </p:spPr>
      </p:pic>
      <p:sp>
        <p:nvSpPr>
          <p:cNvPr id="4" name="Title 3"/>
          <p:cNvSpPr>
            <a:spLocks noGrp="1"/>
          </p:cNvSpPr>
          <p:nvPr>
            <p:ph type="title"/>
          </p:nvPr>
        </p:nvSpPr>
        <p:spPr/>
        <p:txBody>
          <a:bodyPr>
            <a:normAutofit/>
          </a:bodyPr>
          <a:lstStyle/>
          <a:p>
            <a:r>
              <a:rPr lang="en-US" sz="2800" dirty="0" smtClean="0"/>
              <a:t>Jacob Riis was a Danish-born muckraker who sought to improve the lives of the poor in New York City.</a:t>
            </a:r>
            <a:endParaRPr lang="en-US" sz="2800" dirty="0"/>
          </a:p>
        </p:txBody>
      </p:sp>
      <p:sp>
        <p:nvSpPr>
          <p:cNvPr id="7" name="Oval Callout 6"/>
          <p:cNvSpPr/>
          <p:nvPr/>
        </p:nvSpPr>
        <p:spPr>
          <a:xfrm flipH="1">
            <a:off x="1371600" y="2514600"/>
            <a:ext cx="2667000" cy="2057400"/>
          </a:xfrm>
          <a:prstGeom prst="wedgeEllipseCallout">
            <a:avLst>
              <a:gd name="adj1" fmla="val -114693"/>
              <a:gd name="adj2" fmla="val 39252"/>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Wait… What in the heck is a muckraker?</a:t>
            </a:r>
            <a:endParaRPr lang="en-US" sz="2000" dirty="0"/>
          </a:p>
        </p:txBody>
      </p:sp>
      <p:sp>
        <p:nvSpPr>
          <p:cNvPr id="8" name="Rounded Rectangle 7"/>
          <p:cNvSpPr/>
          <p:nvPr/>
        </p:nvSpPr>
        <p:spPr>
          <a:xfrm>
            <a:off x="1447800" y="4876800"/>
            <a:ext cx="2590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Help Jacob Riis, define muckraker!</a:t>
            </a:r>
            <a:endParaRPr lang="en-US" dirty="0"/>
          </a:p>
        </p:txBody>
      </p:sp>
      <p:sp>
        <p:nvSpPr>
          <p:cNvPr id="9" name="Explosion 1 8"/>
          <p:cNvSpPr/>
          <p:nvPr/>
        </p:nvSpPr>
        <p:spPr>
          <a:xfrm rot="20779340">
            <a:off x="6583653" y="1798888"/>
            <a:ext cx="2538488" cy="1779876"/>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itchFamily="34" charset="0"/>
              </a:rPr>
              <a:t>3) Define!</a:t>
            </a:r>
            <a:endParaRPr lang="en-US" sz="24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This photograph shows conditions in the back alleys of a tenement, where clotheslines hung.</a:t>
            </a:r>
            <a:endParaRPr lang="en-US" sz="1800"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9" r="69"/>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A blind beggar sells cigars on the street, hoping to make enough money to pay for a meal and a bed.</a:t>
            </a:r>
            <a:endParaRPr lang="en-US" sz="1800"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90" r="9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This photograph shows children moving trash one wheelbarrow at a time – exposing child labor.</a:t>
            </a:r>
            <a:endParaRPr lang="en-US" sz="1800"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1" r="21"/>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chemeClr val="tx1">
                    <a:lumMod val="95000"/>
                    <a:lumOff val="5000"/>
                  </a:schemeClr>
                </a:solidFill>
                <a:latin typeface="Calibri" pitchFamily="34" charset="0"/>
              </a:rPr>
              <a:t>These children are sleeping outdoors – huddled together for warmth.</a:t>
            </a:r>
            <a:endParaRPr lang="en-US" sz="1800" dirty="0">
              <a:solidFill>
                <a:schemeClr val="tx1">
                  <a:lumMod val="95000"/>
                  <a:lumOff val="5000"/>
                </a:schemeClr>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800" i="1" u="sng" dirty="0" smtClean="0"/>
              <a:t>How the Other Half Lives</a:t>
            </a:r>
            <a:r>
              <a:rPr lang="en-US" sz="2800" dirty="0" smtClean="0"/>
              <a:t>,  </a:t>
            </a:r>
          </a:p>
          <a:p>
            <a:r>
              <a:rPr lang="en-US" sz="2800" dirty="0" smtClean="0"/>
              <a:t>By Jacob Riis</a:t>
            </a:r>
            <a:endParaRPr lang="en-US"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9" r="79"/>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7086600" cy="758952"/>
          </a:xfrm>
        </p:spPr>
        <p:txBody>
          <a:bodyPr>
            <a:noAutofit/>
          </a:bodyPr>
          <a:lstStyle/>
          <a:p>
            <a:r>
              <a:rPr lang="en-US" sz="2800" dirty="0" smtClean="0">
                <a:solidFill>
                  <a:schemeClr val="accent1">
                    <a:lumMod val="75000"/>
                  </a:schemeClr>
                </a:solidFill>
                <a:latin typeface="Calibri" pitchFamily="34" charset="0"/>
              </a:rPr>
              <a:t>How does this passage make you feel?</a:t>
            </a:r>
            <a:br>
              <a:rPr lang="en-US" sz="2800" dirty="0" smtClean="0">
                <a:solidFill>
                  <a:schemeClr val="accent1">
                    <a:lumMod val="75000"/>
                  </a:schemeClr>
                </a:solidFill>
                <a:latin typeface="Calibri" pitchFamily="34" charset="0"/>
              </a:rPr>
            </a:br>
            <a:endParaRPr lang="en-US" sz="1600" dirty="0">
              <a:solidFill>
                <a:schemeClr val="accent1">
                  <a:lumMod val="75000"/>
                </a:schemeClr>
              </a:solidFill>
              <a:latin typeface="Calibri" pitchFamily="34" charset="0"/>
            </a:endParaRPr>
          </a:p>
        </p:txBody>
      </p:sp>
      <p:sp>
        <p:nvSpPr>
          <p:cNvPr id="5" name="Rectangle 4"/>
          <p:cNvSpPr/>
          <p:nvPr/>
        </p:nvSpPr>
        <p:spPr>
          <a:xfrm>
            <a:off x="1066800" y="1828800"/>
            <a:ext cx="7162800" cy="3539430"/>
          </a:xfrm>
          <a:prstGeom prst="rect">
            <a:avLst/>
          </a:prstGeom>
        </p:spPr>
        <p:txBody>
          <a:bodyPr wrap="square">
            <a:spAutoFit/>
          </a:bodyPr>
          <a:lstStyle/>
          <a:p>
            <a:r>
              <a:rPr lang="en-US" sz="2800" dirty="0" smtClean="0"/>
              <a:t>…Bodies </a:t>
            </a:r>
            <a:r>
              <a:rPr lang="en-US" sz="2800" dirty="0"/>
              <a:t>of drowned children turn up in the rivers right along in summer whom no one seems to know anything about. When last spring some workmen, while moving a pile of lumber on a North River pier, found under the last plank the body of a little lad crushed to death, no one had missed a boy, though his parents afterward turned </a:t>
            </a:r>
            <a:r>
              <a:rPr lang="en-US" sz="2800" dirty="0" smtClean="0"/>
              <a:t>up…</a:t>
            </a:r>
            <a:endParaRPr lang="en-US" sz="2800" dirty="0"/>
          </a:p>
        </p:txBody>
      </p:sp>
      <p:sp>
        <p:nvSpPr>
          <p:cNvPr id="4" name="Explosion 1 3"/>
          <p:cNvSpPr/>
          <p:nvPr/>
        </p:nvSpPr>
        <p:spPr>
          <a:xfrm rot="20779340">
            <a:off x="234550" y="325394"/>
            <a:ext cx="2197902" cy="175083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itchFamily="34" charset="0"/>
              </a:rPr>
              <a:t>4) Stop and Jot!</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542</TotalTime>
  <Words>868</Words>
  <Application>Microsoft Office PowerPoint</Application>
  <PresentationFormat>On-screen Show (4:3)</PresentationFormat>
  <Paragraphs>98</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 Unicode MS</vt:lpstr>
      <vt:lpstr>Calibri</vt:lpstr>
      <vt:lpstr>Georgia</vt:lpstr>
      <vt:lpstr>Wingdings</vt:lpstr>
      <vt:lpstr>Wingdings 2</vt:lpstr>
      <vt:lpstr>Civic</vt:lpstr>
      <vt:lpstr>9-6 How the Other Half Lives Urbanization and Immigration</vt:lpstr>
      <vt:lpstr>Warm up: Spiral Review</vt:lpstr>
      <vt:lpstr>Tenement Tour</vt:lpstr>
      <vt:lpstr>Jacob Riis was a Danish-born muckraker who sought to improve the lives of the poor in New York City.</vt:lpstr>
      <vt:lpstr>This photograph shows conditions in the back alleys of a tenement, where clotheslines hung.</vt:lpstr>
      <vt:lpstr>A blind beggar sells cigars on the street, hoping to make enough money to pay for a meal and a bed.</vt:lpstr>
      <vt:lpstr>This photograph shows children moving trash one wheelbarrow at a time – exposing child labor.</vt:lpstr>
      <vt:lpstr>These children are sleeping outdoors – huddled together for warmth.</vt:lpstr>
      <vt:lpstr>How does this passage make you feel? </vt:lpstr>
      <vt:lpstr>The poor were frequently found drunk or ill to the point of death on the streets.  Freezing to death was entirely possible. </vt:lpstr>
      <vt:lpstr>Many impoverished citizens of New York shared shanties like these, squatting on the land in back alleys.</vt:lpstr>
      <vt:lpstr>The immigrant family above is pictured with all of the family’s possessions.</vt:lpstr>
      <vt:lpstr>This photograph shows the Men’s Lodging Station on 47th Street.</vt:lpstr>
      <vt:lpstr>Garment workers might work 14 to 16 hours a day, being paid by the piece – and not very well, often working in their own tenements…</vt:lpstr>
      <vt:lpstr>This man is spreading his sleeping tic on top of two barrels – the basement will very likely flood.</vt:lpstr>
      <vt:lpstr>Frequently, low paid workers would try to save money by sharing a room.  Overcrowding bred disease.</vt:lpstr>
      <vt:lpstr>Riis asked his readers to consider: Does the poor baby in this photograph inherit justice and equality?  Or does the United States need to take action to insure that working people can provide for the basic needs of their families? </vt:lpstr>
      <vt:lpstr>The Effects of Jacob Riis’ How the Other Half Lives</vt:lpstr>
      <vt:lpstr>The Mansions of the Gilded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Compare and Contrast</vt:lpstr>
      <vt:lpstr>Mission US: A City of Immigrants</vt:lpstr>
    </vt:vector>
  </TitlesOfParts>
  <Company>Virginia Beach City 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Other Half Lives, a photo essay by Jacob Riis</dc:title>
  <dc:creator>Adam Patrick Henry</dc:creator>
  <cp:lastModifiedBy>Wazaney, Kristopher J.</cp:lastModifiedBy>
  <cp:revision>49</cp:revision>
  <dcterms:created xsi:type="dcterms:W3CDTF">2009-11-05T14:55:44Z</dcterms:created>
  <dcterms:modified xsi:type="dcterms:W3CDTF">2016-02-22T13:48:24Z</dcterms:modified>
</cp:coreProperties>
</file>