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2" r:id="rId7"/>
    <p:sldId id="263" r:id="rId8"/>
    <p:sldId id="259"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24" autoAdjust="0"/>
  </p:normalViewPr>
  <p:slideViewPr>
    <p:cSldViewPr>
      <p:cViewPr varScale="1">
        <p:scale>
          <a:sx n="58" d="100"/>
          <a:sy n="58" d="100"/>
        </p:scale>
        <p:origin x="1746" y="60"/>
      </p:cViewPr>
      <p:guideLst>
        <p:guide orient="horz" pos="2160"/>
        <p:guide pos="2880"/>
      </p:guideLst>
    </p:cSldViewPr>
  </p:slideViewPr>
  <p:outlineViewPr>
    <p:cViewPr>
      <p:scale>
        <a:sx n="33" d="100"/>
        <a:sy n="33" d="100"/>
      </p:scale>
      <p:origin x="48" y="1527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74CBEAF9-9E58-4CC8-A6FF-6DD8A58DEEA4}" type="datetimeFigureOut">
              <a:rPr lang="en-US" smtClean="0"/>
              <a:pPr/>
              <a:t>2/24/2016</a:t>
            </a:fld>
            <a:endParaRPr lang="en-US"/>
          </a:p>
        </p:txBody>
      </p:sp>
      <p:sp>
        <p:nvSpPr>
          <p:cNvPr id="2" name="Footer Placeholder 1"/>
          <p:cNvSpPr>
            <a:spLocks noGrp="1"/>
          </p:cNvSpPr>
          <p:nvPr>
            <p:ph type="ftr" sz="quarter" idx="11"/>
          </p:nvPr>
        </p:nvSpPr>
        <p:spPr/>
        <p:txBody>
          <a:bodyPr/>
          <a:lstStyle/>
          <a:p>
            <a:endParaRPr kumimoji="0" lang="en-US"/>
          </a:p>
        </p:txBody>
      </p:sp>
      <p:sp>
        <p:nvSpPr>
          <p:cNvPr id="15" name="Slide Number Placeholder 14"/>
          <p:cNvSpPr>
            <a:spLocks noGrp="1"/>
          </p:cNvSpPr>
          <p:nvPr>
            <p:ph type="sldNum" sz="quarter" idx="12"/>
          </p:nvPr>
        </p:nvSpPr>
        <p:spPr>
          <a:xfrm>
            <a:off x="8229600" y="6473952"/>
            <a:ext cx="758952" cy="246888"/>
          </a:xfrm>
        </p:spPr>
        <p:txBody>
          <a:bodyPr/>
          <a:lstStyle/>
          <a:p>
            <a:fld id="{CA15C064-DD44-4CAC-873E-2D1F54821676}" type="slidenum">
              <a:rPr kumimoji="0" lang="en-US" smtClean="0"/>
              <a:pPr/>
              <a:t>‹#›</a:t>
            </a:fld>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CBEAF9-9E58-4CC8-A6FF-6DD8A58DEEA4}" type="datetimeFigureOut">
              <a:rPr lang="en-US" smtClean="0"/>
              <a:pPr/>
              <a:t>2/24/2016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CBEAF9-9E58-4CC8-A6FF-6DD8A58DEEA4}" type="datetimeFigureOut">
              <a:rPr lang="en-US" smtClean="0"/>
              <a:pPr/>
              <a:t>2/24/2016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4CBEAF9-9E58-4CC8-A6FF-6DD8A58DEEA4}" type="datetimeFigureOut">
              <a:rPr lang="en-US" smtClean="0"/>
              <a:pPr/>
              <a:t>2/24/2016</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kumimoji="0" lang="en-US"/>
          </a:p>
        </p:txBody>
      </p:sp>
      <p:sp>
        <p:nvSpPr>
          <p:cNvPr id="16" name="Slide Number Placeholder 15"/>
          <p:cNvSpPr>
            <a:spLocks noGrp="1"/>
          </p:cNvSpPr>
          <p:nvPr>
            <p:ph type="sldNum" sz="quarter" idx="12"/>
          </p:nvPr>
        </p:nvSpPr>
        <p:spPr>
          <a:xfrm>
            <a:off x="8229600" y="6473952"/>
            <a:ext cx="758952" cy="246888"/>
          </a:xfrm>
        </p:spPr>
        <p:txBody>
          <a:bodyPr/>
          <a:lstStyle/>
          <a:p>
            <a:fld id="{CA15C064-DD44-4CAC-873E-2D1F54821676}" type="slidenum">
              <a:rPr kumimoji="0" lang="en-US" smtClean="0"/>
              <a:pPr/>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4CBEAF9-9E58-4CC8-A6FF-6DD8A58DEEA4}" type="datetimeFigureOut">
              <a:rPr lang="en-US" smtClean="0"/>
              <a:pPr/>
              <a:t>2/24/2016</a:t>
            </a:fld>
            <a:endParaRPr lang="en-US"/>
          </a:p>
        </p:txBody>
      </p:sp>
      <p:sp>
        <p:nvSpPr>
          <p:cNvPr id="11" name="Footer Placeholder 10"/>
          <p:cNvSpPr>
            <a:spLocks noGrp="1"/>
          </p:cNvSpPr>
          <p:nvPr>
            <p:ph type="ftr" sz="quarter" idx="11"/>
          </p:nvPr>
        </p:nvSpPr>
        <p:spPr/>
        <p:txBody>
          <a:bodyPr/>
          <a:lstStyle/>
          <a:p>
            <a:endParaRPr kumimoji="0" lang="en-US"/>
          </a:p>
        </p:txBody>
      </p:sp>
      <p:sp>
        <p:nvSpPr>
          <p:cNvPr id="16" name="Slide Number Placeholder 15"/>
          <p:cNvSpPr>
            <a:spLocks noGrp="1"/>
          </p:cNvSpPr>
          <p:nvPr>
            <p:ph type="sldNum" sz="quarter" idx="12"/>
          </p:nvPr>
        </p:nvSpPr>
        <p:spPr/>
        <p:txBody>
          <a:bodyPr/>
          <a:lstStyle/>
          <a:p>
            <a:fld id="{CA15C064-DD44-4CAC-873E-2D1F54821676}" type="slidenum">
              <a:rPr kumimoji="0" lang="en-US" smtClean="0"/>
              <a:pPr/>
              <a:t>‹#›</a:t>
            </a:fld>
            <a:endParaRPr kumimoji="0"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74CBEAF9-9E58-4CC8-A6FF-6DD8A58DEEA4}" type="datetimeFigureOut">
              <a:rPr lang="en-US" smtClean="0"/>
              <a:pPr/>
              <a:t>2/24/2016</a:t>
            </a:fld>
            <a:endParaRPr lang="en-US"/>
          </a:p>
        </p:txBody>
      </p:sp>
      <p:sp>
        <p:nvSpPr>
          <p:cNvPr id="10" name="Footer Placeholder 9"/>
          <p:cNvSpPr>
            <a:spLocks noGrp="1"/>
          </p:cNvSpPr>
          <p:nvPr>
            <p:ph type="ftr" sz="quarter" idx="11"/>
          </p:nvPr>
        </p:nvSpPr>
        <p:spPr/>
        <p:txBody>
          <a:bodyPr/>
          <a:lstStyle/>
          <a:p>
            <a:endParaRPr kumimoji="0" lang="en-US"/>
          </a:p>
        </p:txBody>
      </p:sp>
      <p:sp>
        <p:nvSpPr>
          <p:cNvPr id="31" name="Slide Number Placeholder 30"/>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74CBEAF9-9E58-4CC8-A6FF-6DD8A58DEEA4}" type="datetimeFigureOut">
              <a:rPr lang="en-US" smtClean="0"/>
              <a:pPr/>
              <a:t>2/24/2016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229600" y="6477000"/>
            <a:ext cx="762000" cy="246888"/>
          </a:xfrm>
        </p:spPr>
        <p:txBody>
          <a:bodyPr/>
          <a:lstStyle/>
          <a:p>
            <a:fld id="{CA15C064-DD44-4CAC-873E-2D1F54821676}" type="slidenum">
              <a:rPr kumimoji="0" lang="en-US" smtClean="0"/>
              <a:pPr/>
              <a:t>‹#›</a:t>
            </a:fld>
            <a:endParaRPr kumimoji="0"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4CBEAF9-9E58-4CC8-A6FF-6DD8A58DEEA4}" type="datetimeFigureOut">
              <a:rPr lang="en-US" smtClean="0"/>
              <a:pPr/>
              <a:t>2/24/2016</a:t>
            </a:fld>
            <a:endParaRPr lang="en-US"/>
          </a:p>
        </p:txBody>
      </p:sp>
      <p:sp>
        <p:nvSpPr>
          <p:cNvPr id="21" name="Footer Placeholder 20"/>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4CBEAF9-9E58-4CC8-A6FF-6DD8A58DEEA4}" type="datetimeFigureOut">
              <a:rPr lang="en-US" smtClean="0"/>
              <a:pPr/>
              <a:t>2/24/2016</a:t>
            </a:fld>
            <a:endParaRPr lang="en-US"/>
          </a:p>
        </p:txBody>
      </p:sp>
      <p:sp>
        <p:nvSpPr>
          <p:cNvPr id="24" name="Footer Placeholder 23"/>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4CBEAF9-9E58-4CC8-A6FF-6DD8A58DEEA4}" type="datetimeFigureOut">
              <a:rPr lang="en-US" smtClean="0"/>
              <a:pPr/>
              <a:t>2/24/2016</a:t>
            </a:fld>
            <a:endParaRPr lang="en-US"/>
          </a:p>
        </p:txBody>
      </p:sp>
      <p:sp>
        <p:nvSpPr>
          <p:cNvPr id="29" name="Footer Placeholder 28"/>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74CBEAF9-9E58-4CC8-A6FF-6DD8A58DEEA4}" type="datetimeFigureOut">
              <a:rPr lang="en-US" smtClean="0"/>
              <a:pPr/>
              <a:t>2/24/2016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31" name="Slide Number Placeholder 30"/>
          <p:cNvSpPr>
            <a:spLocks noGrp="1"/>
          </p:cNvSpPr>
          <p:nvPr>
            <p:ph type="sldNum" sz="quarter" idx="12"/>
          </p:nvPr>
        </p:nvSpPr>
        <p:spPr/>
        <p:txBody>
          <a:bodyPr/>
          <a:lstStyle/>
          <a:p>
            <a:fld id="{CA15C064-DD44-4CAC-873E-2D1F54821676}" type="slidenum">
              <a:rPr kumimoji="0" lang="en-US" smtClean="0"/>
              <a:pPr/>
              <a:t>‹#›</a:t>
            </a:fld>
            <a:endParaRPr kumimoji="0"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lgn="l" eaLnBrk="1" latinLnBrk="0" hangingPunct="1"/>
            <a:fld id="{74CBEAF9-9E58-4CC8-A6FF-6DD8A58DEEA4}" type="datetimeFigureOut">
              <a:rPr lang="en-US" smtClean="0"/>
              <a:pPr algn="l" eaLnBrk="1" latinLnBrk="0" hangingPunct="1"/>
              <a:t>2/24/2016</a:t>
            </a:fld>
            <a:endParaRPr lang="en-US" dirty="0">
              <a:solidFill>
                <a:schemeClr val="accent1">
                  <a:shade val="75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lgn="r" eaLnBrk="1" latinLnBrk="0" hangingPunct="1"/>
            <a:endParaRPr kumimoji="0" lang="en-US" dirty="0">
              <a:solidFill>
                <a:schemeClr val="accent1">
                  <a:shade val="75000"/>
                </a:scheme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A15C064-DD44-4CAC-873E-2D1F54821676}" type="slidenum">
              <a:rPr kumimoji="0" lang="en-US" smtClean="0"/>
              <a:pPr/>
              <a:t>‹#›</a:t>
            </a:fld>
            <a:endParaRPr kumimoji="0" lang="en-US" dirty="0">
              <a:solidFill>
                <a:schemeClr val="accent1">
                  <a:shade val="75000"/>
                </a:scheme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E:\Unit%209\Sponge%20Bob%20S06e09b%20The%20Krabby%20Kronicle.mp4" TargetMode="External"/><Relationship Id="rId1" Type="http://schemas.microsoft.com/office/2007/relationships/media" Target="file:///E:\Unit%209\Sponge%20Bob%20S06e09b%20The%20Krabby%20Kronicle.mp4" TargetMode="Externa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America EXPANDS</a:t>
            </a:r>
            <a:endParaRPr lang="en-US" dirty="0"/>
          </a:p>
        </p:txBody>
      </p:sp>
      <p:sp>
        <p:nvSpPr>
          <p:cNvPr id="3" name="Subtitle 2"/>
          <p:cNvSpPr>
            <a:spLocks noGrp="1"/>
          </p:cNvSpPr>
          <p:nvPr>
            <p:ph type="subTitle" idx="1"/>
          </p:nvPr>
        </p:nvSpPr>
        <p:spPr/>
        <p:txBody>
          <a:bodyPr/>
          <a:lstStyle/>
          <a:p>
            <a:r>
              <a:rPr lang="en-US" smtClean="0"/>
              <a:t>9-9 </a:t>
            </a:r>
            <a:r>
              <a:rPr lang="en-US" smtClean="0"/>
              <a:t>American Imperialism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Spanish American War</a:t>
            </a:r>
            <a:endParaRPr lang="en-US" dirty="0"/>
          </a:p>
        </p:txBody>
      </p:sp>
      <p:sp>
        <p:nvSpPr>
          <p:cNvPr id="3" name="Content Placeholder 2"/>
          <p:cNvSpPr>
            <a:spLocks noGrp="1"/>
          </p:cNvSpPr>
          <p:nvPr>
            <p:ph idx="1"/>
          </p:nvPr>
        </p:nvSpPr>
        <p:spPr>
          <a:xfrm>
            <a:off x="228600" y="1219200"/>
            <a:ext cx="5181600" cy="5638800"/>
          </a:xfrm>
        </p:spPr>
        <p:txBody>
          <a:bodyPr>
            <a:normAutofit fontScale="62500" lnSpcReduction="20000"/>
          </a:bodyPr>
          <a:lstStyle/>
          <a:p>
            <a:r>
              <a:rPr lang="en-US" dirty="0" smtClean="0"/>
              <a:t>Cuba tried unsuccessfully to overthrown their Spanish rule. As a result the Spanish cracked down hard on the Cubans. </a:t>
            </a:r>
          </a:p>
          <a:p>
            <a:r>
              <a:rPr lang="en-US" dirty="0" smtClean="0"/>
              <a:t>President McKinley was pressure to send help</a:t>
            </a:r>
          </a:p>
          <a:p>
            <a:r>
              <a:rPr lang="en-US" dirty="0" smtClean="0"/>
              <a:t>Sent the U.S.S Maine to sit in the harbor outside Havana, Cuba</a:t>
            </a:r>
          </a:p>
          <a:p>
            <a:pPr lvl="1"/>
            <a:r>
              <a:rPr lang="en-US" dirty="0" smtClean="0"/>
              <a:t>Sat quietly for week</a:t>
            </a:r>
          </a:p>
          <a:p>
            <a:r>
              <a:rPr lang="en-US" dirty="0" smtClean="0"/>
              <a:t>Feb. 15, 1898 it EXPLODES!</a:t>
            </a:r>
          </a:p>
          <a:p>
            <a:pPr lvl="1"/>
            <a:r>
              <a:rPr lang="en-US" dirty="0" smtClean="0"/>
              <a:t>American Newspapers immediately blame the Spanish</a:t>
            </a:r>
          </a:p>
          <a:p>
            <a:pPr lvl="1"/>
            <a:r>
              <a:rPr lang="en-US" dirty="0" smtClean="0"/>
              <a:t>Later details point to the explosion as an accident</a:t>
            </a:r>
          </a:p>
          <a:p>
            <a:r>
              <a:rPr lang="en-US" dirty="0" smtClean="0"/>
              <a:t>Newspapers had blown this story, and many others out of proportion to get readers engaged and excited about stories.</a:t>
            </a:r>
          </a:p>
          <a:p>
            <a:r>
              <a:rPr lang="en-US" dirty="0" smtClean="0"/>
              <a:t>This style of writing is called </a:t>
            </a:r>
            <a:r>
              <a:rPr lang="en-US" b="1" u="sng" dirty="0" smtClean="0"/>
              <a:t>Yellow Journalism</a:t>
            </a:r>
          </a:p>
          <a:p>
            <a:pPr lvl="1"/>
            <a:r>
              <a:rPr lang="en-US" dirty="0" smtClean="0"/>
              <a:t>Embellishing stores to make readers read your story</a:t>
            </a:r>
            <a:endParaRPr lang="en-US" dirty="0"/>
          </a:p>
        </p:txBody>
      </p:sp>
      <p:pic>
        <p:nvPicPr>
          <p:cNvPr id="4" name="Picture 13" descr="The U.S.S. Maine Explodes"/>
          <p:cNvPicPr>
            <a:picLocks noChangeAspect="1" noChangeArrowheads="1"/>
          </p:cNvPicPr>
          <p:nvPr/>
        </p:nvPicPr>
        <p:blipFill>
          <a:blip r:embed="rId2" cstate="print"/>
          <a:srcRect/>
          <a:stretch>
            <a:fillRect/>
          </a:stretch>
        </p:blipFill>
        <p:spPr bwMode="auto">
          <a:xfrm>
            <a:off x="5334000" y="2286000"/>
            <a:ext cx="3556000" cy="2667000"/>
          </a:xfrm>
          <a:prstGeom prst="rect">
            <a:avLst/>
          </a:prstGeom>
          <a:noFill/>
          <a:ln w="38100">
            <a:solidFill>
              <a:schemeClr val="tx1"/>
            </a:solidFill>
            <a:miter lim="800000"/>
            <a:headEnd/>
            <a:tailEnd/>
          </a:ln>
        </p:spPr>
      </p:pic>
      <p:sp>
        <p:nvSpPr>
          <p:cNvPr id="6" name="TextBox 5"/>
          <p:cNvSpPr txBox="1"/>
          <p:nvPr/>
        </p:nvSpPr>
        <p:spPr>
          <a:xfrm>
            <a:off x="5486400" y="5181600"/>
            <a:ext cx="3200400" cy="1200329"/>
          </a:xfrm>
          <a:prstGeom prst="rect">
            <a:avLst/>
          </a:prstGeom>
          <a:noFill/>
        </p:spPr>
        <p:txBody>
          <a:bodyPr wrap="square" rtlCol="0">
            <a:spAutoFit/>
          </a:bodyPr>
          <a:lstStyle/>
          <a:p>
            <a:r>
              <a:rPr lang="en-US" dirty="0" smtClean="0">
                <a:solidFill>
                  <a:srgbClr val="FF0000"/>
                </a:solidFill>
              </a:rPr>
              <a:t>11) Define. Do you think writers still use tactics similar to yellow journalism today,? If so give me an example.</a:t>
            </a:r>
            <a:endParaRPr lang="en-US" dirty="0">
              <a:solidFill>
                <a:srgbClr val="FF0000"/>
              </a:solidFill>
            </a:endParaRPr>
          </a:p>
        </p:txBody>
      </p:sp>
      <p:sp>
        <p:nvSpPr>
          <p:cNvPr id="7" name="Explosion 1 6"/>
          <p:cNvSpPr/>
          <p:nvPr/>
        </p:nvSpPr>
        <p:spPr>
          <a:xfrm rot="593895">
            <a:off x="6270401" y="1409368"/>
            <a:ext cx="2326489" cy="131570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11) Yellow Journalism</a:t>
            </a:r>
            <a:endParaRPr lang="en-US"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additive="base">
                                        <p:cTn id="4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7" end="7"/>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 calcmode="lin" valueType="num">
                                      <p:cBhvr additive="base">
                                        <p:cTn id="5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 calcmode="lin" valueType="num">
                                      <p:cBhvr additive="base">
                                        <p:cTn id="5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6">
                                            <p:txEl>
                                              <p:pRg st="0" end="0"/>
                                            </p:txEl>
                                          </p:spTgt>
                                        </p:tgtEl>
                                        <p:attrNameLst>
                                          <p:attrName>style.visibility</p:attrName>
                                        </p:attrNameLst>
                                      </p:cBhvr>
                                      <p:to>
                                        <p:strVal val="visible"/>
                                      </p:to>
                                    </p:set>
                                    <p:anim calcmode="lin" valueType="num">
                                      <p:cBhvr additive="base">
                                        <p:cTn id="6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Spanish American War</a:t>
            </a:r>
            <a:endParaRPr lang="en-US" dirty="0"/>
          </a:p>
        </p:txBody>
      </p:sp>
      <p:sp>
        <p:nvSpPr>
          <p:cNvPr id="3" name="Content Placeholder 2"/>
          <p:cNvSpPr>
            <a:spLocks noGrp="1"/>
          </p:cNvSpPr>
          <p:nvPr>
            <p:ph idx="1"/>
          </p:nvPr>
        </p:nvSpPr>
        <p:spPr>
          <a:xfrm>
            <a:off x="304800" y="1554162"/>
            <a:ext cx="5029200" cy="4846638"/>
          </a:xfrm>
        </p:spPr>
        <p:txBody>
          <a:bodyPr>
            <a:normAutofit fontScale="77500" lnSpcReduction="20000"/>
          </a:bodyPr>
          <a:lstStyle/>
          <a:p>
            <a:r>
              <a:rPr lang="en-US" dirty="0" smtClean="0"/>
              <a:t>Although the war started in Cuba the first fighting occurred in the Philippines</a:t>
            </a:r>
          </a:p>
          <a:p>
            <a:r>
              <a:rPr lang="en-US" dirty="0" smtClean="0"/>
              <a:t>Teddy Roosevelt quit his job as Assistant Sec. of the Navy to lead the Rough Riders</a:t>
            </a:r>
          </a:p>
          <a:p>
            <a:pPr lvl="1"/>
            <a:r>
              <a:rPr lang="en-US" dirty="0" smtClean="0"/>
              <a:t>Calvary Unit in Cuba</a:t>
            </a:r>
          </a:p>
          <a:p>
            <a:r>
              <a:rPr lang="en-US" dirty="0" smtClean="0"/>
              <a:t>After 4 months terms were agreed upon</a:t>
            </a:r>
          </a:p>
          <a:p>
            <a:pPr lvl="1"/>
            <a:r>
              <a:rPr lang="en-US" dirty="0" smtClean="0"/>
              <a:t>Cuba became a US Protectorate</a:t>
            </a:r>
          </a:p>
          <a:p>
            <a:pPr lvl="1"/>
            <a:r>
              <a:rPr lang="en-US" dirty="0" smtClean="0"/>
              <a:t>Puerto Rico and Guam become US Territories</a:t>
            </a:r>
          </a:p>
          <a:p>
            <a:pPr lvl="1"/>
            <a:r>
              <a:rPr lang="en-US" dirty="0" smtClean="0"/>
              <a:t>Spain gives up Philippines to US for $20 million  </a:t>
            </a:r>
            <a:endParaRPr lang="en-US" dirty="0"/>
          </a:p>
        </p:txBody>
      </p:sp>
      <p:pic>
        <p:nvPicPr>
          <p:cNvPr id="4" name="Picture 5" descr="Ch19RooseveltandtheRough%20Riders"/>
          <p:cNvPicPr>
            <a:picLocks noChangeAspect="1" noChangeArrowheads="1"/>
          </p:cNvPicPr>
          <p:nvPr/>
        </p:nvPicPr>
        <p:blipFill>
          <a:blip r:embed="rId2" cstate="print"/>
          <a:srcRect/>
          <a:stretch>
            <a:fillRect/>
          </a:stretch>
        </p:blipFill>
        <p:spPr bwMode="auto">
          <a:xfrm>
            <a:off x="5334000" y="2057400"/>
            <a:ext cx="3571318" cy="2760500"/>
          </a:xfrm>
          <a:prstGeom prst="rect">
            <a:avLst/>
          </a:prstGeom>
          <a:noFill/>
          <a:ln w="38100">
            <a:solidFill>
              <a:schemeClr val="tx1"/>
            </a:solidFill>
            <a:miter lim="800000"/>
            <a:headEnd/>
            <a:tailEnd/>
          </a:ln>
        </p:spPr>
      </p:pic>
      <p:sp>
        <p:nvSpPr>
          <p:cNvPr id="5" name="TextBox 4"/>
          <p:cNvSpPr txBox="1"/>
          <p:nvPr/>
        </p:nvSpPr>
        <p:spPr>
          <a:xfrm>
            <a:off x="5410200" y="4876800"/>
            <a:ext cx="3429000" cy="646331"/>
          </a:xfrm>
          <a:prstGeom prst="rect">
            <a:avLst/>
          </a:prstGeom>
          <a:noFill/>
        </p:spPr>
        <p:txBody>
          <a:bodyPr wrap="square" rtlCol="0">
            <a:spAutoFit/>
          </a:bodyPr>
          <a:lstStyle/>
          <a:p>
            <a:r>
              <a:rPr lang="en-US" dirty="0" smtClean="0"/>
              <a:t>Teddy Roosevelt with the Rough Riders being a boss.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additive="base">
                                        <p:cTn id="4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Panama Canal</a:t>
            </a:r>
            <a:endParaRPr lang="en-US" dirty="0"/>
          </a:p>
        </p:txBody>
      </p:sp>
      <p:sp>
        <p:nvSpPr>
          <p:cNvPr id="3" name="Content Placeholder 2"/>
          <p:cNvSpPr>
            <a:spLocks noGrp="1"/>
          </p:cNvSpPr>
          <p:nvPr>
            <p:ph idx="1"/>
          </p:nvPr>
        </p:nvSpPr>
        <p:spPr>
          <a:xfrm>
            <a:off x="304800" y="1554162"/>
            <a:ext cx="5486400" cy="4525963"/>
          </a:xfrm>
        </p:spPr>
        <p:txBody>
          <a:bodyPr>
            <a:normAutofit fontScale="77500" lnSpcReduction="20000"/>
          </a:bodyPr>
          <a:lstStyle/>
          <a:p>
            <a:r>
              <a:rPr lang="en-US" dirty="0" smtClean="0"/>
              <a:t>It had been long dreamed of: A canal to make the trip around South America safer and shorter…</a:t>
            </a:r>
          </a:p>
          <a:p>
            <a:r>
              <a:rPr lang="en-US" dirty="0" smtClean="0"/>
              <a:t>America acquired a lease for a plot of land in the country of Panama that bordered the Atlantic and Pacific Oceans</a:t>
            </a:r>
          </a:p>
          <a:p>
            <a:pPr lvl="1"/>
            <a:r>
              <a:rPr lang="en-US" dirty="0" smtClean="0"/>
              <a:t>Panama is less than 50 miles shore to shore</a:t>
            </a:r>
          </a:p>
          <a:p>
            <a:r>
              <a:rPr lang="en-US" dirty="0" smtClean="0"/>
              <a:t>The canal was completed August 15</a:t>
            </a:r>
            <a:r>
              <a:rPr lang="en-US" baseline="30000" dirty="0" smtClean="0"/>
              <a:t>th</a:t>
            </a:r>
            <a:r>
              <a:rPr lang="en-US" dirty="0" smtClean="0"/>
              <a:t> 1914</a:t>
            </a:r>
          </a:p>
          <a:p>
            <a:pPr lvl="1"/>
            <a:r>
              <a:rPr lang="en-US" dirty="0" smtClean="0"/>
              <a:t>Cut over 7000 miles off the journey from New York and San Francisco</a:t>
            </a:r>
          </a:p>
          <a:p>
            <a:endParaRPr lang="en-US" dirty="0"/>
          </a:p>
        </p:txBody>
      </p:sp>
      <p:pic>
        <p:nvPicPr>
          <p:cNvPr id="21506" name="Picture 2" descr="http://s.hswstatic.com/gif/willow/panama-canal0.gif"/>
          <p:cNvPicPr>
            <a:picLocks noChangeAspect="1" noChangeArrowheads="1"/>
          </p:cNvPicPr>
          <p:nvPr/>
        </p:nvPicPr>
        <p:blipFill>
          <a:blip r:embed="rId2" cstate="print"/>
          <a:srcRect/>
          <a:stretch>
            <a:fillRect/>
          </a:stretch>
        </p:blipFill>
        <p:spPr bwMode="auto">
          <a:xfrm>
            <a:off x="5943600" y="2286000"/>
            <a:ext cx="2924175" cy="2857500"/>
          </a:xfrm>
          <a:prstGeom prst="rect">
            <a:avLst/>
          </a:prstGeom>
          <a:noFill/>
        </p:spPr>
      </p:pic>
      <p:sp>
        <p:nvSpPr>
          <p:cNvPr id="5" name="TextBox 4"/>
          <p:cNvSpPr txBox="1"/>
          <p:nvPr/>
        </p:nvSpPr>
        <p:spPr>
          <a:xfrm>
            <a:off x="5943600" y="5181600"/>
            <a:ext cx="2895600" cy="646331"/>
          </a:xfrm>
          <a:prstGeom prst="rect">
            <a:avLst/>
          </a:prstGeom>
          <a:noFill/>
        </p:spPr>
        <p:txBody>
          <a:bodyPr wrap="square" rtlCol="0">
            <a:spAutoFit/>
          </a:bodyPr>
          <a:lstStyle/>
          <a:p>
            <a:r>
              <a:rPr lang="en-US" dirty="0" smtClean="0">
                <a:solidFill>
                  <a:srgbClr val="FF0000"/>
                </a:solidFill>
              </a:rPr>
              <a:t>12) What advantages did the Panama Canal create?</a:t>
            </a:r>
            <a:endParaRPr lang="en-US" dirty="0">
              <a:solidFill>
                <a:srgbClr val="FF0000"/>
              </a:solidFill>
            </a:endParaRPr>
          </a:p>
        </p:txBody>
      </p:sp>
      <p:sp>
        <p:nvSpPr>
          <p:cNvPr id="6" name="Explosion 1 5"/>
          <p:cNvSpPr/>
          <p:nvPr/>
        </p:nvSpPr>
        <p:spPr>
          <a:xfrm rot="21108595">
            <a:off x="6150506" y="974863"/>
            <a:ext cx="1734719" cy="167095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Think about it!</a:t>
            </a:r>
            <a:endParaRPr lang="en-US"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Imperialism in Latin America</a:t>
            </a:r>
            <a:endParaRPr lang="en-US" dirty="0"/>
          </a:p>
        </p:txBody>
      </p:sp>
      <p:sp>
        <p:nvSpPr>
          <p:cNvPr id="3" name="Content Placeholder 2"/>
          <p:cNvSpPr>
            <a:spLocks noGrp="1"/>
          </p:cNvSpPr>
          <p:nvPr>
            <p:ph idx="1"/>
          </p:nvPr>
        </p:nvSpPr>
        <p:spPr>
          <a:xfrm>
            <a:off x="152400" y="1143000"/>
            <a:ext cx="5638800" cy="5791200"/>
          </a:xfrm>
        </p:spPr>
        <p:txBody>
          <a:bodyPr>
            <a:normAutofit fontScale="70000" lnSpcReduction="20000"/>
          </a:bodyPr>
          <a:lstStyle/>
          <a:p>
            <a:r>
              <a:rPr lang="en-US" dirty="0" smtClean="0"/>
              <a:t>Roosevelt used “</a:t>
            </a:r>
            <a:r>
              <a:rPr lang="en-US" b="1" u="sng" dirty="0" smtClean="0"/>
              <a:t>Big Stick Diplomacy</a:t>
            </a:r>
            <a:r>
              <a:rPr lang="en-US" dirty="0" smtClean="0"/>
              <a:t>” to get what he wanted in Latin America and elsewhere</a:t>
            </a:r>
          </a:p>
          <a:p>
            <a:pPr lvl="1"/>
            <a:r>
              <a:rPr lang="en-US" dirty="0" smtClean="0"/>
              <a:t>“Walk softly but carry a big stick”</a:t>
            </a:r>
          </a:p>
          <a:p>
            <a:pPr lvl="2"/>
            <a:r>
              <a:rPr lang="en-US" dirty="0" smtClean="0"/>
              <a:t>Used negotiation tactics first but scare them into agreeing by “flexing our military muscles” </a:t>
            </a:r>
          </a:p>
          <a:p>
            <a:r>
              <a:rPr lang="en-US" dirty="0" smtClean="0"/>
              <a:t>The building of the Panama Canal ensured U.S. involvement in Latin America for years to come.</a:t>
            </a:r>
          </a:p>
          <a:p>
            <a:r>
              <a:rPr lang="en-US" dirty="0" smtClean="0"/>
              <a:t>Roosevelt was worried about political instability in Latin America and the Caribbean so he created the </a:t>
            </a:r>
            <a:r>
              <a:rPr lang="en-US" b="1" u="sng" dirty="0" smtClean="0"/>
              <a:t>Roosevelt Corollary.</a:t>
            </a:r>
          </a:p>
          <a:p>
            <a:pPr lvl="1"/>
            <a:r>
              <a:rPr lang="en-US" dirty="0" smtClean="0"/>
              <a:t>Policy asserting America as “police” in Latin America</a:t>
            </a:r>
          </a:p>
          <a:p>
            <a:r>
              <a:rPr lang="en-US" dirty="0" smtClean="0"/>
              <a:t> President William Taft’s foreign polices were referred to as </a:t>
            </a:r>
            <a:r>
              <a:rPr lang="en-US" b="1" u="sng" dirty="0" smtClean="0"/>
              <a:t>Dollar Diplomacy</a:t>
            </a:r>
          </a:p>
          <a:p>
            <a:pPr lvl="1"/>
            <a:r>
              <a:rPr lang="en-US" dirty="0" smtClean="0"/>
              <a:t>Idea that expansion of American businesses and investments into troubled areas of the world would bring stability.</a:t>
            </a:r>
            <a:endParaRPr lang="en-US" dirty="0"/>
          </a:p>
        </p:txBody>
      </p:sp>
      <p:pic>
        <p:nvPicPr>
          <p:cNvPr id="6" name="Picture 7"/>
          <p:cNvPicPr>
            <a:picLocks noChangeAspect="1" noChangeArrowheads="1"/>
          </p:cNvPicPr>
          <p:nvPr/>
        </p:nvPicPr>
        <p:blipFill>
          <a:blip r:embed="rId2" cstate="print"/>
          <a:srcRect/>
          <a:stretch>
            <a:fillRect/>
          </a:stretch>
        </p:blipFill>
        <p:spPr bwMode="auto">
          <a:xfrm>
            <a:off x="5791200" y="2819400"/>
            <a:ext cx="3124200" cy="2021289"/>
          </a:xfrm>
          <a:prstGeom prst="rect">
            <a:avLst/>
          </a:prstGeom>
          <a:noFill/>
          <a:ln w="38100">
            <a:solidFill>
              <a:schemeClr val="tx1"/>
            </a:solidFill>
            <a:miter lim="800000"/>
            <a:headEnd/>
            <a:tailEnd/>
          </a:ln>
        </p:spPr>
      </p:pic>
      <p:sp>
        <p:nvSpPr>
          <p:cNvPr id="5" name="Explosion 1 4"/>
          <p:cNvSpPr/>
          <p:nvPr/>
        </p:nvSpPr>
        <p:spPr>
          <a:xfrm rot="593895">
            <a:off x="6742893" y="1134247"/>
            <a:ext cx="2133600" cy="15240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Define!</a:t>
            </a:r>
            <a:endParaRPr lang="en-US"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2" presetClass="entr" presetSubtype="4"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pbs.org/crucible/headlines/headline-3.gif"/>
          <p:cNvPicPr>
            <a:picLocks noChangeAspect="1" noChangeArrowheads="1"/>
          </p:cNvPicPr>
          <p:nvPr/>
        </p:nvPicPr>
        <p:blipFill>
          <a:blip r:embed="rId2" cstate="print"/>
          <a:srcRect/>
          <a:stretch>
            <a:fillRect/>
          </a:stretch>
        </p:blipFill>
        <p:spPr bwMode="auto">
          <a:xfrm rot="20966809">
            <a:off x="6902661" y="597922"/>
            <a:ext cx="1750371" cy="2313583"/>
          </a:xfrm>
          <a:prstGeom prst="rect">
            <a:avLst/>
          </a:prstGeom>
          <a:noFill/>
        </p:spPr>
      </p:pic>
      <p:sp>
        <p:nvSpPr>
          <p:cNvPr id="2" name="Title 1"/>
          <p:cNvSpPr>
            <a:spLocks noGrp="1"/>
          </p:cNvSpPr>
          <p:nvPr>
            <p:ph type="title"/>
          </p:nvPr>
        </p:nvSpPr>
        <p:spPr>
          <a:xfrm>
            <a:off x="457200" y="381000"/>
            <a:ext cx="8686800" cy="838200"/>
          </a:xfrm>
        </p:spPr>
        <p:txBody>
          <a:bodyPr/>
          <a:lstStyle/>
          <a:p>
            <a:r>
              <a:rPr lang="en-US" dirty="0" smtClean="0"/>
              <a:t>Yellow journalism </a:t>
            </a:r>
            <a:endParaRPr lang="en-US" dirty="0"/>
          </a:p>
        </p:txBody>
      </p:sp>
      <p:sp>
        <p:nvSpPr>
          <p:cNvPr id="3" name="Content Placeholder 2"/>
          <p:cNvSpPr>
            <a:spLocks noGrp="1"/>
          </p:cNvSpPr>
          <p:nvPr>
            <p:ph idx="1"/>
          </p:nvPr>
        </p:nvSpPr>
        <p:spPr>
          <a:xfrm>
            <a:off x="457200" y="1143000"/>
            <a:ext cx="7162800" cy="4525963"/>
          </a:xfrm>
        </p:spPr>
        <p:txBody>
          <a:bodyPr/>
          <a:lstStyle/>
          <a:p>
            <a:r>
              <a:rPr lang="en-US" dirty="0" smtClean="0"/>
              <a:t>You will watch the episode of SpongeBob on the next slide and answer the following question on </a:t>
            </a:r>
            <a:r>
              <a:rPr lang="en-US" dirty="0" err="1" smtClean="0"/>
              <a:t>goformative</a:t>
            </a:r>
            <a:r>
              <a:rPr lang="en-US" dirty="0" smtClean="0"/>
              <a:t>.</a:t>
            </a:r>
          </a:p>
          <a:p>
            <a:endParaRPr lang="en-US" dirty="0" smtClean="0"/>
          </a:p>
          <a:p>
            <a:r>
              <a:rPr lang="en-US" dirty="0" smtClean="0">
                <a:solidFill>
                  <a:srgbClr val="FF0000"/>
                </a:solidFill>
              </a:rPr>
              <a:t>14) How is the reporting that SpongeBob did considered “yellow journalism?”</a:t>
            </a:r>
            <a:endParaRPr lang="en-US" dirty="0">
              <a:solidFill>
                <a:srgbClr val="FF0000"/>
              </a:solidFill>
            </a:endParaRPr>
          </a:p>
        </p:txBody>
      </p:sp>
      <p:sp>
        <p:nvSpPr>
          <p:cNvPr id="4" name="Explosion 1 3"/>
          <p:cNvSpPr/>
          <p:nvPr/>
        </p:nvSpPr>
        <p:spPr>
          <a:xfrm rot="593895">
            <a:off x="6895292" y="4058239"/>
            <a:ext cx="2133600" cy="15240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Compare!</a:t>
            </a:r>
            <a:endParaRPr lang="en-US" b="1" dirty="0">
              <a:solidFill>
                <a:schemeClr val="tx1"/>
              </a:solidFill>
            </a:endParaRPr>
          </a:p>
        </p:txBody>
      </p:sp>
      <p:pic>
        <p:nvPicPr>
          <p:cNvPr id="7" name="Picture 2" descr="http://i.imgur.com/ZYuo1TU.png"/>
          <p:cNvPicPr>
            <a:picLocks noChangeAspect="1" noChangeArrowheads="1"/>
          </p:cNvPicPr>
          <p:nvPr/>
        </p:nvPicPr>
        <p:blipFill>
          <a:blip r:embed="rId3" cstate="print"/>
          <a:srcRect/>
          <a:stretch>
            <a:fillRect/>
          </a:stretch>
        </p:blipFill>
        <p:spPr bwMode="auto">
          <a:xfrm>
            <a:off x="152400" y="5486400"/>
            <a:ext cx="1219200" cy="1295278"/>
          </a:xfrm>
          <a:prstGeom prst="rect">
            <a:avLst/>
          </a:prstGeom>
          <a:noFill/>
        </p:spPr>
      </p:pic>
      <p:sp>
        <p:nvSpPr>
          <p:cNvPr id="8" name="Rectangular Callout 7"/>
          <p:cNvSpPr/>
          <p:nvPr/>
        </p:nvSpPr>
        <p:spPr>
          <a:xfrm>
            <a:off x="2438400" y="5638800"/>
            <a:ext cx="3810000" cy="533400"/>
          </a:xfrm>
          <a:prstGeom prst="wedgeRectCallout">
            <a:avLst>
              <a:gd name="adj1" fmla="val -91907"/>
              <a:gd name="adj2" fmla="val 4951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Click “Submit” when finished!</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smtClean="0"/>
              <a:t>SpongeBob Square pants</a:t>
            </a:r>
            <a:r>
              <a:rPr lang="en-US" dirty="0" smtClean="0"/>
              <a:t>: </a:t>
            </a:r>
            <a:r>
              <a:rPr lang="en-US" sz="1800" dirty="0" smtClean="0"/>
              <a:t>The </a:t>
            </a:r>
            <a:r>
              <a:rPr lang="en-US" sz="1800" dirty="0" err="1" smtClean="0"/>
              <a:t>Krabby</a:t>
            </a:r>
            <a:r>
              <a:rPr lang="en-US" sz="1800" dirty="0" smtClean="0"/>
              <a:t> </a:t>
            </a:r>
            <a:r>
              <a:rPr lang="en-US" sz="1800" dirty="0" err="1" smtClean="0"/>
              <a:t>Kroncile</a:t>
            </a:r>
            <a:endParaRPr lang="en-US" sz="1800" dirty="0"/>
          </a:p>
        </p:txBody>
      </p:sp>
      <p:pic>
        <p:nvPicPr>
          <p:cNvPr id="4" name="Sponge Bob S06e09b The Krabby Kronicle.mp4">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4" cstate="print"/>
          <a:stretch>
            <a:fillRect/>
          </a:stretch>
        </p:blipFill>
        <p:spPr>
          <a:xfrm>
            <a:off x="838200" y="1219200"/>
            <a:ext cx="7442200" cy="5581650"/>
          </a:xfrm>
          <a:prstGeom prst="rect">
            <a:avLst/>
          </a:prstGeom>
        </p:spPr>
      </p:pic>
      <p:sp>
        <p:nvSpPr>
          <p:cNvPr id="5" name="Explosion 1 4"/>
          <p:cNvSpPr/>
          <p:nvPr/>
        </p:nvSpPr>
        <p:spPr>
          <a:xfrm rot="1129300">
            <a:off x="7125507" y="74829"/>
            <a:ext cx="2133600" cy="15240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Click to video to watch</a:t>
            </a:r>
            <a:endParaRPr lang="en-US" b="1" dirty="0">
              <a:solidFill>
                <a:schemeClr val="tx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Yellow Journalism Assignment- </a:t>
            </a:r>
            <a:br>
              <a:rPr lang="en-US" dirty="0" smtClean="0"/>
            </a:br>
            <a:r>
              <a:rPr lang="en-US" dirty="0" smtClean="0">
                <a:solidFill>
                  <a:srgbClr val="FF0000"/>
                </a:solidFill>
              </a:rPr>
              <a:t>EXTRA CREDIT!!!</a:t>
            </a:r>
            <a:endParaRPr lang="en-US" dirty="0">
              <a:solidFill>
                <a:srgbClr val="FF0000"/>
              </a:solidFill>
            </a:endParaRPr>
          </a:p>
        </p:txBody>
      </p:sp>
      <p:sp>
        <p:nvSpPr>
          <p:cNvPr id="3" name="Content Placeholder 2"/>
          <p:cNvSpPr>
            <a:spLocks noGrp="1"/>
          </p:cNvSpPr>
          <p:nvPr>
            <p:ph idx="1"/>
          </p:nvPr>
        </p:nvSpPr>
        <p:spPr>
          <a:xfrm>
            <a:off x="304800" y="1554163"/>
            <a:ext cx="8686800" cy="1874838"/>
          </a:xfrm>
        </p:spPr>
        <p:txBody>
          <a:bodyPr>
            <a:normAutofit fontScale="77500" lnSpcReduction="20000"/>
          </a:bodyPr>
          <a:lstStyle/>
          <a:p>
            <a:r>
              <a:rPr lang="en-US" dirty="0" smtClean="0"/>
              <a:t>Using the designed template I created for you, you will make a yellow journalism article of your own.  </a:t>
            </a:r>
            <a:endParaRPr lang="en-US" u="sng" dirty="0" smtClean="0"/>
          </a:p>
          <a:p>
            <a:r>
              <a:rPr lang="en-US" b="1" u="sng" dirty="0" smtClean="0"/>
              <a:t>Remember</a:t>
            </a:r>
            <a:r>
              <a:rPr lang="en-US" dirty="0" smtClean="0"/>
              <a:t>, yellow journalism takes a true story but “bends the truth”, changes some facts and makes a catchy title to grab readers attention rather than telling the truth.</a:t>
            </a:r>
            <a:endParaRPr lang="en-US" dirty="0"/>
          </a:p>
        </p:txBody>
      </p:sp>
      <p:sp>
        <p:nvSpPr>
          <p:cNvPr id="4" name="TextBox 3"/>
          <p:cNvSpPr txBox="1"/>
          <p:nvPr/>
        </p:nvSpPr>
        <p:spPr>
          <a:xfrm>
            <a:off x="228600" y="3429000"/>
            <a:ext cx="5029200" cy="3970318"/>
          </a:xfrm>
          <a:prstGeom prst="rect">
            <a:avLst/>
          </a:prstGeom>
          <a:noFill/>
        </p:spPr>
        <p:txBody>
          <a:bodyPr wrap="square" rtlCol="0">
            <a:spAutoFit/>
          </a:bodyPr>
          <a:lstStyle/>
          <a:p>
            <a:r>
              <a:rPr lang="en-US" b="1" u="sng" dirty="0" smtClean="0"/>
              <a:t>Topics: Choose one</a:t>
            </a:r>
          </a:p>
          <a:p>
            <a:endParaRPr lang="en-US" dirty="0" smtClean="0"/>
          </a:p>
          <a:p>
            <a:r>
              <a:rPr lang="en-US" dirty="0" smtClean="0"/>
              <a:t>1) </a:t>
            </a:r>
            <a:r>
              <a:rPr lang="en-US" dirty="0" err="1" smtClean="0"/>
              <a:t>Deflategate</a:t>
            </a:r>
            <a:r>
              <a:rPr lang="en-US" dirty="0" smtClean="0"/>
              <a:t> (New England Patriots football issue)</a:t>
            </a:r>
          </a:p>
          <a:p>
            <a:endParaRPr lang="en-US" dirty="0" smtClean="0"/>
          </a:p>
          <a:p>
            <a:r>
              <a:rPr lang="en-US" dirty="0" smtClean="0"/>
              <a:t>2) The “snow storm” that we had resulting in school cancelations </a:t>
            </a:r>
          </a:p>
          <a:p>
            <a:endParaRPr lang="en-US" dirty="0" smtClean="0"/>
          </a:p>
          <a:p>
            <a:r>
              <a:rPr lang="en-US" dirty="0" smtClean="0"/>
              <a:t>3) Global Warming</a:t>
            </a:r>
          </a:p>
          <a:p>
            <a:endParaRPr lang="en-US" dirty="0" smtClean="0"/>
          </a:p>
          <a:p>
            <a:r>
              <a:rPr lang="en-US" dirty="0" smtClean="0"/>
              <a:t>4) Choose your own Topic (ONLY IF YOU CURRENTLY HAVE AN </a:t>
            </a:r>
            <a:r>
              <a:rPr lang="en-US" dirty="0" smtClean="0">
                <a:solidFill>
                  <a:srgbClr val="FF0000"/>
                </a:solidFill>
              </a:rPr>
              <a:t>A</a:t>
            </a:r>
            <a:r>
              <a:rPr lang="en-US" dirty="0" smtClean="0"/>
              <a:t> IN THIS CLASS!)</a:t>
            </a:r>
          </a:p>
          <a:p>
            <a:endParaRPr lang="en-US" dirty="0" smtClean="0"/>
          </a:p>
          <a:p>
            <a:endParaRPr lang="en-US" dirty="0"/>
          </a:p>
        </p:txBody>
      </p:sp>
      <p:sp>
        <p:nvSpPr>
          <p:cNvPr id="6" name="Explosion 1 5"/>
          <p:cNvSpPr/>
          <p:nvPr/>
        </p:nvSpPr>
        <p:spPr>
          <a:xfrm rot="885146">
            <a:off x="6851529" y="17934"/>
            <a:ext cx="2133600" cy="15240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Due Next Friday</a:t>
            </a:r>
            <a:endParaRPr lang="en-US" dirty="0">
              <a:solidFill>
                <a:schemeClr val="tx1"/>
              </a:solidFill>
            </a:endParaRPr>
          </a:p>
        </p:txBody>
      </p:sp>
      <p:pic>
        <p:nvPicPr>
          <p:cNvPr id="7" name="Picture 2"/>
          <p:cNvPicPr>
            <a:picLocks noChangeAspect="1" noChangeArrowheads="1"/>
          </p:cNvPicPr>
          <p:nvPr/>
        </p:nvPicPr>
        <p:blipFill>
          <a:blip r:embed="rId2" cstate="print"/>
          <a:srcRect/>
          <a:stretch>
            <a:fillRect/>
          </a:stretch>
        </p:blipFill>
        <p:spPr bwMode="auto">
          <a:xfrm>
            <a:off x="5808847" y="3458547"/>
            <a:ext cx="2557062" cy="32521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5715000" cy="838200"/>
          </a:xfrm>
        </p:spPr>
        <p:txBody>
          <a:bodyPr>
            <a:normAutofit fontScale="90000"/>
          </a:bodyPr>
          <a:lstStyle/>
          <a:p>
            <a:r>
              <a:rPr lang="en-US" dirty="0" smtClean="0"/>
              <a:t>Warm up</a:t>
            </a:r>
            <a:r>
              <a:rPr lang="en-US" dirty="0"/>
              <a:t>: Inferences</a:t>
            </a:r>
            <a:br>
              <a:rPr lang="en-US" dirty="0"/>
            </a:br>
            <a:endParaRPr lang="en-US" dirty="0"/>
          </a:p>
        </p:txBody>
      </p:sp>
      <p:pic>
        <p:nvPicPr>
          <p:cNvPr id="4" name="Content Placeholder 3" descr="http://infranco.longwoodteachers.com/8thgrade/imperialism/imp2.jpg"/>
          <p:cNvPicPr>
            <a:picLocks noGrp="1"/>
          </p:cNvPicPr>
          <p:nvPr>
            <p:ph idx="1"/>
          </p:nvPr>
        </p:nvPicPr>
        <p:blipFill>
          <a:blip r:embed="rId2" cstate="print"/>
          <a:srcRect/>
          <a:stretch>
            <a:fillRect/>
          </a:stretch>
        </p:blipFill>
        <p:spPr>
          <a:xfrm>
            <a:off x="76200" y="1752600"/>
            <a:ext cx="6858000" cy="4495800"/>
          </a:xfrm>
        </p:spPr>
      </p:pic>
      <p:sp>
        <p:nvSpPr>
          <p:cNvPr id="5" name="TextBox 4"/>
          <p:cNvSpPr txBox="1"/>
          <p:nvPr/>
        </p:nvSpPr>
        <p:spPr>
          <a:xfrm>
            <a:off x="7010400" y="1752600"/>
            <a:ext cx="1981200" cy="4062651"/>
          </a:xfrm>
          <a:prstGeom prst="rect">
            <a:avLst/>
          </a:prstGeom>
          <a:noFill/>
        </p:spPr>
        <p:txBody>
          <a:bodyPr wrap="square" rtlCol="0">
            <a:spAutoFit/>
          </a:bodyPr>
          <a:lstStyle/>
          <a:p>
            <a:r>
              <a:rPr lang="en-US" sz="2000" dirty="0" smtClean="0">
                <a:solidFill>
                  <a:srgbClr val="FF0000"/>
                </a:solidFill>
              </a:rPr>
              <a:t>1) To the left is a political cartoon of Uncle Sam that depicts the concept of Imperialism. Based on this cartoon, what inferences can be made about the term Imperialism?</a:t>
            </a:r>
          </a:p>
          <a:p>
            <a:endParaRPr lang="en-US" dirty="0"/>
          </a:p>
        </p:txBody>
      </p:sp>
      <p:sp>
        <p:nvSpPr>
          <p:cNvPr id="6" name="Explosion 1 5"/>
          <p:cNvSpPr/>
          <p:nvPr/>
        </p:nvSpPr>
        <p:spPr>
          <a:xfrm rot="593895">
            <a:off x="6400800" y="228600"/>
            <a:ext cx="2133600" cy="15240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Warm up</a:t>
            </a:r>
            <a:endParaRPr lang="en-US"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Imperialism    </a:t>
            </a:r>
            <a:r>
              <a:rPr lang="en-US" sz="1400" dirty="0" smtClean="0"/>
              <a:t>/</a:t>
            </a:r>
            <a:r>
              <a:rPr lang="en-US" sz="1400" dirty="0" err="1" smtClean="0"/>
              <a:t>imˈpirēəˌlizəm</a:t>
            </a:r>
            <a:r>
              <a:rPr lang="en-US" sz="1400" dirty="0" smtClean="0"/>
              <a:t>/</a:t>
            </a:r>
            <a:endParaRPr lang="en-US" sz="1400" dirty="0"/>
          </a:p>
        </p:txBody>
      </p:sp>
      <p:sp>
        <p:nvSpPr>
          <p:cNvPr id="3" name="Content Placeholder 2"/>
          <p:cNvSpPr>
            <a:spLocks noGrp="1"/>
          </p:cNvSpPr>
          <p:nvPr>
            <p:ph idx="1"/>
          </p:nvPr>
        </p:nvSpPr>
        <p:spPr/>
        <p:txBody>
          <a:bodyPr>
            <a:normAutofit fontScale="92500"/>
          </a:bodyPr>
          <a:lstStyle/>
          <a:p>
            <a:r>
              <a:rPr lang="en-US" dirty="0" smtClean="0"/>
              <a:t>Merriam Webster defines </a:t>
            </a:r>
            <a:r>
              <a:rPr lang="en-US" u="sng" dirty="0" smtClean="0"/>
              <a:t>imperialism</a:t>
            </a:r>
            <a:r>
              <a:rPr lang="en-US" dirty="0" smtClean="0"/>
              <a:t> as:</a:t>
            </a:r>
          </a:p>
          <a:p>
            <a:pPr lvl="1"/>
            <a:r>
              <a:rPr lang="en-US" i="1" dirty="0" smtClean="0"/>
              <a:t>a policy or practice by which a country increases its power by gaining control over other areas of the world</a:t>
            </a:r>
          </a:p>
          <a:p>
            <a:endParaRPr lang="en-US" dirty="0" smtClean="0"/>
          </a:p>
          <a:p>
            <a:r>
              <a:rPr lang="en-US" dirty="0" smtClean="0"/>
              <a:t>Dictionary.com defines </a:t>
            </a:r>
            <a:r>
              <a:rPr lang="en-US" u="sng" dirty="0" smtClean="0"/>
              <a:t>imperialism</a:t>
            </a:r>
            <a:r>
              <a:rPr lang="en-US" dirty="0" smtClean="0"/>
              <a:t> as:</a:t>
            </a:r>
          </a:p>
          <a:p>
            <a:pPr lvl="1"/>
            <a:r>
              <a:rPr lang="en-US" i="1" dirty="0" smtClean="0"/>
              <a:t>a policy of extending a country's power and influence through diplomacy or military force.</a:t>
            </a:r>
          </a:p>
          <a:p>
            <a:endParaRPr lang="en-US" dirty="0" smtClean="0"/>
          </a:p>
          <a:p>
            <a:r>
              <a:rPr lang="en-US" dirty="0" smtClean="0">
                <a:solidFill>
                  <a:srgbClr val="FF0000"/>
                </a:solidFill>
              </a:rPr>
              <a:t>2) Make your own definition with less than 7 words</a:t>
            </a:r>
            <a:endParaRPr lang="en-US" dirty="0">
              <a:solidFill>
                <a:srgbClr val="FF0000"/>
              </a:solidFill>
            </a:endParaRPr>
          </a:p>
        </p:txBody>
      </p:sp>
      <p:sp>
        <p:nvSpPr>
          <p:cNvPr id="4" name="Explosion 1 3"/>
          <p:cNvSpPr/>
          <p:nvPr/>
        </p:nvSpPr>
        <p:spPr>
          <a:xfrm rot="593895">
            <a:off x="7452958" y="4548014"/>
            <a:ext cx="1598891" cy="121061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Define!</a:t>
            </a:r>
            <a:endParaRPr lang="en-US"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America’s changing policy of imperialism</a:t>
            </a:r>
            <a:endParaRPr lang="en-US" dirty="0"/>
          </a:p>
        </p:txBody>
      </p:sp>
      <p:sp>
        <p:nvSpPr>
          <p:cNvPr id="3" name="Content Placeholder 2"/>
          <p:cNvSpPr>
            <a:spLocks noGrp="1"/>
          </p:cNvSpPr>
          <p:nvPr>
            <p:ph idx="1"/>
          </p:nvPr>
        </p:nvSpPr>
        <p:spPr>
          <a:xfrm>
            <a:off x="457200" y="4343400"/>
            <a:ext cx="8686800" cy="2117725"/>
          </a:xfrm>
        </p:spPr>
        <p:txBody>
          <a:bodyPr/>
          <a:lstStyle/>
          <a:p>
            <a:r>
              <a:rPr lang="en-US" dirty="0" smtClean="0">
                <a:solidFill>
                  <a:srgbClr val="FF0000"/>
                </a:solidFill>
              </a:rPr>
              <a:t>3) Based on president Washington’s address, what was the American attitude towards imperialism in the late 1700’s?</a:t>
            </a:r>
            <a:endParaRPr lang="en-US" dirty="0">
              <a:solidFill>
                <a:srgbClr val="FF0000"/>
              </a:solidFill>
            </a:endParaRPr>
          </a:p>
        </p:txBody>
      </p:sp>
      <p:sp>
        <p:nvSpPr>
          <p:cNvPr id="5" name="Text Box 7"/>
          <p:cNvSpPr txBox="1">
            <a:spLocks noChangeArrowheads="1"/>
          </p:cNvSpPr>
          <p:nvPr/>
        </p:nvSpPr>
        <p:spPr bwMode="auto">
          <a:xfrm>
            <a:off x="304800" y="1371600"/>
            <a:ext cx="8229600" cy="2677656"/>
          </a:xfrm>
          <a:prstGeom prst="rect">
            <a:avLst/>
          </a:prstGeom>
          <a:solidFill>
            <a:srgbClr val="FFCC99"/>
          </a:solidFill>
          <a:ln w="38100">
            <a:solidFill>
              <a:schemeClr val="tx1"/>
            </a:solidFill>
            <a:miter lim="800000"/>
            <a:headEnd/>
            <a:tailEnd/>
          </a:ln>
        </p:spPr>
        <p:txBody>
          <a:bodyPr wrap="square">
            <a:spAutoFit/>
          </a:bodyPr>
          <a:lstStyle/>
          <a:p>
            <a:pPr algn="ctr"/>
            <a:r>
              <a:rPr lang="en-US" sz="2400" dirty="0">
                <a:latin typeface="Calibri" pitchFamily="34" charset="0"/>
              </a:rPr>
              <a:t>“</a:t>
            </a:r>
            <a:r>
              <a:rPr lang="en-US" sz="2400" i="1" dirty="0">
                <a:latin typeface="Calibri" pitchFamily="34" charset="0"/>
              </a:rPr>
              <a:t>The Great rule of conduct for [the U.S.], </a:t>
            </a:r>
          </a:p>
          <a:p>
            <a:pPr algn="ctr"/>
            <a:r>
              <a:rPr lang="en-US" sz="2400" i="1" dirty="0">
                <a:latin typeface="Calibri" pitchFamily="34" charset="0"/>
              </a:rPr>
              <a:t>in regard to foreign Nations is in extending </a:t>
            </a:r>
            <a:br>
              <a:rPr lang="en-US" sz="2400" i="1" dirty="0">
                <a:latin typeface="Calibri" pitchFamily="34" charset="0"/>
              </a:rPr>
            </a:br>
            <a:r>
              <a:rPr lang="en-US" sz="2400" i="1" dirty="0">
                <a:latin typeface="Calibri" pitchFamily="34" charset="0"/>
              </a:rPr>
              <a:t>our commercial relations to have with them </a:t>
            </a:r>
            <a:br>
              <a:rPr lang="en-US" sz="2400" i="1" dirty="0">
                <a:latin typeface="Calibri" pitchFamily="34" charset="0"/>
              </a:rPr>
            </a:br>
            <a:r>
              <a:rPr lang="en-US" sz="2400" i="1" dirty="0">
                <a:latin typeface="Calibri" pitchFamily="34" charset="0"/>
              </a:rPr>
              <a:t>as little political connection as possible...</a:t>
            </a:r>
            <a:br>
              <a:rPr lang="en-US" sz="2400" i="1" dirty="0">
                <a:latin typeface="Calibri" pitchFamily="34" charset="0"/>
              </a:rPr>
            </a:br>
            <a:r>
              <a:rPr lang="en-US" sz="2400" i="1" dirty="0" err="1">
                <a:latin typeface="Calibri" pitchFamily="34" charset="0"/>
              </a:rPr>
              <a:t>'Tis</a:t>
            </a:r>
            <a:r>
              <a:rPr lang="en-US" sz="2400" i="1" dirty="0">
                <a:latin typeface="Calibri" pitchFamily="34" charset="0"/>
              </a:rPr>
              <a:t> our true policy to steer clear of permanent alliances, with any portion of the foreign world</a:t>
            </a:r>
            <a:r>
              <a:rPr lang="en-US" sz="2400" dirty="0">
                <a:latin typeface="Calibri" pitchFamily="34" charset="0"/>
              </a:rPr>
              <a:t>”</a:t>
            </a:r>
          </a:p>
          <a:p>
            <a:pPr algn="r"/>
            <a:r>
              <a:rPr lang="en-US" sz="2400" dirty="0">
                <a:latin typeface="Calibri" pitchFamily="34" charset="0"/>
              </a:rPr>
              <a:t>—George Washington, </a:t>
            </a:r>
            <a:r>
              <a:rPr lang="en-US" sz="2400" u="sng" dirty="0">
                <a:latin typeface="Calibri" pitchFamily="34" charset="0"/>
              </a:rPr>
              <a:t>Farewell Address</a:t>
            </a:r>
            <a:r>
              <a:rPr lang="en-US" sz="2400" dirty="0">
                <a:latin typeface="Calibri" pitchFamily="34" charset="0"/>
              </a:rPr>
              <a:t> (1796)</a:t>
            </a:r>
          </a:p>
        </p:txBody>
      </p:sp>
      <p:sp>
        <p:nvSpPr>
          <p:cNvPr id="6" name="Explosion 1 5"/>
          <p:cNvSpPr/>
          <p:nvPr/>
        </p:nvSpPr>
        <p:spPr>
          <a:xfrm rot="1495887">
            <a:off x="7114981" y="5108102"/>
            <a:ext cx="2197432" cy="170504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Primary Source</a:t>
            </a:r>
          </a:p>
          <a:p>
            <a:pPr algn="ctr"/>
            <a:r>
              <a:rPr lang="en-US" b="1" dirty="0" smtClean="0">
                <a:solidFill>
                  <a:schemeClr val="tx1"/>
                </a:solidFill>
              </a:rPr>
              <a:t>Analysis</a:t>
            </a:r>
            <a:endParaRPr lang="en-US"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America’s changing policy of imperialism</a:t>
            </a:r>
            <a:endParaRPr lang="en-US" dirty="0"/>
          </a:p>
        </p:txBody>
      </p:sp>
      <p:sp>
        <p:nvSpPr>
          <p:cNvPr id="3" name="Content Placeholder 2"/>
          <p:cNvSpPr>
            <a:spLocks noGrp="1"/>
          </p:cNvSpPr>
          <p:nvPr>
            <p:ph idx="1"/>
          </p:nvPr>
        </p:nvSpPr>
        <p:spPr>
          <a:xfrm>
            <a:off x="457200" y="4495800"/>
            <a:ext cx="8686800" cy="2117725"/>
          </a:xfrm>
        </p:spPr>
        <p:txBody>
          <a:bodyPr>
            <a:normAutofit fontScale="92500" lnSpcReduction="20000"/>
          </a:bodyPr>
          <a:lstStyle/>
          <a:p>
            <a:r>
              <a:rPr lang="en-US" dirty="0" smtClean="0">
                <a:solidFill>
                  <a:srgbClr val="FF0000"/>
                </a:solidFill>
              </a:rPr>
              <a:t>4) Based on president Monroe’s foreign policy doctrine, what was the American attitude towards imperialism in the mid 1800’s?</a:t>
            </a:r>
          </a:p>
          <a:p>
            <a:endParaRPr lang="en-US" dirty="0" smtClean="0">
              <a:solidFill>
                <a:srgbClr val="FF0000"/>
              </a:solidFill>
            </a:endParaRPr>
          </a:p>
          <a:p>
            <a:r>
              <a:rPr lang="en-US" dirty="0" smtClean="0">
                <a:solidFill>
                  <a:srgbClr val="FF0000"/>
                </a:solidFill>
              </a:rPr>
              <a:t>5) Has it changed since the 1700s?</a:t>
            </a:r>
            <a:endParaRPr lang="en-US" dirty="0">
              <a:solidFill>
                <a:srgbClr val="FF0000"/>
              </a:solidFill>
            </a:endParaRPr>
          </a:p>
        </p:txBody>
      </p:sp>
      <p:sp>
        <p:nvSpPr>
          <p:cNvPr id="6" name="Text Box 10"/>
          <p:cNvSpPr txBox="1">
            <a:spLocks noChangeArrowheads="1"/>
          </p:cNvSpPr>
          <p:nvPr/>
        </p:nvSpPr>
        <p:spPr bwMode="auto">
          <a:xfrm>
            <a:off x="228600" y="1295400"/>
            <a:ext cx="8686800" cy="3046988"/>
          </a:xfrm>
          <a:prstGeom prst="rect">
            <a:avLst/>
          </a:prstGeom>
          <a:solidFill>
            <a:srgbClr val="CCFFFF"/>
          </a:solidFill>
          <a:ln w="38100">
            <a:solidFill>
              <a:schemeClr val="tx1"/>
            </a:solidFill>
            <a:miter lim="800000"/>
            <a:headEnd/>
            <a:tailEnd/>
          </a:ln>
        </p:spPr>
        <p:txBody>
          <a:bodyPr>
            <a:spAutoFit/>
          </a:bodyPr>
          <a:lstStyle/>
          <a:p>
            <a:pPr algn="ctr"/>
            <a:r>
              <a:rPr lang="en-US" sz="2400" dirty="0">
                <a:latin typeface="Calibri" pitchFamily="34" charset="0"/>
              </a:rPr>
              <a:t>“</a:t>
            </a:r>
            <a:r>
              <a:rPr lang="en-US" sz="2400" i="1" dirty="0">
                <a:latin typeface="Calibri" pitchFamily="34" charset="0"/>
              </a:rPr>
              <a:t>The American continents…are henceforth </a:t>
            </a:r>
            <a:br>
              <a:rPr lang="en-US" sz="2400" i="1" dirty="0">
                <a:latin typeface="Calibri" pitchFamily="34" charset="0"/>
              </a:rPr>
            </a:br>
            <a:r>
              <a:rPr lang="en-US" sz="2400" i="1" dirty="0">
                <a:latin typeface="Calibri" pitchFamily="34" charset="0"/>
              </a:rPr>
              <a:t>not to be considered as subjects for future colonization by any European powers. </a:t>
            </a:r>
            <a:br>
              <a:rPr lang="en-US" sz="2400" i="1" dirty="0">
                <a:latin typeface="Calibri" pitchFamily="34" charset="0"/>
              </a:rPr>
            </a:br>
            <a:r>
              <a:rPr lang="en-US" sz="2400" i="1" dirty="0">
                <a:latin typeface="Calibri" pitchFamily="34" charset="0"/>
              </a:rPr>
              <a:t>We should consider any attempt on their </a:t>
            </a:r>
            <a:br>
              <a:rPr lang="en-US" sz="2400" i="1" dirty="0">
                <a:latin typeface="Calibri" pitchFamily="34" charset="0"/>
              </a:rPr>
            </a:br>
            <a:r>
              <a:rPr lang="en-US" sz="2400" i="1" dirty="0">
                <a:latin typeface="Calibri" pitchFamily="34" charset="0"/>
              </a:rPr>
              <a:t>part to extend their system to any portion </a:t>
            </a:r>
            <a:br>
              <a:rPr lang="en-US" sz="2400" i="1" dirty="0">
                <a:latin typeface="Calibri" pitchFamily="34" charset="0"/>
              </a:rPr>
            </a:br>
            <a:r>
              <a:rPr lang="en-US" sz="2400" i="1" dirty="0">
                <a:latin typeface="Calibri" pitchFamily="34" charset="0"/>
              </a:rPr>
              <a:t>of this hemisphere as dangerous to our </a:t>
            </a:r>
            <a:br>
              <a:rPr lang="en-US" sz="2400" i="1" dirty="0">
                <a:latin typeface="Calibri" pitchFamily="34" charset="0"/>
              </a:rPr>
            </a:br>
            <a:r>
              <a:rPr lang="en-US" sz="2400" i="1" dirty="0">
                <a:latin typeface="Calibri" pitchFamily="34" charset="0"/>
              </a:rPr>
              <a:t>peace and safety</a:t>
            </a:r>
            <a:r>
              <a:rPr lang="en-US" sz="2400" dirty="0">
                <a:latin typeface="Calibri" pitchFamily="34" charset="0"/>
              </a:rPr>
              <a:t>”</a:t>
            </a:r>
          </a:p>
          <a:p>
            <a:pPr algn="r"/>
            <a:r>
              <a:rPr lang="en-US" sz="2400" dirty="0">
                <a:latin typeface="Calibri" pitchFamily="34" charset="0"/>
              </a:rPr>
              <a:t>—The Monroe Doctrine (1823)</a:t>
            </a:r>
          </a:p>
        </p:txBody>
      </p:sp>
      <p:sp>
        <p:nvSpPr>
          <p:cNvPr id="7" name="Explosion 1 6"/>
          <p:cNvSpPr/>
          <p:nvPr/>
        </p:nvSpPr>
        <p:spPr>
          <a:xfrm rot="20594062">
            <a:off x="123013" y="2871495"/>
            <a:ext cx="2197432" cy="170504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Primary Source</a:t>
            </a:r>
          </a:p>
          <a:p>
            <a:pPr algn="ctr"/>
            <a:r>
              <a:rPr lang="en-US" b="1" dirty="0" smtClean="0">
                <a:solidFill>
                  <a:schemeClr val="tx1"/>
                </a:solidFill>
              </a:rPr>
              <a:t>Analysis</a:t>
            </a:r>
            <a:endParaRPr lang="en-US"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America’s changing policy of imperialism</a:t>
            </a:r>
            <a:endParaRPr lang="en-US" dirty="0"/>
          </a:p>
        </p:txBody>
      </p:sp>
      <p:sp>
        <p:nvSpPr>
          <p:cNvPr id="3" name="Content Placeholder 2"/>
          <p:cNvSpPr>
            <a:spLocks noGrp="1"/>
          </p:cNvSpPr>
          <p:nvPr>
            <p:ph idx="1"/>
          </p:nvPr>
        </p:nvSpPr>
        <p:spPr>
          <a:xfrm>
            <a:off x="457200" y="4343400"/>
            <a:ext cx="8686800" cy="2117725"/>
          </a:xfrm>
        </p:spPr>
        <p:txBody>
          <a:bodyPr/>
          <a:lstStyle/>
          <a:p>
            <a:r>
              <a:rPr lang="en-US" dirty="0" smtClean="0">
                <a:solidFill>
                  <a:srgbClr val="FF0000"/>
                </a:solidFill>
              </a:rPr>
              <a:t>6) Based on the idea of Manifest Destiny, what was the attitude of expanding America in the mid 1800’s?</a:t>
            </a:r>
            <a:endParaRPr lang="en-US" dirty="0">
              <a:solidFill>
                <a:srgbClr val="FF0000"/>
              </a:solidFill>
            </a:endParaRPr>
          </a:p>
        </p:txBody>
      </p:sp>
      <p:sp>
        <p:nvSpPr>
          <p:cNvPr id="6" name="Text Box 7"/>
          <p:cNvSpPr txBox="1">
            <a:spLocks noChangeArrowheads="1"/>
          </p:cNvSpPr>
          <p:nvPr/>
        </p:nvSpPr>
        <p:spPr bwMode="auto">
          <a:xfrm>
            <a:off x="685800" y="1447800"/>
            <a:ext cx="7315200" cy="2677656"/>
          </a:xfrm>
          <a:prstGeom prst="rect">
            <a:avLst/>
          </a:prstGeom>
          <a:solidFill>
            <a:srgbClr val="FFFF99"/>
          </a:solidFill>
          <a:ln w="38100">
            <a:solidFill>
              <a:schemeClr val="tx1"/>
            </a:solidFill>
            <a:miter lim="800000"/>
            <a:headEnd/>
            <a:tailEnd/>
          </a:ln>
        </p:spPr>
        <p:txBody>
          <a:bodyPr wrap="square">
            <a:spAutoFit/>
          </a:bodyPr>
          <a:lstStyle/>
          <a:p>
            <a:pPr algn="ctr"/>
            <a:r>
              <a:rPr lang="en-US" sz="2400" i="1" dirty="0">
                <a:latin typeface="Calibri" pitchFamily="34" charset="0"/>
              </a:rPr>
              <a:t>“</a:t>
            </a:r>
            <a:r>
              <a:rPr kumimoji="1" lang="en-US" sz="2400" i="1" dirty="0">
                <a:latin typeface="Calibri" pitchFamily="34" charset="0"/>
              </a:rPr>
              <a:t>The American claim is by the right of our manifest destiny to overspread and to possess the whole of the continent which Providence  has given us for the development of the </a:t>
            </a:r>
            <a:br>
              <a:rPr kumimoji="1" lang="en-US" sz="2400" i="1" dirty="0">
                <a:latin typeface="Calibri" pitchFamily="34" charset="0"/>
              </a:rPr>
            </a:br>
            <a:r>
              <a:rPr kumimoji="1" lang="en-US" sz="2400" i="1" dirty="0">
                <a:latin typeface="Calibri" pitchFamily="34" charset="0"/>
              </a:rPr>
              <a:t>great experiment of liberty and federated </a:t>
            </a:r>
            <a:br>
              <a:rPr kumimoji="1" lang="en-US" sz="2400" i="1" dirty="0">
                <a:latin typeface="Calibri" pitchFamily="34" charset="0"/>
              </a:rPr>
            </a:br>
            <a:r>
              <a:rPr kumimoji="1" lang="en-US" sz="2400" i="1" dirty="0">
                <a:latin typeface="Calibri" pitchFamily="34" charset="0"/>
              </a:rPr>
              <a:t>self-government entrusted to us</a:t>
            </a:r>
            <a:r>
              <a:rPr lang="en-US" sz="2400" i="1" dirty="0">
                <a:latin typeface="Calibri" pitchFamily="34" charset="0"/>
              </a:rPr>
              <a:t>”</a:t>
            </a:r>
          </a:p>
          <a:p>
            <a:pPr algn="r"/>
            <a:r>
              <a:rPr lang="en-US" sz="2400" dirty="0">
                <a:latin typeface="Calibri" pitchFamily="34" charset="0"/>
              </a:rPr>
              <a:t>—John O’Sullivan, </a:t>
            </a:r>
            <a:r>
              <a:rPr lang="en-US" sz="2400" u="sng" dirty="0">
                <a:latin typeface="Calibri" pitchFamily="34" charset="0"/>
              </a:rPr>
              <a:t>New York Morning News</a:t>
            </a:r>
            <a:r>
              <a:rPr lang="en-US" sz="2400" dirty="0">
                <a:latin typeface="Calibri" pitchFamily="34" charset="0"/>
              </a:rPr>
              <a:t> (1845)</a:t>
            </a:r>
          </a:p>
        </p:txBody>
      </p:sp>
      <p:sp>
        <p:nvSpPr>
          <p:cNvPr id="7" name="Explosion 1 6"/>
          <p:cNvSpPr/>
          <p:nvPr/>
        </p:nvSpPr>
        <p:spPr>
          <a:xfrm rot="20324930">
            <a:off x="7092290" y="2169067"/>
            <a:ext cx="2197432" cy="170504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Primary Source</a:t>
            </a:r>
          </a:p>
          <a:p>
            <a:pPr algn="ctr"/>
            <a:r>
              <a:rPr lang="en-US" b="1" dirty="0" smtClean="0">
                <a:solidFill>
                  <a:schemeClr val="tx1"/>
                </a:solidFill>
              </a:rPr>
              <a:t>Analysis</a:t>
            </a:r>
            <a:endParaRPr lang="en-US"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America’s changing policy of imperialism</a:t>
            </a:r>
            <a:endParaRPr lang="en-US" dirty="0"/>
          </a:p>
        </p:txBody>
      </p:sp>
      <p:sp>
        <p:nvSpPr>
          <p:cNvPr id="3" name="Content Placeholder 2"/>
          <p:cNvSpPr>
            <a:spLocks noGrp="1"/>
          </p:cNvSpPr>
          <p:nvPr>
            <p:ph idx="1"/>
          </p:nvPr>
        </p:nvSpPr>
        <p:spPr>
          <a:xfrm>
            <a:off x="457200" y="4343400"/>
            <a:ext cx="8686800" cy="2117725"/>
          </a:xfrm>
        </p:spPr>
        <p:txBody>
          <a:bodyPr>
            <a:normAutofit fontScale="92500" lnSpcReduction="20000"/>
          </a:bodyPr>
          <a:lstStyle/>
          <a:p>
            <a:r>
              <a:rPr lang="en-US" dirty="0" smtClean="0">
                <a:solidFill>
                  <a:srgbClr val="FF0000"/>
                </a:solidFill>
              </a:rPr>
              <a:t>7) Based on this quote from a U.S. Senator, what was the attitude of imperialism in the late 1800’s?</a:t>
            </a:r>
          </a:p>
          <a:p>
            <a:endParaRPr lang="en-US" dirty="0" smtClean="0">
              <a:solidFill>
                <a:srgbClr val="FF0000"/>
              </a:solidFill>
            </a:endParaRPr>
          </a:p>
          <a:p>
            <a:r>
              <a:rPr lang="en-US" dirty="0" smtClean="0">
                <a:solidFill>
                  <a:srgbClr val="FF0000"/>
                </a:solidFill>
              </a:rPr>
              <a:t>8) How does this compare to the earlier opinions of imperialism you just read?</a:t>
            </a:r>
            <a:endParaRPr lang="en-US" dirty="0">
              <a:solidFill>
                <a:srgbClr val="FF0000"/>
              </a:solidFill>
            </a:endParaRPr>
          </a:p>
        </p:txBody>
      </p:sp>
      <p:sp>
        <p:nvSpPr>
          <p:cNvPr id="5" name="Text Box 9"/>
          <p:cNvSpPr txBox="1">
            <a:spLocks noChangeArrowheads="1"/>
          </p:cNvSpPr>
          <p:nvPr/>
        </p:nvSpPr>
        <p:spPr bwMode="auto">
          <a:xfrm>
            <a:off x="304800" y="1676400"/>
            <a:ext cx="8686800" cy="1938992"/>
          </a:xfrm>
          <a:prstGeom prst="rect">
            <a:avLst/>
          </a:prstGeom>
          <a:solidFill>
            <a:srgbClr val="CCCCFF"/>
          </a:solidFill>
          <a:ln w="38100">
            <a:solidFill>
              <a:schemeClr val="tx1"/>
            </a:solidFill>
            <a:miter lim="800000"/>
            <a:headEnd/>
            <a:tailEnd/>
          </a:ln>
        </p:spPr>
        <p:txBody>
          <a:bodyPr>
            <a:spAutoFit/>
          </a:bodyPr>
          <a:lstStyle/>
          <a:p>
            <a:pPr algn="ctr" eaLnBrk="1" hangingPunct="1">
              <a:spcBef>
                <a:spcPct val="30000"/>
              </a:spcBef>
            </a:pPr>
            <a:r>
              <a:rPr lang="en-US" sz="2400" dirty="0">
                <a:latin typeface="Calibri" pitchFamily="34" charset="0"/>
              </a:rPr>
              <a:t>“American factories are making more than the American people can use; American soil is producing more than they can consume. Fate has written our policy for us; the trade of the world must and shall be ours.”</a:t>
            </a:r>
            <a:br>
              <a:rPr lang="en-US" sz="2400" dirty="0">
                <a:latin typeface="Calibri" pitchFamily="34" charset="0"/>
              </a:rPr>
            </a:br>
            <a:r>
              <a:rPr lang="en-US" sz="2400" dirty="0">
                <a:latin typeface="Calibri" pitchFamily="34" charset="0"/>
              </a:rPr>
              <a:t>		—Senator Albert </a:t>
            </a:r>
            <a:r>
              <a:rPr lang="en-US" sz="2400" dirty="0" err="1">
                <a:latin typeface="Calibri" pitchFamily="34" charset="0"/>
              </a:rPr>
              <a:t>Beveridge</a:t>
            </a:r>
            <a:r>
              <a:rPr lang="en-US" sz="2400" dirty="0">
                <a:latin typeface="Calibri" pitchFamily="34" charset="0"/>
              </a:rPr>
              <a:t> (1898)</a:t>
            </a:r>
          </a:p>
        </p:txBody>
      </p:sp>
      <p:sp>
        <p:nvSpPr>
          <p:cNvPr id="7" name="Explosion 1 6"/>
          <p:cNvSpPr/>
          <p:nvPr/>
        </p:nvSpPr>
        <p:spPr>
          <a:xfrm rot="593895">
            <a:off x="815993" y="2843179"/>
            <a:ext cx="2197432" cy="170504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Primary Source</a:t>
            </a:r>
          </a:p>
          <a:p>
            <a:pPr algn="ctr"/>
            <a:r>
              <a:rPr lang="en-US" b="1" dirty="0" smtClean="0">
                <a:solidFill>
                  <a:schemeClr val="tx1"/>
                </a:solidFill>
              </a:rPr>
              <a:t>Analysis</a:t>
            </a:r>
            <a:endParaRPr lang="en-US"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Imperialism in the pacific- Hawaii</a:t>
            </a:r>
            <a:endParaRPr lang="en-US" dirty="0"/>
          </a:p>
        </p:txBody>
      </p:sp>
      <p:sp>
        <p:nvSpPr>
          <p:cNvPr id="3" name="Content Placeholder 2"/>
          <p:cNvSpPr>
            <a:spLocks noGrp="1"/>
          </p:cNvSpPr>
          <p:nvPr>
            <p:ph idx="1"/>
          </p:nvPr>
        </p:nvSpPr>
        <p:spPr>
          <a:xfrm>
            <a:off x="304800" y="1554162"/>
            <a:ext cx="6019800" cy="4525963"/>
          </a:xfrm>
        </p:spPr>
        <p:txBody>
          <a:bodyPr>
            <a:normAutofit fontScale="77500" lnSpcReduction="20000"/>
          </a:bodyPr>
          <a:lstStyle/>
          <a:p>
            <a:r>
              <a:rPr lang="en-US" dirty="0" smtClean="0"/>
              <a:t>Americans moved to Hawaii between 1820-1890 as missionaries.</a:t>
            </a:r>
          </a:p>
          <a:p>
            <a:r>
              <a:rPr lang="en-US" dirty="0" smtClean="0"/>
              <a:t>America acquired Midway Island, as it was seen as a good stopping point for US ships sailing between Asia and the west coast</a:t>
            </a:r>
          </a:p>
          <a:p>
            <a:r>
              <a:rPr lang="en-US" dirty="0" smtClean="0"/>
              <a:t>We soon realized we wanted Hawaii as well</a:t>
            </a:r>
          </a:p>
          <a:p>
            <a:pPr lvl="1"/>
            <a:r>
              <a:rPr lang="en-US" dirty="0" smtClean="0"/>
              <a:t>Naval base, sugar plantations, shipping ports</a:t>
            </a:r>
          </a:p>
          <a:p>
            <a:r>
              <a:rPr lang="en-US" dirty="0" smtClean="0"/>
              <a:t>In 1898 Queen Liliuokalani was overthrown and the USA </a:t>
            </a:r>
            <a:r>
              <a:rPr lang="en-US" b="1" u="sng" dirty="0" smtClean="0"/>
              <a:t>annexed</a:t>
            </a:r>
            <a:r>
              <a:rPr lang="en-US" dirty="0" smtClean="0"/>
              <a:t> Hawaii.</a:t>
            </a:r>
          </a:p>
          <a:p>
            <a:pPr lvl="1"/>
            <a:r>
              <a:rPr lang="en-US" dirty="0" smtClean="0"/>
              <a:t>To add (territory) to one's own territory</a:t>
            </a:r>
          </a:p>
          <a:p>
            <a:endParaRPr lang="en-US" dirty="0"/>
          </a:p>
        </p:txBody>
      </p:sp>
      <p:pic>
        <p:nvPicPr>
          <p:cNvPr id="4" name="Picture 15"/>
          <p:cNvPicPr>
            <a:picLocks noChangeAspect="1" noChangeArrowheads="1"/>
          </p:cNvPicPr>
          <p:nvPr/>
        </p:nvPicPr>
        <p:blipFill>
          <a:blip r:embed="rId2" cstate="print">
            <a:lum contrast="12000"/>
          </a:blip>
          <a:srcRect/>
          <a:stretch>
            <a:fillRect/>
          </a:stretch>
        </p:blipFill>
        <p:spPr bwMode="auto">
          <a:xfrm>
            <a:off x="6172200" y="1295400"/>
            <a:ext cx="2724695" cy="3657600"/>
          </a:xfrm>
          <a:prstGeom prst="rect">
            <a:avLst/>
          </a:prstGeom>
          <a:noFill/>
          <a:ln w="38100">
            <a:solidFill>
              <a:schemeClr val="tx1"/>
            </a:solidFill>
            <a:miter lim="800000"/>
            <a:headEnd/>
            <a:tailEnd/>
          </a:ln>
        </p:spPr>
      </p:pic>
      <p:pic>
        <p:nvPicPr>
          <p:cNvPr id="5122" name="Picture 2" descr="http://images.vector-images.com/clipart/xl/176/hawaii1.jpg"/>
          <p:cNvPicPr>
            <a:picLocks noChangeAspect="1" noChangeArrowheads="1"/>
          </p:cNvPicPr>
          <p:nvPr/>
        </p:nvPicPr>
        <p:blipFill>
          <a:blip r:embed="rId3" cstate="print"/>
          <a:srcRect/>
          <a:stretch>
            <a:fillRect/>
          </a:stretch>
        </p:blipFill>
        <p:spPr bwMode="auto">
          <a:xfrm>
            <a:off x="6629400" y="5105400"/>
            <a:ext cx="1920615" cy="1562101"/>
          </a:xfrm>
          <a:prstGeom prst="rect">
            <a:avLst/>
          </a:prstGeom>
          <a:noFill/>
        </p:spPr>
      </p:pic>
      <p:sp>
        <p:nvSpPr>
          <p:cNvPr id="6" name="Explosion 1 5"/>
          <p:cNvSpPr/>
          <p:nvPr/>
        </p:nvSpPr>
        <p:spPr>
          <a:xfrm rot="593895">
            <a:off x="7315503" y="-54739"/>
            <a:ext cx="1828193" cy="104841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11) Annexed</a:t>
            </a:r>
            <a:endParaRPr lang="en-US"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fade">
                                      <p:cBhvr>
                                        <p:cTn id="20" dur="1000"/>
                                        <p:tgtEl>
                                          <p:spTgt spid="5122"/>
                                        </p:tgtEl>
                                      </p:cBhvr>
                                    </p:animEffect>
                                    <p:anim calcmode="lin" valueType="num">
                                      <p:cBhvr>
                                        <p:cTn id="21" dur="1000" fill="hold"/>
                                        <p:tgtEl>
                                          <p:spTgt spid="5122"/>
                                        </p:tgtEl>
                                        <p:attrNameLst>
                                          <p:attrName>ppt_x</p:attrName>
                                        </p:attrNameLst>
                                      </p:cBhvr>
                                      <p:tavLst>
                                        <p:tav tm="0">
                                          <p:val>
                                            <p:strVal val="#ppt_x"/>
                                          </p:val>
                                        </p:tav>
                                        <p:tav tm="100000">
                                          <p:val>
                                            <p:strVal val="#ppt_x"/>
                                          </p:val>
                                        </p:tav>
                                      </p:tavLst>
                                    </p:anim>
                                    <p:anim calcmode="lin" valueType="num">
                                      <p:cBhvr>
                                        <p:cTn id="22"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additive="base">
                                        <p:cTn id="3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additive="base">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Imperialism in the pacific- China and Japan</a:t>
            </a:r>
            <a:endParaRPr lang="en-US" dirty="0"/>
          </a:p>
        </p:txBody>
      </p:sp>
      <p:sp>
        <p:nvSpPr>
          <p:cNvPr id="3" name="Content Placeholder 2"/>
          <p:cNvSpPr>
            <a:spLocks noGrp="1"/>
          </p:cNvSpPr>
          <p:nvPr>
            <p:ph idx="1"/>
          </p:nvPr>
        </p:nvSpPr>
        <p:spPr>
          <a:xfrm>
            <a:off x="76200" y="1782762"/>
            <a:ext cx="5105400" cy="5075238"/>
          </a:xfrm>
        </p:spPr>
        <p:txBody>
          <a:bodyPr>
            <a:normAutofit fontScale="55000" lnSpcReduction="20000"/>
          </a:bodyPr>
          <a:lstStyle/>
          <a:p>
            <a:r>
              <a:rPr lang="en-US" dirty="0" smtClean="0"/>
              <a:t>By the late 1890’s Japan and other European countries had established </a:t>
            </a:r>
            <a:r>
              <a:rPr lang="en-US" b="1" u="sng" dirty="0" smtClean="0"/>
              <a:t>spheres of influence</a:t>
            </a:r>
            <a:r>
              <a:rPr lang="en-US" b="1" dirty="0" smtClean="0"/>
              <a:t>  </a:t>
            </a:r>
            <a:r>
              <a:rPr lang="en-US" dirty="0" smtClean="0"/>
              <a:t>in China</a:t>
            </a:r>
          </a:p>
          <a:p>
            <a:pPr lvl="1"/>
            <a:r>
              <a:rPr lang="en-US" dirty="0" smtClean="0"/>
              <a:t>Sections within China were that country could enjoy special powers and trading privileges</a:t>
            </a:r>
          </a:p>
          <a:p>
            <a:r>
              <a:rPr lang="en-US" dirty="0" smtClean="0"/>
              <a:t>America wanted in, but thought it was too late</a:t>
            </a:r>
          </a:p>
          <a:p>
            <a:pPr lvl="1"/>
            <a:r>
              <a:rPr lang="en-US" dirty="0" smtClean="0"/>
              <a:t>Proposed </a:t>
            </a:r>
            <a:r>
              <a:rPr lang="en-US" b="1" u="sng" dirty="0" smtClean="0"/>
              <a:t>Open Door Policy</a:t>
            </a:r>
            <a:r>
              <a:rPr lang="en-US" dirty="0" smtClean="0"/>
              <a:t>:</a:t>
            </a:r>
          </a:p>
          <a:p>
            <a:pPr lvl="1"/>
            <a:r>
              <a:rPr lang="en-US" dirty="0" smtClean="0"/>
              <a:t>Would allow all countries to freely trade within each other’s sphere of influence</a:t>
            </a:r>
          </a:p>
          <a:p>
            <a:r>
              <a:rPr lang="en-US" dirty="0" smtClean="0"/>
              <a:t>Eventually the Chinese rebelled against these policies in their country</a:t>
            </a:r>
          </a:p>
          <a:p>
            <a:r>
              <a:rPr lang="en-US" dirty="0" smtClean="0"/>
              <a:t>Boxer Rebellion- Attacked Beijing before being defeated</a:t>
            </a:r>
          </a:p>
          <a:p>
            <a:r>
              <a:rPr lang="en-US" dirty="0" smtClean="0"/>
              <a:t>Japan began to ignore the Open Door Policy and started a war with Russia </a:t>
            </a:r>
          </a:p>
          <a:p>
            <a:pPr lvl="1"/>
            <a:r>
              <a:rPr lang="en-US" dirty="0" smtClean="0"/>
              <a:t>Russo- Japanese War</a:t>
            </a:r>
          </a:p>
          <a:p>
            <a:pPr lvl="1"/>
            <a:r>
              <a:rPr lang="en-US" dirty="0" smtClean="0"/>
              <a:t>Led to an increase of discrimination against Japanese Americans</a:t>
            </a:r>
            <a:endParaRPr lang="en-US" dirty="0"/>
          </a:p>
        </p:txBody>
      </p:sp>
      <p:pic>
        <p:nvPicPr>
          <p:cNvPr id="4" name="Picture 14"/>
          <p:cNvPicPr>
            <a:picLocks noChangeAspect="1" noChangeArrowheads="1"/>
          </p:cNvPicPr>
          <p:nvPr/>
        </p:nvPicPr>
        <p:blipFill>
          <a:blip r:embed="rId2" cstate="print"/>
          <a:srcRect/>
          <a:stretch>
            <a:fillRect/>
          </a:stretch>
        </p:blipFill>
        <p:spPr bwMode="auto">
          <a:xfrm>
            <a:off x="5105400" y="4191000"/>
            <a:ext cx="3838852" cy="2420938"/>
          </a:xfrm>
          <a:prstGeom prst="rect">
            <a:avLst/>
          </a:prstGeom>
          <a:noFill/>
          <a:ln w="38100">
            <a:solidFill>
              <a:schemeClr val="tx1"/>
            </a:solidFill>
            <a:miter lim="800000"/>
            <a:headEnd/>
            <a:tailEnd/>
          </a:ln>
        </p:spPr>
      </p:pic>
      <p:pic>
        <p:nvPicPr>
          <p:cNvPr id="5" name="Picture 7" descr="spheres2"/>
          <p:cNvPicPr>
            <a:picLocks noChangeAspect="1" noChangeArrowheads="1"/>
          </p:cNvPicPr>
          <p:nvPr/>
        </p:nvPicPr>
        <p:blipFill>
          <a:blip r:embed="rId3" cstate="print"/>
          <a:srcRect/>
          <a:stretch>
            <a:fillRect/>
          </a:stretch>
        </p:blipFill>
        <p:spPr bwMode="auto">
          <a:xfrm>
            <a:off x="5334000" y="1219200"/>
            <a:ext cx="3419819" cy="2838450"/>
          </a:xfrm>
          <a:prstGeom prst="rect">
            <a:avLst/>
          </a:prstGeom>
          <a:noFill/>
          <a:ln w="38100">
            <a:solidFill>
              <a:schemeClr val="tx1"/>
            </a:solidFill>
            <a:miter lim="800000"/>
            <a:headEnd/>
            <a:tailEnd/>
          </a:ln>
        </p:spPr>
      </p:pic>
      <p:sp>
        <p:nvSpPr>
          <p:cNvPr id="6" name="TextBox 5"/>
          <p:cNvSpPr txBox="1"/>
          <p:nvPr/>
        </p:nvSpPr>
        <p:spPr>
          <a:xfrm>
            <a:off x="304800" y="6019800"/>
            <a:ext cx="4495800" cy="646331"/>
          </a:xfrm>
          <a:prstGeom prst="rect">
            <a:avLst/>
          </a:prstGeom>
          <a:noFill/>
        </p:spPr>
        <p:txBody>
          <a:bodyPr wrap="square" rtlCol="0">
            <a:spAutoFit/>
          </a:bodyPr>
          <a:lstStyle/>
          <a:p>
            <a:r>
              <a:rPr lang="en-US" dirty="0" smtClean="0">
                <a:solidFill>
                  <a:srgbClr val="FF0000"/>
                </a:solidFill>
              </a:rPr>
              <a:t>10) In what ways was the Open Door Policy unfair to the Chinese?</a:t>
            </a:r>
            <a:endParaRPr lang="en-US" dirty="0">
              <a:solidFill>
                <a:srgbClr val="FF0000"/>
              </a:solidFill>
            </a:endParaRPr>
          </a:p>
        </p:txBody>
      </p:sp>
      <p:sp>
        <p:nvSpPr>
          <p:cNvPr id="7" name="Explosion 1 6"/>
          <p:cNvSpPr/>
          <p:nvPr/>
        </p:nvSpPr>
        <p:spPr>
          <a:xfrm rot="593895">
            <a:off x="4422618" y="5671113"/>
            <a:ext cx="1582688" cy="105873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10) Is it fair?</a:t>
            </a:r>
            <a:endParaRPr lang="en-US"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additive="base">
                                        <p:cTn id="4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additive="base">
                                        <p:cTn id="5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additive="base">
                                        <p:cTn id="5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 calcmode="lin" valueType="num">
                                      <p:cBhvr additive="base">
                                        <p:cTn id="6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6">
                                            <p:txEl>
                                              <p:pRg st="0" end="0"/>
                                            </p:txEl>
                                          </p:spTgt>
                                        </p:tgtEl>
                                        <p:attrNameLst>
                                          <p:attrName>style.visibility</p:attrName>
                                        </p:attrNameLst>
                                      </p:cBhvr>
                                      <p:to>
                                        <p:strVal val="visible"/>
                                      </p:to>
                                    </p:set>
                                    <p:anim calcmode="lin" valueType="num">
                                      <p:cBhvr additive="base">
                                        <p:cTn id="7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662</TotalTime>
  <Words>1147</Words>
  <Application>Microsoft Office PowerPoint</Application>
  <PresentationFormat>On-screen Show (4:3)</PresentationFormat>
  <Paragraphs>124</Paragraphs>
  <Slides>16</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Franklin Gothic Book</vt:lpstr>
      <vt:lpstr>Franklin Gothic Medium</vt:lpstr>
      <vt:lpstr>Wingdings 2</vt:lpstr>
      <vt:lpstr>Trek</vt:lpstr>
      <vt:lpstr>America EXPANDS</vt:lpstr>
      <vt:lpstr>Warm up: Inferences </vt:lpstr>
      <vt:lpstr>Imperialism    /imˈpirēəˌlizəm/</vt:lpstr>
      <vt:lpstr>America’s changing policy of imperialism</vt:lpstr>
      <vt:lpstr>America’s changing policy of imperialism</vt:lpstr>
      <vt:lpstr>America’s changing policy of imperialism</vt:lpstr>
      <vt:lpstr>America’s changing policy of imperialism</vt:lpstr>
      <vt:lpstr>Imperialism in the pacific- Hawaii</vt:lpstr>
      <vt:lpstr>Imperialism in the pacific- China and Japan</vt:lpstr>
      <vt:lpstr>Spanish American War</vt:lpstr>
      <vt:lpstr>Spanish American War</vt:lpstr>
      <vt:lpstr>Panama Canal</vt:lpstr>
      <vt:lpstr>Imperialism in Latin America</vt:lpstr>
      <vt:lpstr>Yellow journalism </vt:lpstr>
      <vt:lpstr>SpongeBob Square pants: The Krabby Kroncile</vt:lpstr>
      <vt:lpstr>Yellow Journalism Assignment-  EXTRA CREDIT!!!</vt:lpstr>
    </vt:vector>
  </TitlesOfParts>
  <Company>Charlotte Mecklenburg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 EXPANDS</dc:title>
  <dc:creator>vincenta.corrado</dc:creator>
  <cp:lastModifiedBy>Wazaney, Kristopher J.</cp:lastModifiedBy>
  <cp:revision>33</cp:revision>
  <dcterms:created xsi:type="dcterms:W3CDTF">2015-02-18T16:08:17Z</dcterms:created>
  <dcterms:modified xsi:type="dcterms:W3CDTF">2016-02-24T13:51:46Z</dcterms:modified>
</cp:coreProperties>
</file>